
<file path=[Content_Types].xml><?xml version="1.0" encoding="utf-8"?>
<Types xmlns="http://schemas.openxmlformats.org/package/2006/content-types">
  <Default Extension="png" ContentType="image/png"/>
  <Default Extension="jpeg" ContentType="image/jpeg"/>
  <Default Extension="emf" ContentType="image/x-emf"/>
  <Default Extension="wmf" ContentType="image/x-w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charts/chart4.xml" ContentType="application/vnd.openxmlformats-officedocument.drawingml.chart+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2"/>
  </p:notesMasterIdLst>
  <p:handoutMasterIdLst>
    <p:handoutMasterId r:id="rId123"/>
  </p:handoutMasterIdLst>
  <p:sldIdLst>
    <p:sldId id="256" r:id="rId2"/>
    <p:sldId id="286" r:id="rId3"/>
    <p:sldId id="259" r:id="rId4"/>
    <p:sldId id="291" r:id="rId5"/>
    <p:sldId id="292" r:id="rId6"/>
    <p:sldId id="293" r:id="rId7"/>
    <p:sldId id="294" r:id="rId8"/>
    <p:sldId id="295" r:id="rId9"/>
    <p:sldId id="285" r:id="rId10"/>
    <p:sldId id="297" r:id="rId11"/>
    <p:sldId id="298" r:id="rId12"/>
    <p:sldId id="299" r:id="rId13"/>
    <p:sldId id="300" r:id="rId14"/>
    <p:sldId id="301" r:id="rId15"/>
    <p:sldId id="302" r:id="rId16"/>
    <p:sldId id="303" r:id="rId17"/>
    <p:sldId id="304" r:id="rId18"/>
    <p:sldId id="305" r:id="rId19"/>
    <p:sldId id="306" r:id="rId20"/>
    <p:sldId id="307" r:id="rId21"/>
    <p:sldId id="308" r:id="rId22"/>
    <p:sldId id="309" r:id="rId23"/>
    <p:sldId id="310" r:id="rId24"/>
    <p:sldId id="311" r:id="rId25"/>
    <p:sldId id="312" r:id="rId26"/>
    <p:sldId id="313" r:id="rId27"/>
    <p:sldId id="315" r:id="rId28"/>
    <p:sldId id="316" r:id="rId29"/>
    <p:sldId id="317" r:id="rId30"/>
    <p:sldId id="318" r:id="rId31"/>
    <p:sldId id="319" r:id="rId32"/>
    <p:sldId id="320" r:id="rId33"/>
    <p:sldId id="321" r:id="rId34"/>
    <p:sldId id="322" r:id="rId35"/>
    <p:sldId id="323" r:id="rId36"/>
    <p:sldId id="324" r:id="rId37"/>
    <p:sldId id="325" r:id="rId38"/>
    <p:sldId id="326" r:id="rId39"/>
    <p:sldId id="327" r:id="rId40"/>
    <p:sldId id="328" r:id="rId41"/>
    <p:sldId id="329" r:id="rId42"/>
    <p:sldId id="330" r:id="rId43"/>
    <p:sldId id="331" r:id="rId44"/>
    <p:sldId id="332" r:id="rId45"/>
    <p:sldId id="333" r:id="rId46"/>
    <p:sldId id="334" r:id="rId47"/>
    <p:sldId id="335" r:id="rId48"/>
    <p:sldId id="336" r:id="rId49"/>
    <p:sldId id="337" r:id="rId50"/>
    <p:sldId id="338" r:id="rId51"/>
    <p:sldId id="339" r:id="rId52"/>
    <p:sldId id="340" r:id="rId53"/>
    <p:sldId id="341" r:id="rId54"/>
    <p:sldId id="343" r:id="rId55"/>
    <p:sldId id="344" r:id="rId56"/>
    <p:sldId id="345" r:id="rId57"/>
    <p:sldId id="346" r:id="rId58"/>
    <p:sldId id="347" r:id="rId59"/>
    <p:sldId id="348" r:id="rId60"/>
    <p:sldId id="349" r:id="rId61"/>
    <p:sldId id="350" r:id="rId62"/>
    <p:sldId id="351" r:id="rId63"/>
    <p:sldId id="352" r:id="rId64"/>
    <p:sldId id="353" r:id="rId65"/>
    <p:sldId id="354" r:id="rId66"/>
    <p:sldId id="355" r:id="rId67"/>
    <p:sldId id="356" r:id="rId68"/>
    <p:sldId id="358" r:id="rId69"/>
    <p:sldId id="359" r:id="rId70"/>
    <p:sldId id="360" r:id="rId71"/>
    <p:sldId id="361" r:id="rId72"/>
    <p:sldId id="362" r:id="rId73"/>
    <p:sldId id="363" r:id="rId74"/>
    <p:sldId id="364" r:id="rId75"/>
    <p:sldId id="365" r:id="rId76"/>
    <p:sldId id="366" r:id="rId77"/>
    <p:sldId id="367" r:id="rId78"/>
    <p:sldId id="368" r:id="rId79"/>
    <p:sldId id="369" r:id="rId80"/>
    <p:sldId id="370" r:id="rId81"/>
    <p:sldId id="371" r:id="rId82"/>
    <p:sldId id="372" r:id="rId83"/>
    <p:sldId id="373" r:id="rId84"/>
    <p:sldId id="374" r:id="rId85"/>
    <p:sldId id="375" r:id="rId86"/>
    <p:sldId id="376" r:id="rId87"/>
    <p:sldId id="377" r:id="rId88"/>
    <p:sldId id="378" r:id="rId89"/>
    <p:sldId id="379" r:id="rId90"/>
    <p:sldId id="380" r:id="rId91"/>
    <p:sldId id="381" r:id="rId92"/>
    <p:sldId id="383" r:id="rId93"/>
    <p:sldId id="384" r:id="rId94"/>
    <p:sldId id="385" r:id="rId95"/>
    <p:sldId id="386" r:id="rId96"/>
    <p:sldId id="387" r:id="rId97"/>
    <p:sldId id="388" r:id="rId98"/>
    <p:sldId id="389" r:id="rId99"/>
    <p:sldId id="390" r:id="rId100"/>
    <p:sldId id="391" r:id="rId101"/>
    <p:sldId id="392" r:id="rId102"/>
    <p:sldId id="393" r:id="rId103"/>
    <p:sldId id="394" r:id="rId104"/>
    <p:sldId id="396" r:id="rId105"/>
    <p:sldId id="397" r:id="rId106"/>
    <p:sldId id="398" r:id="rId107"/>
    <p:sldId id="399" r:id="rId108"/>
    <p:sldId id="400" r:id="rId109"/>
    <p:sldId id="401" r:id="rId110"/>
    <p:sldId id="402" r:id="rId111"/>
    <p:sldId id="403" r:id="rId112"/>
    <p:sldId id="404" r:id="rId113"/>
    <p:sldId id="405" r:id="rId114"/>
    <p:sldId id="406" r:id="rId115"/>
    <p:sldId id="407" r:id="rId116"/>
    <p:sldId id="408" r:id="rId117"/>
    <p:sldId id="409" r:id="rId118"/>
    <p:sldId id="410" r:id="rId119"/>
    <p:sldId id="411" r:id="rId120"/>
    <p:sldId id="412" r:id="rId121"/>
  </p:sldIdLst>
  <p:sldSz cx="9144000" cy="6858000" type="screen4x3"/>
  <p:notesSz cx="6797675" cy="9926638"/>
  <p:defaultText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DAE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284E427A-3D55-4303-BF80-6455036E1DE7}" styleName="Estilo temático 1 - Énfasis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9C7853C-536D-4A76-A0AE-DD22124D55A5}" styleName="Estilo temático 1 - Énfasis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1" autoAdjust="0"/>
    <p:restoredTop sz="93237" autoAdjust="0"/>
  </p:normalViewPr>
  <p:slideViewPr>
    <p:cSldViewPr>
      <p:cViewPr>
        <p:scale>
          <a:sx n="75" d="100"/>
          <a:sy n="75" d="100"/>
        </p:scale>
        <p:origin x="-1218" y="156"/>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27876"/>
    </p:cViewPr>
  </p:sorterViewPr>
  <p:notesViewPr>
    <p:cSldViewPr>
      <p:cViewPr varScale="1">
        <p:scale>
          <a:sx n="70" d="100"/>
          <a:sy n="70" d="100"/>
        </p:scale>
        <p:origin x="-3246" y="-9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handoutMaster" Target="handoutMasters/handout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s>
</file>

<file path=ppt/charts/_rels/chart1.xml.rels><?xml version="1.0" encoding="UTF-8" standalone="yes"?>
<Relationships xmlns="http://schemas.openxmlformats.org/package/2006/relationships"><Relationship Id="rId1" Type="http://schemas.openxmlformats.org/officeDocument/2006/relationships/oleObject" Target="Libro1"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Libro1"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F:\EST.%20UGEL%202014.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D:\2015\2015%20POI\TOTAL%20VL%20Y%20CP.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s-PE"/>
  <c:roundedCorners val="0"/>
  <mc:AlternateContent xmlns:mc="http://schemas.openxmlformats.org/markup-compatibility/2006">
    <mc:Choice xmlns:c14="http://schemas.microsoft.com/office/drawing/2007/8/2/chart" Requires="c14">
      <c14:style val="104"/>
    </mc:Choice>
    <mc:Fallback>
      <c:style val="4"/>
    </mc:Fallback>
  </mc:AlternateContent>
  <c:chart>
    <c:title>
      <c:tx>
        <c:rich>
          <a:bodyPr/>
          <a:lstStyle/>
          <a:p>
            <a:pPr>
              <a:defRPr/>
            </a:pPr>
            <a:r>
              <a:rPr lang="es-PE"/>
              <a:t>COMPRENSIÓN LECTORA</a:t>
            </a:r>
          </a:p>
        </c:rich>
      </c:tx>
      <c:layout/>
      <c:overlay val="0"/>
    </c:title>
    <c:autoTitleDeleted val="0"/>
    <c:plotArea>
      <c:layout/>
      <c:lineChart>
        <c:grouping val="stacked"/>
        <c:varyColors val="0"/>
        <c:ser>
          <c:idx val="0"/>
          <c:order val="0"/>
          <c:marker>
            <c:symbol val="none"/>
          </c:marker>
          <c:dLbls>
            <c:dLblPos val="ctr"/>
            <c:showLegendKey val="0"/>
            <c:showVal val="1"/>
            <c:showCatName val="0"/>
            <c:showSerName val="0"/>
            <c:showPercent val="0"/>
            <c:showBubbleSize val="0"/>
            <c:showLeaderLines val="0"/>
          </c:dLbls>
          <c:val>
            <c:numRef>
              <c:f>Hoja1!$D$3:$J$3</c:f>
              <c:numCache>
                <c:formatCode>General</c:formatCode>
                <c:ptCount val="7"/>
                <c:pt idx="0">
                  <c:v>2010</c:v>
                </c:pt>
                <c:pt idx="1">
                  <c:v>2011</c:v>
                </c:pt>
                <c:pt idx="2">
                  <c:v>2012</c:v>
                </c:pt>
                <c:pt idx="3">
                  <c:v>2013</c:v>
                </c:pt>
                <c:pt idx="4">
                  <c:v>2014</c:v>
                </c:pt>
                <c:pt idx="5">
                  <c:v>2015</c:v>
                </c:pt>
                <c:pt idx="6">
                  <c:v>2016</c:v>
                </c:pt>
              </c:numCache>
            </c:numRef>
          </c:val>
          <c:smooth val="0"/>
        </c:ser>
        <c:ser>
          <c:idx val="1"/>
          <c:order val="1"/>
          <c:marker>
            <c:symbol val="none"/>
          </c:marker>
          <c:dLbls>
            <c:dLblPos val="ctr"/>
            <c:showLegendKey val="0"/>
            <c:showVal val="1"/>
            <c:showCatName val="0"/>
            <c:showSerName val="0"/>
            <c:showPercent val="0"/>
            <c:showBubbleSize val="0"/>
            <c:showLeaderLines val="0"/>
          </c:dLbls>
          <c:val>
            <c:numRef>
              <c:f>Hoja1!$D$4:$J$4</c:f>
              <c:numCache>
                <c:formatCode>General</c:formatCode>
                <c:ptCount val="7"/>
                <c:pt idx="0">
                  <c:v>25.9</c:v>
                </c:pt>
                <c:pt idx="1">
                  <c:v>34.1</c:v>
                </c:pt>
                <c:pt idx="2">
                  <c:v>35.299999999999997</c:v>
                </c:pt>
                <c:pt idx="3">
                  <c:v>44.1</c:v>
                </c:pt>
                <c:pt idx="4">
                  <c:v>41.3</c:v>
                </c:pt>
                <c:pt idx="5">
                  <c:v>43.5</c:v>
                </c:pt>
                <c:pt idx="6">
                  <c:v>45.3</c:v>
                </c:pt>
              </c:numCache>
            </c:numRef>
          </c:val>
          <c:smooth val="0"/>
        </c:ser>
        <c:dLbls>
          <c:showLegendKey val="0"/>
          <c:showVal val="1"/>
          <c:showCatName val="0"/>
          <c:showSerName val="0"/>
          <c:showPercent val="0"/>
          <c:showBubbleSize val="0"/>
        </c:dLbls>
        <c:marker val="1"/>
        <c:smooth val="0"/>
        <c:axId val="206443264"/>
        <c:axId val="206444800"/>
      </c:lineChart>
      <c:catAx>
        <c:axId val="206443264"/>
        <c:scaling>
          <c:orientation val="minMax"/>
        </c:scaling>
        <c:delete val="0"/>
        <c:axPos val="b"/>
        <c:majorTickMark val="none"/>
        <c:minorTickMark val="none"/>
        <c:tickLblPos val="nextTo"/>
        <c:crossAx val="206444800"/>
        <c:crosses val="autoZero"/>
        <c:auto val="1"/>
        <c:lblAlgn val="ctr"/>
        <c:lblOffset val="100"/>
        <c:noMultiLvlLbl val="0"/>
      </c:catAx>
      <c:valAx>
        <c:axId val="206444800"/>
        <c:scaling>
          <c:orientation val="minMax"/>
        </c:scaling>
        <c:delete val="1"/>
        <c:axPos val="l"/>
        <c:numFmt formatCode="General" sourceLinked="1"/>
        <c:majorTickMark val="none"/>
        <c:minorTickMark val="none"/>
        <c:tickLblPos val="nextTo"/>
        <c:crossAx val="206443264"/>
        <c:crosses val="autoZero"/>
        <c:crossBetween val="between"/>
      </c:valAx>
      <c:spPr>
        <a:solidFill>
          <a:schemeClr val="lt1"/>
        </a:solidFill>
        <a:ln w="25400" cap="flat" cmpd="sng" algn="ctr">
          <a:solidFill>
            <a:schemeClr val="accent3"/>
          </a:solidFill>
          <a:prstDash val="solid"/>
        </a:ln>
        <a:effectLst/>
      </c:spPr>
    </c:plotArea>
    <c:legend>
      <c:legendPos val="b"/>
      <c:layout/>
      <c:overlay val="0"/>
    </c:legend>
    <c:plotVisOnly val="1"/>
    <c:dispBlanksAs val="zero"/>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s-PE"/>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COMPRENSION LECTORA A NIVEL NACIONAL</a:t>
            </a:r>
          </a:p>
        </c:rich>
      </c:tx>
      <c:layout/>
      <c:overlay val="0"/>
    </c:title>
    <c:autoTitleDeleted val="0"/>
    <c:plotArea>
      <c:layout/>
      <c:lineChart>
        <c:grouping val="standard"/>
        <c:varyColors val="0"/>
        <c:ser>
          <c:idx val="0"/>
          <c:order val="0"/>
          <c:val>
            <c:numRef>
              <c:f>Hoja2!$M$3:$S$3</c:f>
              <c:numCache>
                <c:formatCode>General</c:formatCode>
                <c:ptCount val="7"/>
                <c:pt idx="0">
                  <c:v>16.899999999999999</c:v>
                </c:pt>
                <c:pt idx="1">
                  <c:v>23.1</c:v>
                </c:pt>
                <c:pt idx="2">
                  <c:v>28.7</c:v>
                </c:pt>
                <c:pt idx="3">
                  <c:v>29.8</c:v>
                </c:pt>
                <c:pt idx="4">
                  <c:v>30.9</c:v>
                </c:pt>
                <c:pt idx="5">
                  <c:v>33</c:v>
                </c:pt>
                <c:pt idx="6">
                  <c:v>43</c:v>
                </c:pt>
              </c:numCache>
            </c:numRef>
          </c:val>
          <c:smooth val="0"/>
        </c:ser>
        <c:dLbls>
          <c:showLegendKey val="0"/>
          <c:showVal val="1"/>
          <c:showCatName val="0"/>
          <c:showSerName val="0"/>
          <c:showPercent val="0"/>
          <c:showBubbleSize val="0"/>
        </c:dLbls>
        <c:marker val="1"/>
        <c:smooth val="0"/>
        <c:axId val="206639488"/>
        <c:axId val="206641024"/>
      </c:lineChart>
      <c:catAx>
        <c:axId val="206639488"/>
        <c:scaling>
          <c:orientation val="minMax"/>
        </c:scaling>
        <c:delete val="0"/>
        <c:axPos val="b"/>
        <c:majorTickMark val="none"/>
        <c:minorTickMark val="none"/>
        <c:tickLblPos val="nextTo"/>
        <c:crossAx val="206641024"/>
        <c:crosses val="autoZero"/>
        <c:auto val="1"/>
        <c:lblAlgn val="ctr"/>
        <c:lblOffset val="100"/>
        <c:noMultiLvlLbl val="0"/>
      </c:catAx>
      <c:valAx>
        <c:axId val="206641024"/>
        <c:scaling>
          <c:orientation val="minMax"/>
        </c:scaling>
        <c:delete val="1"/>
        <c:axPos val="l"/>
        <c:numFmt formatCode="General" sourceLinked="1"/>
        <c:majorTickMark val="out"/>
        <c:minorTickMark val="none"/>
        <c:tickLblPos val="nextTo"/>
        <c:crossAx val="206639488"/>
        <c:crosses val="autoZero"/>
        <c:crossBetween val="between"/>
      </c:valAx>
      <c:spPr>
        <a:solidFill>
          <a:schemeClr val="lt1"/>
        </a:solidFill>
        <a:ln w="25400" cap="flat" cmpd="sng" algn="ctr">
          <a:solidFill>
            <a:schemeClr val="accent3"/>
          </a:solidFill>
          <a:prstDash val="solid"/>
        </a:ln>
        <a:effectLst/>
      </c:spPr>
    </c:plotArea>
    <c:legend>
      <c:legendPos val="t"/>
      <c:layout/>
      <c:overlay val="0"/>
    </c:legend>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s-P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ideWall>
    <c:backWall>
      <c:thickness val="0"/>
    </c:backWall>
    <c:plotArea>
      <c:layout/>
      <c:bar3DChart>
        <c:barDir val="col"/>
        <c:grouping val="clustered"/>
        <c:varyColors val="0"/>
        <c:ser>
          <c:idx val="0"/>
          <c:order val="0"/>
          <c:spPr>
            <a:solidFill>
              <a:srgbClr val="00B050"/>
            </a:solidFill>
          </c:spPr>
          <c:invertIfNegative val="0"/>
          <c:dPt>
            <c:idx val="0"/>
            <c:invertIfNegative val="0"/>
            <c:bubble3D val="0"/>
            <c:spPr>
              <a:solidFill>
                <a:schemeClr val="accent5">
                  <a:lumMod val="75000"/>
                </a:schemeClr>
              </a:solidFill>
              <a:ln>
                <a:solidFill>
                  <a:srgbClr val="92D050"/>
                </a:solidFill>
              </a:ln>
            </c:spPr>
          </c:dPt>
          <c:dPt>
            <c:idx val="1"/>
            <c:invertIfNegative val="0"/>
            <c:bubble3D val="0"/>
            <c:spPr>
              <a:solidFill>
                <a:srgbClr val="FFFF00"/>
              </a:solidFill>
            </c:spPr>
          </c:dPt>
          <c:cat>
            <c:strRef>
              <c:f>Hoja3!$B$8:$D$8</c:f>
              <c:strCache>
                <c:ptCount val="3"/>
                <c:pt idx="0">
                  <c:v>PIURA</c:v>
                </c:pt>
                <c:pt idx="1">
                  <c:v>PUNO</c:v>
                </c:pt>
                <c:pt idx="2">
                  <c:v>CALLAO</c:v>
                </c:pt>
              </c:strCache>
            </c:strRef>
          </c:cat>
          <c:val>
            <c:numRef>
              <c:f>Hoja3!$B$9:$D$9</c:f>
              <c:numCache>
                <c:formatCode>General</c:formatCode>
                <c:ptCount val="3"/>
                <c:pt idx="0">
                  <c:v>17.3</c:v>
                </c:pt>
                <c:pt idx="1">
                  <c:v>17.2</c:v>
                </c:pt>
                <c:pt idx="2">
                  <c:v>16.399999999999999</c:v>
                </c:pt>
              </c:numCache>
            </c:numRef>
          </c:val>
        </c:ser>
        <c:dLbls>
          <c:showLegendKey val="0"/>
          <c:showVal val="0"/>
          <c:showCatName val="0"/>
          <c:showSerName val="0"/>
          <c:showPercent val="0"/>
          <c:showBubbleSize val="0"/>
        </c:dLbls>
        <c:gapWidth val="150"/>
        <c:shape val="box"/>
        <c:axId val="206697600"/>
        <c:axId val="206699136"/>
        <c:axId val="0"/>
      </c:bar3DChart>
      <c:catAx>
        <c:axId val="206697600"/>
        <c:scaling>
          <c:orientation val="minMax"/>
        </c:scaling>
        <c:delete val="0"/>
        <c:axPos val="b"/>
        <c:majorTickMark val="out"/>
        <c:minorTickMark val="none"/>
        <c:tickLblPos val="nextTo"/>
        <c:crossAx val="206699136"/>
        <c:crosses val="autoZero"/>
        <c:auto val="1"/>
        <c:lblAlgn val="ctr"/>
        <c:lblOffset val="100"/>
        <c:noMultiLvlLbl val="0"/>
      </c:catAx>
      <c:valAx>
        <c:axId val="206699136"/>
        <c:scaling>
          <c:orientation val="minMax"/>
        </c:scaling>
        <c:delete val="0"/>
        <c:axPos val="l"/>
        <c:majorGridlines/>
        <c:numFmt formatCode="General" sourceLinked="1"/>
        <c:majorTickMark val="out"/>
        <c:minorTickMark val="none"/>
        <c:tickLblPos val="nextTo"/>
        <c:crossAx val="206697600"/>
        <c:crosses val="autoZero"/>
        <c:crossBetween val="between"/>
      </c:valAx>
    </c:plotArea>
    <c:legend>
      <c:legendPos val="r"/>
      <c:layout/>
      <c:overlay val="0"/>
    </c:legend>
    <c:plotVisOnly val="1"/>
    <c:dispBlanksAs val="gap"/>
    <c:showDLblsOverMax val="0"/>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s-PE"/>
  <c:roundedCorners val="0"/>
  <mc:AlternateContent xmlns:mc="http://schemas.openxmlformats.org/markup-compatibility/2006">
    <mc:Choice xmlns:c14="http://schemas.microsoft.com/office/drawing/2007/8/2/chart" Requires="c14">
      <c14:style val="126"/>
    </mc:Choice>
    <mc:Fallback>
      <c:style val="26"/>
    </mc:Fallback>
  </mc:AlternateContent>
  <c:chart>
    <c:autoTitleDeleted val="1"/>
    <c:plotArea>
      <c:layout>
        <c:manualLayout>
          <c:layoutTarget val="inner"/>
          <c:xMode val="edge"/>
          <c:yMode val="edge"/>
          <c:x val="1.6167185127578417E-2"/>
          <c:y val="4.3693557858650624E-2"/>
          <c:w val="0.64285218309076775"/>
          <c:h val="0.80768605075626532"/>
        </c:manualLayout>
      </c:layout>
      <c:barChart>
        <c:barDir val="col"/>
        <c:grouping val="clustered"/>
        <c:varyColors val="0"/>
        <c:ser>
          <c:idx val="0"/>
          <c:order val="0"/>
          <c:tx>
            <c:strRef>
              <c:f>'[TOTAL VL Y CP.xlsx]Hoja1'!$C$13</c:f>
              <c:strCache>
                <c:ptCount val="1"/>
                <c:pt idx="0">
                  <c:v>COMITÉS DE VASO DE LECHE</c:v>
                </c:pt>
              </c:strCache>
            </c:strRef>
          </c:tx>
          <c:invertIfNegative val="0"/>
          <c:dLbls>
            <c:spPr>
              <a:solidFill>
                <a:schemeClr val="accent1">
                  <a:lumMod val="20000"/>
                  <a:lumOff val="80000"/>
                </a:schemeClr>
              </a:solidFill>
            </c:spPr>
            <c:txPr>
              <a:bodyPr/>
              <a:lstStyle/>
              <a:p>
                <a:pPr>
                  <a:defRPr sz="1200" b="1"/>
                </a:pPr>
                <a:endParaRPr lang="es-PE"/>
              </a:p>
            </c:txPr>
            <c:showLegendKey val="0"/>
            <c:showVal val="1"/>
            <c:showCatName val="0"/>
            <c:showSerName val="0"/>
            <c:showPercent val="0"/>
            <c:showBubbleSize val="0"/>
            <c:showLeaderLines val="0"/>
          </c:dLbls>
          <c:cat>
            <c:strRef>
              <c:f>'[TOTAL VL Y CP.xlsx]Hoja1'!$B$14:$B$17</c:f>
              <c:strCache>
                <c:ptCount val="4"/>
                <c:pt idx="0">
                  <c:v>NORTE</c:v>
                </c:pt>
                <c:pt idx="1">
                  <c:v>SUR</c:v>
                </c:pt>
                <c:pt idx="2">
                  <c:v>CENTRO</c:v>
                </c:pt>
                <c:pt idx="3">
                  <c:v>PACHACUTEC</c:v>
                </c:pt>
              </c:strCache>
            </c:strRef>
          </c:cat>
          <c:val>
            <c:numRef>
              <c:f>'[TOTAL VL Y CP.xlsx]Hoja1'!$C$14:$C$17</c:f>
              <c:numCache>
                <c:formatCode>General</c:formatCode>
                <c:ptCount val="4"/>
                <c:pt idx="0">
                  <c:v>85</c:v>
                </c:pt>
                <c:pt idx="1">
                  <c:v>93</c:v>
                </c:pt>
                <c:pt idx="2">
                  <c:v>91</c:v>
                </c:pt>
                <c:pt idx="3">
                  <c:v>194</c:v>
                </c:pt>
              </c:numCache>
            </c:numRef>
          </c:val>
        </c:ser>
        <c:ser>
          <c:idx val="1"/>
          <c:order val="1"/>
          <c:tx>
            <c:strRef>
              <c:f>'[TOTAL VL Y CP.xlsx]Hoja1'!$D$13</c:f>
              <c:strCache>
                <c:ptCount val="1"/>
                <c:pt idx="0">
                  <c:v>COMEDORES POPULARES</c:v>
                </c:pt>
              </c:strCache>
            </c:strRef>
          </c:tx>
          <c:spPr>
            <a:solidFill>
              <a:schemeClr val="accent6">
                <a:lumMod val="75000"/>
              </a:schemeClr>
            </a:solidFill>
          </c:spPr>
          <c:invertIfNegative val="0"/>
          <c:dLbls>
            <c:spPr>
              <a:solidFill>
                <a:schemeClr val="accent6">
                  <a:lumMod val="40000"/>
                  <a:lumOff val="60000"/>
                </a:schemeClr>
              </a:solidFill>
            </c:spPr>
            <c:txPr>
              <a:bodyPr/>
              <a:lstStyle/>
              <a:p>
                <a:pPr>
                  <a:defRPr sz="1200" b="1"/>
                </a:pPr>
                <a:endParaRPr lang="es-PE"/>
              </a:p>
            </c:txPr>
            <c:showLegendKey val="0"/>
            <c:showVal val="1"/>
            <c:showCatName val="0"/>
            <c:showSerName val="0"/>
            <c:showPercent val="0"/>
            <c:showBubbleSize val="0"/>
            <c:showLeaderLines val="0"/>
          </c:dLbls>
          <c:cat>
            <c:strRef>
              <c:f>'[TOTAL VL Y CP.xlsx]Hoja1'!$B$14:$B$17</c:f>
              <c:strCache>
                <c:ptCount val="4"/>
                <c:pt idx="0">
                  <c:v>NORTE</c:v>
                </c:pt>
                <c:pt idx="1">
                  <c:v>SUR</c:v>
                </c:pt>
                <c:pt idx="2">
                  <c:v>CENTRO</c:v>
                </c:pt>
                <c:pt idx="3">
                  <c:v>PACHACUTEC</c:v>
                </c:pt>
              </c:strCache>
            </c:strRef>
          </c:cat>
          <c:val>
            <c:numRef>
              <c:f>'[TOTAL VL Y CP.xlsx]Hoja1'!$D$14:$D$17</c:f>
              <c:numCache>
                <c:formatCode>General</c:formatCode>
                <c:ptCount val="4"/>
                <c:pt idx="0">
                  <c:v>34</c:v>
                </c:pt>
                <c:pt idx="1">
                  <c:v>37</c:v>
                </c:pt>
                <c:pt idx="2">
                  <c:v>20</c:v>
                </c:pt>
                <c:pt idx="3">
                  <c:v>65</c:v>
                </c:pt>
              </c:numCache>
            </c:numRef>
          </c:val>
        </c:ser>
        <c:dLbls>
          <c:showLegendKey val="0"/>
          <c:showVal val="1"/>
          <c:showCatName val="0"/>
          <c:showSerName val="0"/>
          <c:showPercent val="0"/>
          <c:showBubbleSize val="0"/>
        </c:dLbls>
        <c:gapWidth val="150"/>
        <c:overlap val="-25"/>
        <c:axId val="195733760"/>
        <c:axId val="195735552"/>
      </c:barChart>
      <c:catAx>
        <c:axId val="195733760"/>
        <c:scaling>
          <c:orientation val="minMax"/>
        </c:scaling>
        <c:delete val="0"/>
        <c:axPos val="b"/>
        <c:majorTickMark val="none"/>
        <c:minorTickMark val="none"/>
        <c:tickLblPos val="nextTo"/>
        <c:txPr>
          <a:bodyPr/>
          <a:lstStyle/>
          <a:p>
            <a:pPr>
              <a:defRPr sz="1050" b="1" i="1"/>
            </a:pPr>
            <a:endParaRPr lang="es-PE"/>
          </a:p>
        </c:txPr>
        <c:crossAx val="195735552"/>
        <c:crosses val="autoZero"/>
        <c:auto val="1"/>
        <c:lblAlgn val="ctr"/>
        <c:lblOffset val="100"/>
        <c:noMultiLvlLbl val="0"/>
      </c:catAx>
      <c:valAx>
        <c:axId val="195735552"/>
        <c:scaling>
          <c:orientation val="minMax"/>
        </c:scaling>
        <c:delete val="1"/>
        <c:axPos val="l"/>
        <c:numFmt formatCode="General" sourceLinked="1"/>
        <c:majorTickMark val="out"/>
        <c:minorTickMark val="none"/>
        <c:tickLblPos val="nextTo"/>
        <c:crossAx val="195733760"/>
        <c:crosses val="autoZero"/>
        <c:crossBetween val="between"/>
      </c:valAx>
    </c:plotArea>
    <c:legend>
      <c:legendPos val="t"/>
      <c:layout>
        <c:manualLayout>
          <c:xMode val="edge"/>
          <c:yMode val="edge"/>
          <c:x val="1.6341124134355449E-2"/>
          <c:y val="0.94534635040551052"/>
          <c:w val="0.62486726011924598"/>
          <c:h val="4.7094965638738551E-2"/>
        </c:manualLayout>
      </c:layout>
      <c:overlay val="0"/>
      <c:txPr>
        <a:bodyPr/>
        <a:lstStyle/>
        <a:p>
          <a:pPr>
            <a:defRPr sz="1200" b="1"/>
          </a:pPr>
          <a:endParaRPr lang="es-PE"/>
        </a:p>
      </c:txPr>
    </c:legend>
    <c:plotVisOnly val="1"/>
    <c:dispBlanksAs val="gap"/>
    <c:showDLblsOverMax val="0"/>
  </c:chart>
  <c:spPr>
    <a:ln>
      <a:noFill/>
    </a:ln>
  </c:sp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9059C1C-1757-44D8-8805-648072A9AA31}" type="doc">
      <dgm:prSet loTypeId="urn:microsoft.com/office/officeart/2005/8/layout/pyramid1" loCatId="pyramid" qsTypeId="urn:microsoft.com/office/officeart/2005/8/quickstyle/simple2" qsCatId="simple" csTypeId="urn:microsoft.com/office/officeart/2005/8/colors/colorful2" csCatId="colorful" phldr="1"/>
      <dgm:spPr/>
    </dgm:pt>
    <dgm:pt modelId="{061ACDC9-2D7C-46BF-9689-FF999089257A}">
      <dgm:prSet phldrT="[Texto]" custT="1"/>
      <dgm:spPr/>
      <dgm:t>
        <a:bodyPr/>
        <a:lstStyle/>
        <a:p>
          <a:r>
            <a:rPr lang="es-PE" sz="1200" b="1" dirty="0" smtClean="0"/>
            <a:t>1 </a:t>
          </a:r>
        </a:p>
        <a:p>
          <a:r>
            <a:rPr lang="es-PE" sz="1200" b="1" dirty="0" smtClean="0"/>
            <a:t>PRESIDENTA</a:t>
          </a:r>
        </a:p>
        <a:p>
          <a:r>
            <a:rPr lang="es-PE" sz="1200" b="1" dirty="0" smtClean="0"/>
            <a:t>DISTRITAL</a:t>
          </a:r>
          <a:endParaRPr lang="es-PE" sz="1200" b="1" dirty="0"/>
        </a:p>
      </dgm:t>
    </dgm:pt>
    <dgm:pt modelId="{3C0F83D4-EB33-46F9-8977-34E409A4CC31}" type="parTrans" cxnId="{86FFC20A-9DA3-45B8-813B-6613A4312143}">
      <dgm:prSet/>
      <dgm:spPr/>
      <dgm:t>
        <a:bodyPr/>
        <a:lstStyle/>
        <a:p>
          <a:endParaRPr lang="es-PE" sz="2000"/>
        </a:p>
      </dgm:t>
    </dgm:pt>
    <dgm:pt modelId="{1F422537-FFE1-4C2C-921A-7F6A3137E646}" type="sibTrans" cxnId="{86FFC20A-9DA3-45B8-813B-6613A4312143}">
      <dgm:prSet/>
      <dgm:spPr/>
      <dgm:t>
        <a:bodyPr/>
        <a:lstStyle/>
        <a:p>
          <a:endParaRPr lang="es-PE" sz="2000"/>
        </a:p>
      </dgm:t>
    </dgm:pt>
    <dgm:pt modelId="{C9C33FEE-D9E9-4C94-BC9E-B54CC16759AE}">
      <dgm:prSet phldrT="[Texto]" custT="1"/>
      <dgm:spPr/>
      <dgm:t>
        <a:bodyPr/>
        <a:lstStyle/>
        <a:p>
          <a:r>
            <a:rPr lang="es-PE" sz="1200" b="1" dirty="0" smtClean="0"/>
            <a:t>18 COORDINADORAS ZONALES</a:t>
          </a:r>
          <a:endParaRPr lang="es-PE" sz="1200" b="1" dirty="0"/>
        </a:p>
      </dgm:t>
    </dgm:pt>
    <dgm:pt modelId="{FD5E5C74-1A07-48DC-9E49-05ED46869952}" type="parTrans" cxnId="{D11D4158-4AED-45DB-94B3-05CE5D8828B9}">
      <dgm:prSet/>
      <dgm:spPr/>
      <dgm:t>
        <a:bodyPr/>
        <a:lstStyle/>
        <a:p>
          <a:endParaRPr lang="es-PE" sz="2000"/>
        </a:p>
      </dgm:t>
    </dgm:pt>
    <dgm:pt modelId="{BE7E417A-F77A-4F19-8315-137E82433383}" type="sibTrans" cxnId="{D11D4158-4AED-45DB-94B3-05CE5D8828B9}">
      <dgm:prSet/>
      <dgm:spPr/>
      <dgm:t>
        <a:bodyPr/>
        <a:lstStyle/>
        <a:p>
          <a:endParaRPr lang="es-PE" sz="2000"/>
        </a:p>
      </dgm:t>
    </dgm:pt>
    <dgm:pt modelId="{03D5ECA2-3175-46A3-9B5F-F6D7F6ED5EC5}">
      <dgm:prSet phldrT="[Texto]" custT="1"/>
      <dgm:spPr/>
      <dgm:t>
        <a:bodyPr/>
        <a:lstStyle/>
        <a:p>
          <a:r>
            <a:rPr lang="es-PE" sz="1200" b="1" dirty="0" smtClean="0"/>
            <a:t>553 COORDINADORAS DE BASE</a:t>
          </a:r>
          <a:endParaRPr lang="es-PE" sz="1200" b="1" dirty="0"/>
        </a:p>
      </dgm:t>
    </dgm:pt>
    <dgm:pt modelId="{CC470899-6A2A-4DF0-BD67-C1C117398A9D}" type="parTrans" cxnId="{9BE72801-4140-4359-8C1D-281D3ABDAA07}">
      <dgm:prSet/>
      <dgm:spPr/>
      <dgm:t>
        <a:bodyPr/>
        <a:lstStyle/>
        <a:p>
          <a:endParaRPr lang="es-PE" sz="2000"/>
        </a:p>
      </dgm:t>
    </dgm:pt>
    <dgm:pt modelId="{8308DDA8-2688-4427-B55A-D3BDE0EDFCE5}" type="sibTrans" cxnId="{9BE72801-4140-4359-8C1D-281D3ABDAA07}">
      <dgm:prSet/>
      <dgm:spPr/>
      <dgm:t>
        <a:bodyPr/>
        <a:lstStyle/>
        <a:p>
          <a:endParaRPr lang="es-PE" sz="2000"/>
        </a:p>
      </dgm:t>
    </dgm:pt>
    <dgm:pt modelId="{381DA263-0E6A-4C70-BD6E-E31A3EAFCF16}">
      <dgm:prSet phldrT="[Texto]" custT="1"/>
      <dgm:spPr/>
      <dgm:t>
        <a:bodyPr/>
        <a:lstStyle/>
        <a:p>
          <a:pPr algn="l"/>
          <a:r>
            <a:rPr lang="es-PE" sz="1800" b="1" dirty="0" smtClean="0"/>
            <a:t>13,700</a:t>
          </a:r>
        </a:p>
        <a:p>
          <a:pPr algn="l"/>
          <a:r>
            <a:rPr lang="es-PE" sz="1800" b="1" dirty="0" smtClean="0"/>
            <a:t>SOCIAS</a:t>
          </a:r>
          <a:endParaRPr lang="es-PE" sz="1800" b="1" dirty="0"/>
        </a:p>
      </dgm:t>
    </dgm:pt>
    <dgm:pt modelId="{27AC21F4-1B7F-4B25-B6B0-3C65D3E77A78}" type="parTrans" cxnId="{7D998015-3112-4148-904B-ED8834DCE178}">
      <dgm:prSet/>
      <dgm:spPr/>
      <dgm:t>
        <a:bodyPr/>
        <a:lstStyle/>
        <a:p>
          <a:endParaRPr lang="es-PE" sz="2000"/>
        </a:p>
      </dgm:t>
    </dgm:pt>
    <dgm:pt modelId="{5B2986C8-46D1-4E79-BFD1-6CBA50F9A0B9}" type="sibTrans" cxnId="{7D998015-3112-4148-904B-ED8834DCE178}">
      <dgm:prSet/>
      <dgm:spPr/>
      <dgm:t>
        <a:bodyPr/>
        <a:lstStyle/>
        <a:p>
          <a:endParaRPr lang="es-PE" sz="2000"/>
        </a:p>
      </dgm:t>
    </dgm:pt>
    <dgm:pt modelId="{D73B1DA1-C1ED-4870-A01B-C7855DB5FAE5}">
      <dgm:prSet phldrT="[Texto]" custT="1"/>
      <dgm:spPr/>
      <dgm:t>
        <a:bodyPr/>
        <a:lstStyle/>
        <a:p>
          <a:pPr algn="l"/>
          <a:r>
            <a:rPr lang="es-PE" sz="1800" b="1" dirty="0" smtClean="0"/>
            <a:t>28,500 </a:t>
          </a:r>
        </a:p>
        <a:p>
          <a:pPr algn="l"/>
          <a:r>
            <a:rPr lang="es-PE" sz="1800" b="1" dirty="0" smtClean="0"/>
            <a:t>BENEFICIARIOS</a:t>
          </a:r>
          <a:endParaRPr lang="es-PE" sz="1800" b="1" dirty="0"/>
        </a:p>
      </dgm:t>
    </dgm:pt>
    <dgm:pt modelId="{18D4376F-647E-41FC-A33F-F1CBCD0A49BA}" type="parTrans" cxnId="{689BEE4B-7BB7-40A9-AB8A-E948227D73FC}">
      <dgm:prSet/>
      <dgm:spPr/>
      <dgm:t>
        <a:bodyPr/>
        <a:lstStyle/>
        <a:p>
          <a:endParaRPr lang="es-PE" sz="2000"/>
        </a:p>
      </dgm:t>
    </dgm:pt>
    <dgm:pt modelId="{190AA184-DD8D-43FE-8D43-A43FC0D14C9A}" type="sibTrans" cxnId="{689BEE4B-7BB7-40A9-AB8A-E948227D73FC}">
      <dgm:prSet/>
      <dgm:spPr/>
      <dgm:t>
        <a:bodyPr/>
        <a:lstStyle/>
        <a:p>
          <a:endParaRPr lang="es-PE" sz="2000"/>
        </a:p>
      </dgm:t>
    </dgm:pt>
    <dgm:pt modelId="{487EA8C1-169B-4880-8B48-F0D5CC414582}" type="pres">
      <dgm:prSet presAssocID="{E9059C1C-1757-44D8-8805-648072A9AA31}" presName="Name0" presStyleCnt="0">
        <dgm:presLayoutVars>
          <dgm:dir/>
          <dgm:animLvl val="lvl"/>
          <dgm:resizeHandles val="exact"/>
        </dgm:presLayoutVars>
      </dgm:prSet>
      <dgm:spPr/>
    </dgm:pt>
    <dgm:pt modelId="{C3DACBFE-6432-4DF1-877B-AC092457D568}" type="pres">
      <dgm:prSet presAssocID="{061ACDC9-2D7C-46BF-9689-FF999089257A}" presName="Name8" presStyleCnt="0"/>
      <dgm:spPr/>
    </dgm:pt>
    <dgm:pt modelId="{B24675C6-FF92-4D70-9246-456CE41A23DB}" type="pres">
      <dgm:prSet presAssocID="{061ACDC9-2D7C-46BF-9689-FF999089257A}" presName="level" presStyleLbl="node1" presStyleIdx="0" presStyleCnt="5">
        <dgm:presLayoutVars>
          <dgm:chMax val="1"/>
          <dgm:bulletEnabled val="1"/>
        </dgm:presLayoutVars>
      </dgm:prSet>
      <dgm:spPr/>
      <dgm:t>
        <a:bodyPr/>
        <a:lstStyle/>
        <a:p>
          <a:endParaRPr lang="es-PE"/>
        </a:p>
      </dgm:t>
    </dgm:pt>
    <dgm:pt modelId="{CD070F56-7D4D-46E0-8462-227E93966FD1}" type="pres">
      <dgm:prSet presAssocID="{061ACDC9-2D7C-46BF-9689-FF999089257A}" presName="levelTx" presStyleLbl="revTx" presStyleIdx="0" presStyleCnt="0">
        <dgm:presLayoutVars>
          <dgm:chMax val="1"/>
          <dgm:bulletEnabled val="1"/>
        </dgm:presLayoutVars>
      </dgm:prSet>
      <dgm:spPr/>
      <dgm:t>
        <a:bodyPr/>
        <a:lstStyle/>
        <a:p>
          <a:endParaRPr lang="es-PE"/>
        </a:p>
      </dgm:t>
    </dgm:pt>
    <dgm:pt modelId="{81353FA7-5477-4E77-B8E0-D3A3A53DAD91}" type="pres">
      <dgm:prSet presAssocID="{C9C33FEE-D9E9-4C94-BC9E-B54CC16759AE}" presName="Name8" presStyleCnt="0"/>
      <dgm:spPr/>
    </dgm:pt>
    <dgm:pt modelId="{28787CFB-BB88-4245-BFEC-EDC435E64D08}" type="pres">
      <dgm:prSet presAssocID="{C9C33FEE-D9E9-4C94-BC9E-B54CC16759AE}" presName="level" presStyleLbl="node1" presStyleIdx="1" presStyleCnt="5" custScaleY="84680">
        <dgm:presLayoutVars>
          <dgm:chMax val="1"/>
          <dgm:bulletEnabled val="1"/>
        </dgm:presLayoutVars>
      </dgm:prSet>
      <dgm:spPr/>
      <dgm:t>
        <a:bodyPr/>
        <a:lstStyle/>
        <a:p>
          <a:endParaRPr lang="es-PE"/>
        </a:p>
      </dgm:t>
    </dgm:pt>
    <dgm:pt modelId="{2856BF96-F238-46BA-9BA6-A4403EFF527D}" type="pres">
      <dgm:prSet presAssocID="{C9C33FEE-D9E9-4C94-BC9E-B54CC16759AE}" presName="levelTx" presStyleLbl="revTx" presStyleIdx="0" presStyleCnt="0">
        <dgm:presLayoutVars>
          <dgm:chMax val="1"/>
          <dgm:bulletEnabled val="1"/>
        </dgm:presLayoutVars>
      </dgm:prSet>
      <dgm:spPr/>
      <dgm:t>
        <a:bodyPr/>
        <a:lstStyle/>
        <a:p>
          <a:endParaRPr lang="es-PE"/>
        </a:p>
      </dgm:t>
    </dgm:pt>
    <dgm:pt modelId="{4D4A2B6A-3E3A-4300-B16D-7FBAB987DD1C}" type="pres">
      <dgm:prSet presAssocID="{03D5ECA2-3175-46A3-9B5F-F6D7F6ED5EC5}" presName="Name8" presStyleCnt="0"/>
      <dgm:spPr/>
    </dgm:pt>
    <dgm:pt modelId="{ED3C58CF-9B6C-4978-820E-DAC155B7BF28}" type="pres">
      <dgm:prSet presAssocID="{03D5ECA2-3175-46A3-9B5F-F6D7F6ED5EC5}" presName="level" presStyleLbl="node1" presStyleIdx="2" presStyleCnt="5" custScaleY="49675">
        <dgm:presLayoutVars>
          <dgm:chMax val="1"/>
          <dgm:bulletEnabled val="1"/>
        </dgm:presLayoutVars>
      </dgm:prSet>
      <dgm:spPr/>
      <dgm:t>
        <a:bodyPr/>
        <a:lstStyle/>
        <a:p>
          <a:endParaRPr lang="es-PE"/>
        </a:p>
      </dgm:t>
    </dgm:pt>
    <dgm:pt modelId="{DF145AA6-307D-4A8B-A2D3-ACF495F6542B}" type="pres">
      <dgm:prSet presAssocID="{03D5ECA2-3175-46A3-9B5F-F6D7F6ED5EC5}" presName="levelTx" presStyleLbl="revTx" presStyleIdx="0" presStyleCnt="0">
        <dgm:presLayoutVars>
          <dgm:chMax val="1"/>
          <dgm:bulletEnabled val="1"/>
        </dgm:presLayoutVars>
      </dgm:prSet>
      <dgm:spPr/>
      <dgm:t>
        <a:bodyPr/>
        <a:lstStyle/>
        <a:p>
          <a:endParaRPr lang="es-PE"/>
        </a:p>
      </dgm:t>
    </dgm:pt>
    <dgm:pt modelId="{4EC3443A-8B7D-4B54-B9A5-647525758A89}" type="pres">
      <dgm:prSet presAssocID="{381DA263-0E6A-4C70-BD6E-E31A3EAFCF16}" presName="Name8" presStyleCnt="0"/>
      <dgm:spPr/>
    </dgm:pt>
    <dgm:pt modelId="{18C7F68D-6025-4867-B5A1-6900F4CD4528}" type="pres">
      <dgm:prSet presAssocID="{381DA263-0E6A-4C70-BD6E-E31A3EAFCF16}" presName="level" presStyleLbl="node1" presStyleIdx="3" presStyleCnt="5">
        <dgm:presLayoutVars>
          <dgm:chMax val="1"/>
          <dgm:bulletEnabled val="1"/>
        </dgm:presLayoutVars>
      </dgm:prSet>
      <dgm:spPr/>
      <dgm:t>
        <a:bodyPr/>
        <a:lstStyle/>
        <a:p>
          <a:endParaRPr lang="es-PE"/>
        </a:p>
      </dgm:t>
    </dgm:pt>
    <dgm:pt modelId="{84927CD2-55C1-4D59-ABF6-EC67C5B015E2}" type="pres">
      <dgm:prSet presAssocID="{381DA263-0E6A-4C70-BD6E-E31A3EAFCF16}" presName="levelTx" presStyleLbl="revTx" presStyleIdx="0" presStyleCnt="0">
        <dgm:presLayoutVars>
          <dgm:chMax val="1"/>
          <dgm:bulletEnabled val="1"/>
        </dgm:presLayoutVars>
      </dgm:prSet>
      <dgm:spPr/>
      <dgm:t>
        <a:bodyPr/>
        <a:lstStyle/>
        <a:p>
          <a:endParaRPr lang="es-PE"/>
        </a:p>
      </dgm:t>
    </dgm:pt>
    <dgm:pt modelId="{AFB67E1D-7381-4B24-B8C7-0495FED8337F}" type="pres">
      <dgm:prSet presAssocID="{D73B1DA1-C1ED-4870-A01B-C7855DB5FAE5}" presName="Name8" presStyleCnt="0"/>
      <dgm:spPr/>
    </dgm:pt>
    <dgm:pt modelId="{6B0F6CC8-D336-49CC-A9BB-820CFC044DE6}" type="pres">
      <dgm:prSet presAssocID="{D73B1DA1-C1ED-4870-A01B-C7855DB5FAE5}" presName="level" presStyleLbl="node1" presStyleIdx="4" presStyleCnt="5">
        <dgm:presLayoutVars>
          <dgm:chMax val="1"/>
          <dgm:bulletEnabled val="1"/>
        </dgm:presLayoutVars>
      </dgm:prSet>
      <dgm:spPr/>
      <dgm:t>
        <a:bodyPr/>
        <a:lstStyle/>
        <a:p>
          <a:endParaRPr lang="es-PE"/>
        </a:p>
      </dgm:t>
    </dgm:pt>
    <dgm:pt modelId="{A5833FD8-1994-4BE0-94A9-5D107D44AAE4}" type="pres">
      <dgm:prSet presAssocID="{D73B1DA1-C1ED-4870-A01B-C7855DB5FAE5}" presName="levelTx" presStyleLbl="revTx" presStyleIdx="0" presStyleCnt="0">
        <dgm:presLayoutVars>
          <dgm:chMax val="1"/>
          <dgm:bulletEnabled val="1"/>
        </dgm:presLayoutVars>
      </dgm:prSet>
      <dgm:spPr/>
      <dgm:t>
        <a:bodyPr/>
        <a:lstStyle/>
        <a:p>
          <a:endParaRPr lang="es-PE"/>
        </a:p>
      </dgm:t>
    </dgm:pt>
  </dgm:ptLst>
  <dgm:cxnLst>
    <dgm:cxn modelId="{65F1E1AC-F846-49E3-9237-43A07FC70359}" type="presOf" srcId="{C9C33FEE-D9E9-4C94-BC9E-B54CC16759AE}" destId="{2856BF96-F238-46BA-9BA6-A4403EFF527D}" srcOrd="1" destOrd="0" presId="urn:microsoft.com/office/officeart/2005/8/layout/pyramid1"/>
    <dgm:cxn modelId="{7D998015-3112-4148-904B-ED8834DCE178}" srcId="{E9059C1C-1757-44D8-8805-648072A9AA31}" destId="{381DA263-0E6A-4C70-BD6E-E31A3EAFCF16}" srcOrd="3" destOrd="0" parTransId="{27AC21F4-1B7F-4B25-B6B0-3C65D3E77A78}" sibTransId="{5B2986C8-46D1-4E79-BFD1-6CBA50F9A0B9}"/>
    <dgm:cxn modelId="{D11D4158-4AED-45DB-94B3-05CE5D8828B9}" srcId="{E9059C1C-1757-44D8-8805-648072A9AA31}" destId="{C9C33FEE-D9E9-4C94-BC9E-B54CC16759AE}" srcOrd="1" destOrd="0" parTransId="{FD5E5C74-1A07-48DC-9E49-05ED46869952}" sibTransId="{BE7E417A-F77A-4F19-8315-137E82433383}"/>
    <dgm:cxn modelId="{3ADB17DF-9990-4176-8E87-37D1C02FD690}" type="presOf" srcId="{381DA263-0E6A-4C70-BD6E-E31A3EAFCF16}" destId="{18C7F68D-6025-4867-B5A1-6900F4CD4528}" srcOrd="0" destOrd="0" presId="urn:microsoft.com/office/officeart/2005/8/layout/pyramid1"/>
    <dgm:cxn modelId="{9BE72801-4140-4359-8C1D-281D3ABDAA07}" srcId="{E9059C1C-1757-44D8-8805-648072A9AA31}" destId="{03D5ECA2-3175-46A3-9B5F-F6D7F6ED5EC5}" srcOrd="2" destOrd="0" parTransId="{CC470899-6A2A-4DF0-BD67-C1C117398A9D}" sibTransId="{8308DDA8-2688-4427-B55A-D3BDE0EDFCE5}"/>
    <dgm:cxn modelId="{05B7DA17-D561-4F43-B62E-0A801B83D612}" type="presOf" srcId="{C9C33FEE-D9E9-4C94-BC9E-B54CC16759AE}" destId="{28787CFB-BB88-4245-BFEC-EDC435E64D08}" srcOrd="0" destOrd="0" presId="urn:microsoft.com/office/officeart/2005/8/layout/pyramid1"/>
    <dgm:cxn modelId="{50137E70-CD1E-494F-A769-1D44C67373E1}" type="presOf" srcId="{D73B1DA1-C1ED-4870-A01B-C7855DB5FAE5}" destId="{A5833FD8-1994-4BE0-94A9-5D107D44AAE4}" srcOrd="1" destOrd="0" presId="urn:microsoft.com/office/officeart/2005/8/layout/pyramid1"/>
    <dgm:cxn modelId="{ABD2AA14-8346-4FB6-85EF-8E4744D9F35E}" type="presOf" srcId="{381DA263-0E6A-4C70-BD6E-E31A3EAFCF16}" destId="{84927CD2-55C1-4D59-ABF6-EC67C5B015E2}" srcOrd="1" destOrd="0" presId="urn:microsoft.com/office/officeart/2005/8/layout/pyramid1"/>
    <dgm:cxn modelId="{689BEE4B-7BB7-40A9-AB8A-E948227D73FC}" srcId="{E9059C1C-1757-44D8-8805-648072A9AA31}" destId="{D73B1DA1-C1ED-4870-A01B-C7855DB5FAE5}" srcOrd="4" destOrd="0" parTransId="{18D4376F-647E-41FC-A33F-F1CBCD0A49BA}" sibTransId="{190AA184-DD8D-43FE-8D43-A43FC0D14C9A}"/>
    <dgm:cxn modelId="{9B1A1ADC-5006-4FD3-98C1-83280C0ECEF7}" type="presOf" srcId="{E9059C1C-1757-44D8-8805-648072A9AA31}" destId="{487EA8C1-169B-4880-8B48-F0D5CC414582}" srcOrd="0" destOrd="0" presId="urn:microsoft.com/office/officeart/2005/8/layout/pyramid1"/>
    <dgm:cxn modelId="{8B2A2F17-1520-4DF0-AF3C-53DDF6737B9B}" type="presOf" srcId="{03D5ECA2-3175-46A3-9B5F-F6D7F6ED5EC5}" destId="{ED3C58CF-9B6C-4978-820E-DAC155B7BF28}" srcOrd="0" destOrd="0" presId="urn:microsoft.com/office/officeart/2005/8/layout/pyramid1"/>
    <dgm:cxn modelId="{86FFC20A-9DA3-45B8-813B-6613A4312143}" srcId="{E9059C1C-1757-44D8-8805-648072A9AA31}" destId="{061ACDC9-2D7C-46BF-9689-FF999089257A}" srcOrd="0" destOrd="0" parTransId="{3C0F83D4-EB33-46F9-8977-34E409A4CC31}" sibTransId="{1F422537-FFE1-4C2C-921A-7F6A3137E646}"/>
    <dgm:cxn modelId="{62294562-1BF2-425C-8B53-634D85649A35}" type="presOf" srcId="{061ACDC9-2D7C-46BF-9689-FF999089257A}" destId="{CD070F56-7D4D-46E0-8462-227E93966FD1}" srcOrd="1" destOrd="0" presId="urn:microsoft.com/office/officeart/2005/8/layout/pyramid1"/>
    <dgm:cxn modelId="{DA6E9E71-7A2E-49DB-9107-04851B7DE769}" type="presOf" srcId="{061ACDC9-2D7C-46BF-9689-FF999089257A}" destId="{B24675C6-FF92-4D70-9246-456CE41A23DB}" srcOrd="0" destOrd="0" presId="urn:microsoft.com/office/officeart/2005/8/layout/pyramid1"/>
    <dgm:cxn modelId="{B0D5D75C-B883-4FA8-B3F6-B8A6A541841A}" type="presOf" srcId="{03D5ECA2-3175-46A3-9B5F-F6D7F6ED5EC5}" destId="{DF145AA6-307D-4A8B-A2D3-ACF495F6542B}" srcOrd="1" destOrd="0" presId="urn:microsoft.com/office/officeart/2005/8/layout/pyramid1"/>
    <dgm:cxn modelId="{59F178A9-4050-4076-A67F-A58887C75276}" type="presOf" srcId="{D73B1DA1-C1ED-4870-A01B-C7855DB5FAE5}" destId="{6B0F6CC8-D336-49CC-A9BB-820CFC044DE6}" srcOrd="0" destOrd="0" presId="urn:microsoft.com/office/officeart/2005/8/layout/pyramid1"/>
    <dgm:cxn modelId="{C3A0573E-312B-448F-87E8-B48E1A6CEBC1}" type="presParOf" srcId="{487EA8C1-169B-4880-8B48-F0D5CC414582}" destId="{C3DACBFE-6432-4DF1-877B-AC092457D568}" srcOrd="0" destOrd="0" presId="urn:microsoft.com/office/officeart/2005/8/layout/pyramid1"/>
    <dgm:cxn modelId="{5FF60B4A-7EC9-45E4-B037-DF5CB638C3D9}" type="presParOf" srcId="{C3DACBFE-6432-4DF1-877B-AC092457D568}" destId="{B24675C6-FF92-4D70-9246-456CE41A23DB}" srcOrd="0" destOrd="0" presId="urn:microsoft.com/office/officeart/2005/8/layout/pyramid1"/>
    <dgm:cxn modelId="{D5B2F0F1-C2B2-4604-B8BF-9DA514917A46}" type="presParOf" srcId="{C3DACBFE-6432-4DF1-877B-AC092457D568}" destId="{CD070F56-7D4D-46E0-8462-227E93966FD1}" srcOrd="1" destOrd="0" presId="urn:microsoft.com/office/officeart/2005/8/layout/pyramid1"/>
    <dgm:cxn modelId="{1785F7B7-3C45-485A-9625-17BAAF46DA3D}" type="presParOf" srcId="{487EA8C1-169B-4880-8B48-F0D5CC414582}" destId="{81353FA7-5477-4E77-B8E0-D3A3A53DAD91}" srcOrd="1" destOrd="0" presId="urn:microsoft.com/office/officeart/2005/8/layout/pyramid1"/>
    <dgm:cxn modelId="{8FA197CD-8B80-4DCF-AA1D-7194175642DD}" type="presParOf" srcId="{81353FA7-5477-4E77-B8E0-D3A3A53DAD91}" destId="{28787CFB-BB88-4245-BFEC-EDC435E64D08}" srcOrd="0" destOrd="0" presId="urn:microsoft.com/office/officeart/2005/8/layout/pyramid1"/>
    <dgm:cxn modelId="{007E8C20-2EF9-41FC-A3CC-9E89B5BBDA4D}" type="presParOf" srcId="{81353FA7-5477-4E77-B8E0-D3A3A53DAD91}" destId="{2856BF96-F238-46BA-9BA6-A4403EFF527D}" srcOrd="1" destOrd="0" presId="urn:microsoft.com/office/officeart/2005/8/layout/pyramid1"/>
    <dgm:cxn modelId="{855EA194-DF13-4FE4-95EB-5F9F449B0794}" type="presParOf" srcId="{487EA8C1-169B-4880-8B48-F0D5CC414582}" destId="{4D4A2B6A-3E3A-4300-B16D-7FBAB987DD1C}" srcOrd="2" destOrd="0" presId="urn:microsoft.com/office/officeart/2005/8/layout/pyramid1"/>
    <dgm:cxn modelId="{A6284E63-D5C1-44C2-A1F6-2064F1F0D977}" type="presParOf" srcId="{4D4A2B6A-3E3A-4300-B16D-7FBAB987DD1C}" destId="{ED3C58CF-9B6C-4978-820E-DAC155B7BF28}" srcOrd="0" destOrd="0" presId="urn:microsoft.com/office/officeart/2005/8/layout/pyramid1"/>
    <dgm:cxn modelId="{DECA101B-2FC2-4892-895E-BBB401D58201}" type="presParOf" srcId="{4D4A2B6A-3E3A-4300-B16D-7FBAB987DD1C}" destId="{DF145AA6-307D-4A8B-A2D3-ACF495F6542B}" srcOrd="1" destOrd="0" presId="urn:microsoft.com/office/officeart/2005/8/layout/pyramid1"/>
    <dgm:cxn modelId="{C939BD5F-4D6F-4091-BB5B-04158870CED6}" type="presParOf" srcId="{487EA8C1-169B-4880-8B48-F0D5CC414582}" destId="{4EC3443A-8B7D-4B54-B9A5-647525758A89}" srcOrd="3" destOrd="0" presId="urn:microsoft.com/office/officeart/2005/8/layout/pyramid1"/>
    <dgm:cxn modelId="{CD0D7978-E838-4449-910F-D76034BDDF9A}" type="presParOf" srcId="{4EC3443A-8B7D-4B54-B9A5-647525758A89}" destId="{18C7F68D-6025-4867-B5A1-6900F4CD4528}" srcOrd="0" destOrd="0" presId="urn:microsoft.com/office/officeart/2005/8/layout/pyramid1"/>
    <dgm:cxn modelId="{575DB3B2-DBBF-48BF-9C54-F6FB674C6DDF}" type="presParOf" srcId="{4EC3443A-8B7D-4B54-B9A5-647525758A89}" destId="{84927CD2-55C1-4D59-ABF6-EC67C5B015E2}" srcOrd="1" destOrd="0" presId="urn:microsoft.com/office/officeart/2005/8/layout/pyramid1"/>
    <dgm:cxn modelId="{9D22F1E4-FAEB-43EE-B2B6-EF01948606BB}" type="presParOf" srcId="{487EA8C1-169B-4880-8B48-F0D5CC414582}" destId="{AFB67E1D-7381-4B24-B8C7-0495FED8337F}" srcOrd="4" destOrd="0" presId="urn:microsoft.com/office/officeart/2005/8/layout/pyramid1"/>
    <dgm:cxn modelId="{462EA48E-0C1E-430B-AC1E-9CFCA218C3C7}" type="presParOf" srcId="{AFB67E1D-7381-4B24-B8C7-0495FED8337F}" destId="{6B0F6CC8-D336-49CC-A9BB-820CFC044DE6}" srcOrd="0" destOrd="0" presId="urn:microsoft.com/office/officeart/2005/8/layout/pyramid1"/>
    <dgm:cxn modelId="{7CDFFFDF-397E-4980-A4C0-A37CCFC74FD0}" type="presParOf" srcId="{AFB67E1D-7381-4B24-B8C7-0495FED8337F}" destId="{A5833FD8-1994-4BE0-94A9-5D107D44AAE4}"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9059C1C-1757-44D8-8805-648072A9AA31}" type="doc">
      <dgm:prSet loTypeId="urn:microsoft.com/office/officeart/2005/8/layout/pyramid1" loCatId="pyramid" qsTypeId="urn:microsoft.com/office/officeart/2005/8/quickstyle/simple2" qsCatId="simple" csTypeId="urn:microsoft.com/office/officeart/2005/8/colors/colorful3" csCatId="colorful" phldr="1"/>
      <dgm:spPr/>
    </dgm:pt>
    <dgm:pt modelId="{061ACDC9-2D7C-46BF-9689-FF999089257A}">
      <dgm:prSet phldrT="[Texto]" custT="1"/>
      <dgm:spPr/>
      <dgm:t>
        <a:bodyPr/>
        <a:lstStyle/>
        <a:p>
          <a:r>
            <a:rPr lang="es-PE" sz="1200" b="1" dirty="0" smtClean="0"/>
            <a:t> </a:t>
          </a:r>
        </a:p>
        <a:p>
          <a:r>
            <a:rPr lang="es-PE" sz="1200" b="1" dirty="0" smtClean="0"/>
            <a:t>PRESIDENTA</a:t>
          </a:r>
        </a:p>
        <a:p>
          <a:r>
            <a:rPr lang="es-PE" sz="1200" b="1" dirty="0" smtClean="0"/>
            <a:t>DISTRITAL</a:t>
          </a:r>
          <a:endParaRPr lang="es-PE" sz="1200" b="1" dirty="0"/>
        </a:p>
      </dgm:t>
    </dgm:pt>
    <dgm:pt modelId="{3C0F83D4-EB33-46F9-8977-34E409A4CC31}" type="parTrans" cxnId="{86FFC20A-9DA3-45B8-813B-6613A4312143}">
      <dgm:prSet/>
      <dgm:spPr/>
      <dgm:t>
        <a:bodyPr/>
        <a:lstStyle/>
        <a:p>
          <a:endParaRPr lang="es-PE" sz="1400"/>
        </a:p>
      </dgm:t>
    </dgm:pt>
    <dgm:pt modelId="{1F422537-FFE1-4C2C-921A-7F6A3137E646}" type="sibTrans" cxnId="{86FFC20A-9DA3-45B8-813B-6613A4312143}">
      <dgm:prSet/>
      <dgm:spPr/>
      <dgm:t>
        <a:bodyPr/>
        <a:lstStyle/>
        <a:p>
          <a:endParaRPr lang="es-PE" sz="1400"/>
        </a:p>
      </dgm:t>
    </dgm:pt>
    <dgm:pt modelId="{C9C33FEE-D9E9-4C94-BC9E-B54CC16759AE}">
      <dgm:prSet phldrT="[Texto]" custT="1"/>
      <dgm:spPr/>
      <dgm:t>
        <a:bodyPr/>
        <a:lstStyle/>
        <a:p>
          <a:r>
            <a:rPr lang="es-PE" sz="1200" b="1" dirty="0" smtClean="0"/>
            <a:t>156 PRESIDENTAS DE COMEDORES POPULARES</a:t>
          </a:r>
        </a:p>
      </dgm:t>
    </dgm:pt>
    <dgm:pt modelId="{FD5E5C74-1A07-48DC-9E49-05ED46869952}" type="parTrans" cxnId="{D11D4158-4AED-45DB-94B3-05CE5D8828B9}">
      <dgm:prSet/>
      <dgm:spPr/>
      <dgm:t>
        <a:bodyPr/>
        <a:lstStyle/>
        <a:p>
          <a:endParaRPr lang="es-PE" sz="1400"/>
        </a:p>
      </dgm:t>
    </dgm:pt>
    <dgm:pt modelId="{BE7E417A-F77A-4F19-8315-137E82433383}" type="sibTrans" cxnId="{D11D4158-4AED-45DB-94B3-05CE5D8828B9}">
      <dgm:prSet/>
      <dgm:spPr/>
      <dgm:t>
        <a:bodyPr/>
        <a:lstStyle/>
        <a:p>
          <a:endParaRPr lang="es-PE" sz="1400"/>
        </a:p>
      </dgm:t>
    </dgm:pt>
    <dgm:pt modelId="{381DA263-0E6A-4C70-BD6E-E31A3EAFCF16}">
      <dgm:prSet phldrT="[Texto]" custT="1"/>
      <dgm:spPr/>
      <dgm:t>
        <a:bodyPr/>
        <a:lstStyle/>
        <a:p>
          <a:pPr algn="l"/>
          <a:r>
            <a:rPr lang="es-PE" sz="1400" b="1" dirty="0" smtClean="0"/>
            <a:t>                                            9,400 SOCIAS</a:t>
          </a:r>
          <a:endParaRPr lang="es-PE" sz="1400" b="1" dirty="0"/>
        </a:p>
      </dgm:t>
    </dgm:pt>
    <dgm:pt modelId="{27AC21F4-1B7F-4B25-B6B0-3C65D3E77A78}" type="parTrans" cxnId="{7D998015-3112-4148-904B-ED8834DCE178}">
      <dgm:prSet/>
      <dgm:spPr/>
      <dgm:t>
        <a:bodyPr/>
        <a:lstStyle/>
        <a:p>
          <a:endParaRPr lang="es-PE" sz="1400"/>
        </a:p>
      </dgm:t>
    </dgm:pt>
    <dgm:pt modelId="{5B2986C8-46D1-4E79-BFD1-6CBA50F9A0B9}" type="sibTrans" cxnId="{7D998015-3112-4148-904B-ED8834DCE178}">
      <dgm:prSet/>
      <dgm:spPr/>
      <dgm:t>
        <a:bodyPr/>
        <a:lstStyle/>
        <a:p>
          <a:endParaRPr lang="es-PE" sz="1400"/>
        </a:p>
      </dgm:t>
    </dgm:pt>
    <dgm:pt modelId="{487EA8C1-169B-4880-8B48-F0D5CC414582}" type="pres">
      <dgm:prSet presAssocID="{E9059C1C-1757-44D8-8805-648072A9AA31}" presName="Name0" presStyleCnt="0">
        <dgm:presLayoutVars>
          <dgm:dir/>
          <dgm:animLvl val="lvl"/>
          <dgm:resizeHandles val="exact"/>
        </dgm:presLayoutVars>
      </dgm:prSet>
      <dgm:spPr/>
    </dgm:pt>
    <dgm:pt modelId="{C3DACBFE-6432-4DF1-877B-AC092457D568}" type="pres">
      <dgm:prSet presAssocID="{061ACDC9-2D7C-46BF-9689-FF999089257A}" presName="Name8" presStyleCnt="0"/>
      <dgm:spPr/>
    </dgm:pt>
    <dgm:pt modelId="{B24675C6-FF92-4D70-9246-456CE41A23DB}" type="pres">
      <dgm:prSet presAssocID="{061ACDC9-2D7C-46BF-9689-FF999089257A}" presName="level" presStyleLbl="node1" presStyleIdx="0" presStyleCnt="3">
        <dgm:presLayoutVars>
          <dgm:chMax val="1"/>
          <dgm:bulletEnabled val="1"/>
        </dgm:presLayoutVars>
      </dgm:prSet>
      <dgm:spPr/>
      <dgm:t>
        <a:bodyPr/>
        <a:lstStyle/>
        <a:p>
          <a:endParaRPr lang="es-PE"/>
        </a:p>
      </dgm:t>
    </dgm:pt>
    <dgm:pt modelId="{CD070F56-7D4D-46E0-8462-227E93966FD1}" type="pres">
      <dgm:prSet presAssocID="{061ACDC9-2D7C-46BF-9689-FF999089257A}" presName="levelTx" presStyleLbl="revTx" presStyleIdx="0" presStyleCnt="0">
        <dgm:presLayoutVars>
          <dgm:chMax val="1"/>
          <dgm:bulletEnabled val="1"/>
        </dgm:presLayoutVars>
      </dgm:prSet>
      <dgm:spPr/>
      <dgm:t>
        <a:bodyPr/>
        <a:lstStyle/>
        <a:p>
          <a:endParaRPr lang="es-PE"/>
        </a:p>
      </dgm:t>
    </dgm:pt>
    <dgm:pt modelId="{81353FA7-5477-4E77-B8E0-D3A3A53DAD91}" type="pres">
      <dgm:prSet presAssocID="{C9C33FEE-D9E9-4C94-BC9E-B54CC16759AE}" presName="Name8" presStyleCnt="0"/>
      <dgm:spPr/>
    </dgm:pt>
    <dgm:pt modelId="{28787CFB-BB88-4245-BFEC-EDC435E64D08}" type="pres">
      <dgm:prSet presAssocID="{C9C33FEE-D9E9-4C94-BC9E-B54CC16759AE}" presName="level" presStyleLbl="node1" presStyleIdx="1" presStyleCnt="3" custScaleY="63312">
        <dgm:presLayoutVars>
          <dgm:chMax val="1"/>
          <dgm:bulletEnabled val="1"/>
        </dgm:presLayoutVars>
      </dgm:prSet>
      <dgm:spPr/>
      <dgm:t>
        <a:bodyPr/>
        <a:lstStyle/>
        <a:p>
          <a:endParaRPr lang="es-PE"/>
        </a:p>
      </dgm:t>
    </dgm:pt>
    <dgm:pt modelId="{2856BF96-F238-46BA-9BA6-A4403EFF527D}" type="pres">
      <dgm:prSet presAssocID="{C9C33FEE-D9E9-4C94-BC9E-B54CC16759AE}" presName="levelTx" presStyleLbl="revTx" presStyleIdx="0" presStyleCnt="0">
        <dgm:presLayoutVars>
          <dgm:chMax val="1"/>
          <dgm:bulletEnabled val="1"/>
        </dgm:presLayoutVars>
      </dgm:prSet>
      <dgm:spPr/>
      <dgm:t>
        <a:bodyPr/>
        <a:lstStyle/>
        <a:p>
          <a:endParaRPr lang="es-PE"/>
        </a:p>
      </dgm:t>
    </dgm:pt>
    <dgm:pt modelId="{4EC3443A-8B7D-4B54-B9A5-647525758A89}" type="pres">
      <dgm:prSet presAssocID="{381DA263-0E6A-4C70-BD6E-E31A3EAFCF16}" presName="Name8" presStyleCnt="0"/>
      <dgm:spPr/>
    </dgm:pt>
    <dgm:pt modelId="{18C7F68D-6025-4867-B5A1-6900F4CD4528}" type="pres">
      <dgm:prSet presAssocID="{381DA263-0E6A-4C70-BD6E-E31A3EAFCF16}" presName="level" presStyleLbl="node1" presStyleIdx="2" presStyleCnt="3" custScaleY="100297" custLinFactNeighborX="1019" custLinFactNeighborY="2292">
        <dgm:presLayoutVars>
          <dgm:chMax val="1"/>
          <dgm:bulletEnabled val="1"/>
        </dgm:presLayoutVars>
      </dgm:prSet>
      <dgm:spPr/>
      <dgm:t>
        <a:bodyPr/>
        <a:lstStyle/>
        <a:p>
          <a:endParaRPr lang="es-PE"/>
        </a:p>
      </dgm:t>
    </dgm:pt>
    <dgm:pt modelId="{84927CD2-55C1-4D59-ABF6-EC67C5B015E2}" type="pres">
      <dgm:prSet presAssocID="{381DA263-0E6A-4C70-BD6E-E31A3EAFCF16}" presName="levelTx" presStyleLbl="revTx" presStyleIdx="0" presStyleCnt="0">
        <dgm:presLayoutVars>
          <dgm:chMax val="1"/>
          <dgm:bulletEnabled val="1"/>
        </dgm:presLayoutVars>
      </dgm:prSet>
      <dgm:spPr/>
      <dgm:t>
        <a:bodyPr/>
        <a:lstStyle/>
        <a:p>
          <a:endParaRPr lang="es-PE"/>
        </a:p>
      </dgm:t>
    </dgm:pt>
  </dgm:ptLst>
  <dgm:cxnLst>
    <dgm:cxn modelId="{86FFC20A-9DA3-45B8-813B-6613A4312143}" srcId="{E9059C1C-1757-44D8-8805-648072A9AA31}" destId="{061ACDC9-2D7C-46BF-9689-FF999089257A}" srcOrd="0" destOrd="0" parTransId="{3C0F83D4-EB33-46F9-8977-34E409A4CC31}" sibTransId="{1F422537-FFE1-4C2C-921A-7F6A3137E646}"/>
    <dgm:cxn modelId="{155268B5-2CB5-4746-969C-63AC84DC24B2}" type="presOf" srcId="{061ACDC9-2D7C-46BF-9689-FF999089257A}" destId="{CD070F56-7D4D-46E0-8462-227E93966FD1}" srcOrd="1" destOrd="0" presId="urn:microsoft.com/office/officeart/2005/8/layout/pyramid1"/>
    <dgm:cxn modelId="{FBEA2EE3-7D6C-4A4C-9889-C469255D009E}" type="presOf" srcId="{381DA263-0E6A-4C70-BD6E-E31A3EAFCF16}" destId="{18C7F68D-6025-4867-B5A1-6900F4CD4528}" srcOrd="0" destOrd="0" presId="urn:microsoft.com/office/officeart/2005/8/layout/pyramid1"/>
    <dgm:cxn modelId="{E3E85D36-EB12-49B5-90A2-F92BB5586AF9}" type="presOf" srcId="{C9C33FEE-D9E9-4C94-BC9E-B54CC16759AE}" destId="{2856BF96-F238-46BA-9BA6-A4403EFF527D}" srcOrd="1" destOrd="0" presId="urn:microsoft.com/office/officeart/2005/8/layout/pyramid1"/>
    <dgm:cxn modelId="{7D998015-3112-4148-904B-ED8834DCE178}" srcId="{E9059C1C-1757-44D8-8805-648072A9AA31}" destId="{381DA263-0E6A-4C70-BD6E-E31A3EAFCF16}" srcOrd="2" destOrd="0" parTransId="{27AC21F4-1B7F-4B25-B6B0-3C65D3E77A78}" sibTransId="{5B2986C8-46D1-4E79-BFD1-6CBA50F9A0B9}"/>
    <dgm:cxn modelId="{883ABEE6-2739-47DF-8C14-96CF7C133B12}" type="presOf" srcId="{C9C33FEE-D9E9-4C94-BC9E-B54CC16759AE}" destId="{28787CFB-BB88-4245-BFEC-EDC435E64D08}" srcOrd="0" destOrd="0" presId="urn:microsoft.com/office/officeart/2005/8/layout/pyramid1"/>
    <dgm:cxn modelId="{D11D4158-4AED-45DB-94B3-05CE5D8828B9}" srcId="{E9059C1C-1757-44D8-8805-648072A9AA31}" destId="{C9C33FEE-D9E9-4C94-BC9E-B54CC16759AE}" srcOrd="1" destOrd="0" parTransId="{FD5E5C74-1A07-48DC-9E49-05ED46869952}" sibTransId="{BE7E417A-F77A-4F19-8315-137E82433383}"/>
    <dgm:cxn modelId="{7F12233E-9967-40E3-A624-587A7DCD0E47}" type="presOf" srcId="{061ACDC9-2D7C-46BF-9689-FF999089257A}" destId="{B24675C6-FF92-4D70-9246-456CE41A23DB}" srcOrd="0" destOrd="0" presId="urn:microsoft.com/office/officeart/2005/8/layout/pyramid1"/>
    <dgm:cxn modelId="{695C4150-97F0-45F3-A603-EE7C021C7817}" type="presOf" srcId="{381DA263-0E6A-4C70-BD6E-E31A3EAFCF16}" destId="{84927CD2-55C1-4D59-ABF6-EC67C5B015E2}" srcOrd="1" destOrd="0" presId="urn:microsoft.com/office/officeart/2005/8/layout/pyramid1"/>
    <dgm:cxn modelId="{81F3CE26-2F3A-4ACC-8574-E402CC586526}" type="presOf" srcId="{E9059C1C-1757-44D8-8805-648072A9AA31}" destId="{487EA8C1-169B-4880-8B48-F0D5CC414582}" srcOrd="0" destOrd="0" presId="urn:microsoft.com/office/officeart/2005/8/layout/pyramid1"/>
    <dgm:cxn modelId="{13F36FEF-CADE-4925-9D04-1BADACF49AD6}" type="presParOf" srcId="{487EA8C1-169B-4880-8B48-F0D5CC414582}" destId="{C3DACBFE-6432-4DF1-877B-AC092457D568}" srcOrd="0" destOrd="0" presId="urn:microsoft.com/office/officeart/2005/8/layout/pyramid1"/>
    <dgm:cxn modelId="{A0308E37-DB08-43E9-83E6-C0EC11CFA1F9}" type="presParOf" srcId="{C3DACBFE-6432-4DF1-877B-AC092457D568}" destId="{B24675C6-FF92-4D70-9246-456CE41A23DB}" srcOrd="0" destOrd="0" presId="urn:microsoft.com/office/officeart/2005/8/layout/pyramid1"/>
    <dgm:cxn modelId="{273AB6DC-9A60-4A08-8FE7-53E8A94C29BB}" type="presParOf" srcId="{C3DACBFE-6432-4DF1-877B-AC092457D568}" destId="{CD070F56-7D4D-46E0-8462-227E93966FD1}" srcOrd="1" destOrd="0" presId="urn:microsoft.com/office/officeart/2005/8/layout/pyramid1"/>
    <dgm:cxn modelId="{561ED03A-5FD2-40D1-9CA6-4227BA26F4FD}" type="presParOf" srcId="{487EA8C1-169B-4880-8B48-F0D5CC414582}" destId="{81353FA7-5477-4E77-B8E0-D3A3A53DAD91}" srcOrd="1" destOrd="0" presId="urn:microsoft.com/office/officeart/2005/8/layout/pyramid1"/>
    <dgm:cxn modelId="{1385AD8A-D561-470E-9F4D-73BBE5E3400F}" type="presParOf" srcId="{81353FA7-5477-4E77-B8E0-D3A3A53DAD91}" destId="{28787CFB-BB88-4245-BFEC-EDC435E64D08}" srcOrd="0" destOrd="0" presId="urn:microsoft.com/office/officeart/2005/8/layout/pyramid1"/>
    <dgm:cxn modelId="{98E5EA06-2DB7-473D-8112-4669BD8A3CF3}" type="presParOf" srcId="{81353FA7-5477-4E77-B8E0-D3A3A53DAD91}" destId="{2856BF96-F238-46BA-9BA6-A4403EFF527D}" srcOrd="1" destOrd="0" presId="urn:microsoft.com/office/officeart/2005/8/layout/pyramid1"/>
    <dgm:cxn modelId="{317FF4E4-FD35-4282-9CD8-68DA1C62D86C}" type="presParOf" srcId="{487EA8C1-169B-4880-8B48-F0D5CC414582}" destId="{4EC3443A-8B7D-4B54-B9A5-647525758A89}" srcOrd="2" destOrd="0" presId="urn:microsoft.com/office/officeart/2005/8/layout/pyramid1"/>
    <dgm:cxn modelId="{F2309901-FAEB-4F63-9C27-99901B90D720}" type="presParOf" srcId="{4EC3443A-8B7D-4B54-B9A5-647525758A89}" destId="{18C7F68D-6025-4867-B5A1-6900F4CD4528}" srcOrd="0" destOrd="0" presId="urn:microsoft.com/office/officeart/2005/8/layout/pyramid1"/>
    <dgm:cxn modelId="{C21DFEF2-D5A3-4B14-B20C-7C5F9EAA27CB}" type="presParOf" srcId="{4EC3443A-8B7D-4B54-B9A5-647525758A89}" destId="{84927CD2-55C1-4D59-ABF6-EC67C5B015E2}"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F02C244-4EAB-4CB5-A298-2A2FA9E639ED}" type="doc">
      <dgm:prSet loTypeId="urn:microsoft.com/office/officeart/2005/8/layout/orgChart1" loCatId="hierarchy" qsTypeId="urn:microsoft.com/office/officeart/2005/8/quickstyle/simple3" qsCatId="simple" csTypeId="urn:microsoft.com/office/officeart/2005/8/colors/accent1_2#1" csCatId="accent1" phldr="1"/>
      <dgm:spPr/>
    </dgm:pt>
    <dgm:pt modelId="{C2F68198-F465-4B69-88E6-F95C1717DD0F}">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400" b="0" dirty="0" smtClean="0">
              <a:solidFill>
                <a:schemeClr val="tx1"/>
              </a:solidFill>
            </a:rPr>
            <a:t>OD-</a:t>
          </a:r>
          <a:r>
            <a:rPr lang="en-US" sz="1400" b="0" dirty="0" err="1" smtClean="0">
              <a:solidFill>
                <a:schemeClr val="tx1"/>
              </a:solidFill>
            </a:rPr>
            <a:t>Sistema</a:t>
          </a:r>
          <a:r>
            <a:rPr lang="en-US" sz="1400" b="0" dirty="0" smtClean="0">
              <a:solidFill>
                <a:schemeClr val="tx1"/>
              </a:solidFill>
            </a:rPr>
            <a:t> de </a:t>
          </a:r>
          <a:r>
            <a:rPr lang="en-US" sz="1400" b="0" dirty="0" err="1" smtClean="0">
              <a:solidFill>
                <a:schemeClr val="tx1"/>
              </a:solidFill>
            </a:rPr>
            <a:t>Servicios</a:t>
          </a:r>
          <a:r>
            <a:rPr lang="en-US" sz="1400" b="0" dirty="0" smtClean="0">
              <a:solidFill>
                <a:schemeClr val="tx1"/>
              </a:solidFill>
            </a:rPr>
            <a:t> a la Ciudad y </a:t>
          </a:r>
          <a:r>
            <a:rPr lang="en-US" sz="1400" b="0" dirty="0" err="1" smtClean="0">
              <a:solidFill>
                <a:schemeClr val="tx1"/>
              </a:solidFill>
            </a:rPr>
            <a:t>Gestión</a:t>
          </a:r>
          <a:r>
            <a:rPr lang="en-US" sz="1400" b="0" dirty="0" smtClean="0">
              <a:solidFill>
                <a:schemeClr val="tx1"/>
              </a:solidFill>
            </a:rPr>
            <a:t> </a:t>
          </a:r>
          <a:r>
            <a:rPr lang="en-US" sz="1400" b="0" dirty="0" err="1" smtClean="0">
              <a:solidFill>
                <a:schemeClr val="tx1"/>
              </a:solidFill>
            </a:rPr>
            <a:t>Ambiental</a:t>
          </a:r>
          <a:endParaRPr lang="en-US" sz="1400" b="0" dirty="0" smtClean="0">
            <a:solidFill>
              <a:schemeClr val="tx1"/>
            </a:solidFill>
          </a:endParaRPr>
        </a:p>
        <a:p>
          <a:pPr marL="0" marR="0" lvl="0" indent="0" algn="ctr" defTabSz="914400" rtl="0" eaLnBrk="1" fontAlgn="base" latinLnBrk="0" hangingPunct="1">
            <a:lnSpc>
              <a:spcPct val="100000"/>
            </a:lnSpc>
            <a:spcBef>
              <a:spcPct val="0"/>
            </a:spcBef>
            <a:spcAft>
              <a:spcPct val="0"/>
            </a:spcAft>
            <a:buClrTx/>
            <a:buSzTx/>
            <a:buFontTx/>
            <a:buNone/>
            <a:tabLst/>
          </a:pPr>
          <a:r>
            <a:rPr lang="en-US" sz="1600" dirty="0" err="1" smtClean="0">
              <a:latin typeface="Garamond" pitchFamily="18" charset="0"/>
            </a:rPr>
            <a:t>Gerencia</a:t>
          </a:r>
          <a:r>
            <a:rPr lang="en-US" sz="1600" dirty="0" smtClean="0">
              <a:latin typeface="Garamond" pitchFamily="18" charset="0"/>
            </a:rPr>
            <a:t> General</a:t>
          </a:r>
          <a:endParaRPr lang="es-ES" sz="1600" dirty="0" smtClean="0">
            <a:latin typeface="Garamond" pitchFamily="18" charset="0"/>
          </a:endParaRPr>
        </a:p>
      </dgm:t>
    </dgm:pt>
    <dgm:pt modelId="{3868E789-68CB-466B-BF63-3A0726DE139D}" type="parTrans" cxnId="{EC0826EF-2C37-4E58-B6CA-0481BCB7C765}">
      <dgm:prSet/>
      <dgm:spPr/>
      <dgm:t>
        <a:bodyPr/>
        <a:lstStyle/>
        <a:p>
          <a:endParaRPr lang="es-ES"/>
        </a:p>
      </dgm:t>
    </dgm:pt>
    <dgm:pt modelId="{F1518B3A-9E2E-4441-A6F8-FC9329FF4C27}" type="sibTrans" cxnId="{EC0826EF-2C37-4E58-B6CA-0481BCB7C765}">
      <dgm:prSet/>
      <dgm:spPr/>
      <dgm:t>
        <a:bodyPr/>
        <a:lstStyle/>
        <a:p>
          <a:endParaRPr lang="es-ES"/>
        </a:p>
      </dgm:t>
    </dgm:pt>
    <dgm:pt modelId="{A617FEBD-C5FF-4602-89E8-EC0A76A46259}">
      <dgm:prSet custT="1"/>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s-PE" sz="1600" dirty="0" smtClean="0">
              <a:latin typeface="Garamond" pitchFamily="18" charset="0"/>
            </a:rPr>
            <a:t>Gerencia de Áreas Verdes</a:t>
          </a:r>
          <a:endParaRPr kumimoji="0" lang="es-ES" sz="1600" b="0" i="0" u="none" strike="noStrike" cap="none" normalizeH="0" baseline="0" dirty="0" smtClean="0">
            <a:ln/>
            <a:effectLst/>
            <a:latin typeface="Garamond" pitchFamily="18" charset="0"/>
          </a:endParaRPr>
        </a:p>
      </dgm:t>
    </dgm:pt>
    <dgm:pt modelId="{41E0D8EA-34AC-40FB-BFEA-F6BA9D1BB8E0}" type="parTrans" cxnId="{5AEF94D6-D455-47DB-BBF2-BCCF57688000}">
      <dgm:prSet/>
      <dgm:spPr/>
      <dgm:t>
        <a:bodyPr/>
        <a:lstStyle/>
        <a:p>
          <a:endParaRPr lang="es-ES"/>
        </a:p>
      </dgm:t>
    </dgm:pt>
    <dgm:pt modelId="{CF7585F2-0556-4C6C-9489-B6705882C3E2}" type="sibTrans" cxnId="{5AEF94D6-D455-47DB-BBF2-BCCF57688000}">
      <dgm:prSet/>
      <dgm:spPr/>
      <dgm:t>
        <a:bodyPr/>
        <a:lstStyle/>
        <a:p>
          <a:endParaRPr lang="es-ES"/>
        </a:p>
      </dgm:t>
    </dgm:pt>
    <dgm:pt modelId="{EF8EB9F9-1FB2-47D4-A32D-EC2CE8B70635}">
      <dgm:prSet custT="1"/>
      <dgm:spPr/>
      <dgm:t>
        <a:bodyPr/>
        <a:lstStyle/>
        <a:p>
          <a:r>
            <a:rPr lang="es-ES" sz="1600" dirty="0" smtClean="0">
              <a:latin typeface="Garamond" pitchFamily="18" charset="0"/>
            </a:rPr>
            <a:t>Gerencia de Mantenimiento Urbano</a:t>
          </a:r>
          <a:endParaRPr lang="es-ES" sz="1600" dirty="0">
            <a:latin typeface="Garamond" pitchFamily="18" charset="0"/>
          </a:endParaRPr>
        </a:p>
      </dgm:t>
    </dgm:pt>
    <dgm:pt modelId="{B61C1DC6-1653-41F5-B36F-F73F991CB605}" type="parTrans" cxnId="{493756BF-5A73-4152-84C2-DC3B159A4FB4}">
      <dgm:prSet/>
      <dgm:spPr/>
      <dgm:t>
        <a:bodyPr/>
        <a:lstStyle/>
        <a:p>
          <a:endParaRPr lang="es-ES"/>
        </a:p>
      </dgm:t>
    </dgm:pt>
    <dgm:pt modelId="{A073CB4D-42EA-4735-B166-00761E7141DF}" type="sibTrans" cxnId="{493756BF-5A73-4152-84C2-DC3B159A4FB4}">
      <dgm:prSet/>
      <dgm:spPr/>
      <dgm:t>
        <a:bodyPr/>
        <a:lstStyle/>
        <a:p>
          <a:endParaRPr lang="es-ES"/>
        </a:p>
      </dgm:t>
    </dgm:pt>
    <dgm:pt modelId="{14F7B55F-651A-4C10-B2B2-4159532ED75C}">
      <dgm:prSet custT="1"/>
      <dgm:spPr/>
      <dgm:t>
        <a:bodyPr/>
        <a:lstStyle/>
        <a:p>
          <a:r>
            <a:rPr kumimoji="0" lang="es-ES" sz="1600" b="0" i="0" u="none" strike="noStrike" cap="none" normalizeH="0" baseline="0" dirty="0" smtClean="0">
              <a:ln/>
              <a:effectLst/>
              <a:latin typeface="Garamond" pitchFamily="18" charset="0"/>
            </a:rPr>
            <a:t>Gerencia de </a:t>
          </a:r>
          <a:r>
            <a:rPr kumimoji="0" lang="es-PE" sz="1600" b="0" i="0" u="none" strike="noStrike" cap="none" normalizeH="0" baseline="0" dirty="0" smtClean="0">
              <a:ln/>
              <a:effectLst/>
              <a:latin typeface="Garamond" pitchFamily="18" charset="0"/>
            </a:rPr>
            <a:t>Limpieza Pública</a:t>
          </a:r>
          <a:endParaRPr lang="es-PE" sz="1600" dirty="0" smtClean="0">
            <a:latin typeface="Garamond" pitchFamily="18" charset="0"/>
          </a:endParaRPr>
        </a:p>
      </dgm:t>
    </dgm:pt>
    <dgm:pt modelId="{8AC10243-B941-4065-B4DD-CE30AE3478FE}" type="parTrans" cxnId="{37BC1829-BF55-4AAD-AA4C-118E464BF53D}">
      <dgm:prSet/>
      <dgm:spPr/>
      <dgm:t>
        <a:bodyPr/>
        <a:lstStyle/>
        <a:p>
          <a:endParaRPr lang="es-PE"/>
        </a:p>
      </dgm:t>
    </dgm:pt>
    <dgm:pt modelId="{79D92660-9FE8-488B-B2FA-EBF614B5BEA3}" type="sibTrans" cxnId="{37BC1829-BF55-4AAD-AA4C-118E464BF53D}">
      <dgm:prSet/>
      <dgm:spPr/>
      <dgm:t>
        <a:bodyPr/>
        <a:lstStyle/>
        <a:p>
          <a:endParaRPr lang="es-PE"/>
        </a:p>
      </dgm:t>
    </dgm:pt>
    <dgm:pt modelId="{78ECC4D2-2F01-46E7-BADD-DACE526F7EE9}" type="asst">
      <dgm:prSet custT="1"/>
      <dgm:spPr/>
      <dgm:t>
        <a:bodyPr/>
        <a:lstStyle/>
        <a:p>
          <a:r>
            <a:rPr lang="es-PE" sz="1600" dirty="0" smtClean="0">
              <a:latin typeface="Garamond" pitchFamily="18" charset="0"/>
            </a:rPr>
            <a:t>Gerencia de Administración</a:t>
          </a:r>
        </a:p>
      </dgm:t>
    </dgm:pt>
    <dgm:pt modelId="{DA0AD5DA-5DA7-4995-9D0D-32470F5DD4D1}" type="parTrans" cxnId="{E02686BD-6E6B-4067-A53D-329AD6790B9D}">
      <dgm:prSet/>
      <dgm:spPr/>
      <dgm:t>
        <a:bodyPr/>
        <a:lstStyle/>
        <a:p>
          <a:endParaRPr lang="es-PE"/>
        </a:p>
      </dgm:t>
    </dgm:pt>
    <dgm:pt modelId="{707B9CD5-5FDC-47FA-BA66-65532F4FB66B}" type="sibTrans" cxnId="{E02686BD-6E6B-4067-A53D-329AD6790B9D}">
      <dgm:prSet/>
      <dgm:spPr/>
      <dgm:t>
        <a:bodyPr/>
        <a:lstStyle/>
        <a:p>
          <a:endParaRPr lang="es-PE"/>
        </a:p>
      </dgm:t>
    </dgm:pt>
    <dgm:pt modelId="{59FC9840-29B7-4A8F-9563-2C95C3E1D056}" type="pres">
      <dgm:prSet presAssocID="{6F02C244-4EAB-4CB5-A298-2A2FA9E639ED}" presName="hierChild1" presStyleCnt="0">
        <dgm:presLayoutVars>
          <dgm:orgChart val="1"/>
          <dgm:chPref val="1"/>
          <dgm:dir/>
          <dgm:animOne val="branch"/>
          <dgm:animLvl val="lvl"/>
          <dgm:resizeHandles/>
        </dgm:presLayoutVars>
      </dgm:prSet>
      <dgm:spPr/>
    </dgm:pt>
    <dgm:pt modelId="{11290008-AAE7-44B5-997E-D7E732D2D1E2}" type="pres">
      <dgm:prSet presAssocID="{C2F68198-F465-4B69-88E6-F95C1717DD0F}" presName="hierRoot1" presStyleCnt="0">
        <dgm:presLayoutVars>
          <dgm:hierBranch/>
        </dgm:presLayoutVars>
      </dgm:prSet>
      <dgm:spPr/>
    </dgm:pt>
    <dgm:pt modelId="{ECE16489-C5A3-4EC6-ABF0-6176DEF5D179}" type="pres">
      <dgm:prSet presAssocID="{C2F68198-F465-4B69-88E6-F95C1717DD0F}" presName="rootComposite1" presStyleCnt="0"/>
      <dgm:spPr/>
    </dgm:pt>
    <dgm:pt modelId="{2C6A21D5-B746-4A65-8C22-A9FE413888A7}" type="pres">
      <dgm:prSet presAssocID="{C2F68198-F465-4B69-88E6-F95C1717DD0F}" presName="rootText1" presStyleLbl="node0" presStyleIdx="0" presStyleCnt="1" custScaleX="292530" custScaleY="101201" custLinFactNeighborX="71" custLinFactNeighborY="-60378">
        <dgm:presLayoutVars>
          <dgm:chPref val="3"/>
        </dgm:presLayoutVars>
      </dgm:prSet>
      <dgm:spPr/>
      <dgm:t>
        <a:bodyPr/>
        <a:lstStyle/>
        <a:p>
          <a:endParaRPr lang="es-ES"/>
        </a:p>
      </dgm:t>
    </dgm:pt>
    <dgm:pt modelId="{2F034C7F-18F9-4530-9643-4147BD8B2D78}" type="pres">
      <dgm:prSet presAssocID="{C2F68198-F465-4B69-88E6-F95C1717DD0F}" presName="rootConnector1" presStyleLbl="node1" presStyleIdx="0" presStyleCnt="0"/>
      <dgm:spPr/>
      <dgm:t>
        <a:bodyPr/>
        <a:lstStyle/>
        <a:p>
          <a:endParaRPr lang="es-ES"/>
        </a:p>
      </dgm:t>
    </dgm:pt>
    <dgm:pt modelId="{E44E5D06-F02E-4DF8-8890-A5C0EA604405}" type="pres">
      <dgm:prSet presAssocID="{C2F68198-F465-4B69-88E6-F95C1717DD0F}" presName="hierChild2" presStyleCnt="0"/>
      <dgm:spPr/>
    </dgm:pt>
    <dgm:pt modelId="{A964223A-37EF-43DA-98DB-F24082B55BDF}" type="pres">
      <dgm:prSet presAssocID="{41E0D8EA-34AC-40FB-BFEA-F6BA9D1BB8E0}" presName="Name35" presStyleLbl="parChTrans1D2" presStyleIdx="0" presStyleCnt="4"/>
      <dgm:spPr/>
      <dgm:t>
        <a:bodyPr/>
        <a:lstStyle/>
        <a:p>
          <a:endParaRPr lang="es-ES"/>
        </a:p>
      </dgm:t>
    </dgm:pt>
    <dgm:pt modelId="{24255CDB-2FE6-4299-8627-0A47ED7C8264}" type="pres">
      <dgm:prSet presAssocID="{A617FEBD-C5FF-4602-89E8-EC0A76A46259}" presName="hierRoot2" presStyleCnt="0">
        <dgm:presLayoutVars>
          <dgm:hierBranch/>
        </dgm:presLayoutVars>
      </dgm:prSet>
      <dgm:spPr/>
    </dgm:pt>
    <dgm:pt modelId="{74E32370-9859-4810-A01E-9DA7D82B3F0C}" type="pres">
      <dgm:prSet presAssocID="{A617FEBD-C5FF-4602-89E8-EC0A76A46259}" presName="rootComposite" presStyleCnt="0"/>
      <dgm:spPr/>
    </dgm:pt>
    <dgm:pt modelId="{32207D6F-5393-4C0E-81BF-3296CE511C6B}" type="pres">
      <dgm:prSet presAssocID="{A617FEBD-C5FF-4602-89E8-EC0A76A46259}" presName="rootText" presStyleLbl="node2" presStyleIdx="0" presStyleCnt="3">
        <dgm:presLayoutVars>
          <dgm:chPref val="3"/>
        </dgm:presLayoutVars>
      </dgm:prSet>
      <dgm:spPr/>
      <dgm:t>
        <a:bodyPr/>
        <a:lstStyle/>
        <a:p>
          <a:endParaRPr lang="es-ES"/>
        </a:p>
      </dgm:t>
    </dgm:pt>
    <dgm:pt modelId="{959985CF-9750-4D40-BFE4-6C4842C25896}" type="pres">
      <dgm:prSet presAssocID="{A617FEBD-C5FF-4602-89E8-EC0A76A46259}" presName="rootConnector" presStyleLbl="node2" presStyleIdx="0" presStyleCnt="3"/>
      <dgm:spPr/>
      <dgm:t>
        <a:bodyPr/>
        <a:lstStyle/>
        <a:p>
          <a:endParaRPr lang="es-ES"/>
        </a:p>
      </dgm:t>
    </dgm:pt>
    <dgm:pt modelId="{AB1DBC88-0808-49C8-99A9-E32E726CE7FB}" type="pres">
      <dgm:prSet presAssocID="{A617FEBD-C5FF-4602-89E8-EC0A76A46259}" presName="hierChild4" presStyleCnt="0"/>
      <dgm:spPr/>
    </dgm:pt>
    <dgm:pt modelId="{70B53FDE-D988-4C82-B623-CCD7D166C63D}" type="pres">
      <dgm:prSet presAssocID="{A617FEBD-C5FF-4602-89E8-EC0A76A46259}" presName="hierChild5" presStyleCnt="0"/>
      <dgm:spPr/>
    </dgm:pt>
    <dgm:pt modelId="{1193BEB2-B934-49FE-B545-D72D36F624B1}" type="pres">
      <dgm:prSet presAssocID="{B61C1DC6-1653-41F5-B36F-F73F991CB605}" presName="Name35" presStyleLbl="parChTrans1D2" presStyleIdx="1" presStyleCnt="4"/>
      <dgm:spPr/>
      <dgm:t>
        <a:bodyPr/>
        <a:lstStyle/>
        <a:p>
          <a:endParaRPr lang="es-ES"/>
        </a:p>
      </dgm:t>
    </dgm:pt>
    <dgm:pt modelId="{9BEF6271-1AD4-47E9-A864-5FBA9B7FA93C}" type="pres">
      <dgm:prSet presAssocID="{EF8EB9F9-1FB2-47D4-A32D-EC2CE8B70635}" presName="hierRoot2" presStyleCnt="0">
        <dgm:presLayoutVars>
          <dgm:hierBranch val="init"/>
        </dgm:presLayoutVars>
      </dgm:prSet>
      <dgm:spPr/>
    </dgm:pt>
    <dgm:pt modelId="{06D7B51E-5880-4A04-9E8F-B11BEFEBA1D6}" type="pres">
      <dgm:prSet presAssocID="{EF8EB9F9-1FB2-47D4-A32D-EC2CE8B70635}" presName="rootComposite" presStyleCnt="0"/>
      <dgm:spPr/>
    </dgm:pt>
    <dgm:pt modelId="{798F63A3-E0A9-4295-9ECB-9A047708F331}" type="pres">
      <dgm:prSet presAssocID="{EF8EB9F9-1FB2-47D4-A32D-EC2CE8B70635}" presName="rootText" presStyleLbl="node2" presStyleIdx="1" presStyleCnt="3">
        <dgm:presLayoutVars>
          <dgm:chPref val="3"/>
        </dgm:presLayoutVars>
      </dgm:prSet>
      <dgm:spPr/>
      <dgm:t>
        <a:bodyPr/>
        <a:lstStyle/>
        <a:p>
          <a:endParaRPr lang="es-ES"/>
        </a:p>
      </dgm:t>
    </dgm:pt>
    <dgm:pt modelId="{8DAFCD52-43C5-4692-9E8E-DAB8A741A67B}" type="pres">
      <dgm:prSet presAssocID="{EF8EB9F9-1FB2-47D4-A32D-EC2CE8B70635}" presName="rootConnector" presStyleLbl="node2" presStyleIdx="1" presStyleCnt="3"/>
      <dgm:spPr/>
      <dgm:t>
        <a:bodyPr/>
        <a:lstStyle/>
        <a:p>
          <a:endParaRPr lang="es-ES"/>
        </a:p>
      </dgm:t>
    </dgm:pt>
    <dgm:pt modelId="{095950AB-57D4-4163-B486-9B1A95F92266}" type="pres">
      <dgm:prSet presAssocID="{EF8EB9F9-1FB2-47D4-A32D-EC2CE8B70635}" presName="hierChild4" presStyleCnt="0"/>
      <dgm:spPr/>
    </dgm:pt>
    <dgm:pt modelId="{7A67587C-C3AC-4F59-B78B-777AA89CC329}" type="pres">
      <dgm:prSet presAssocID="{EF8EB9F9-1FB2-47D4-A32D-EC2CE8B70635}" presName="hierChild5" presStyleCnt="0"/>
      <dgm:spPr/>
    </dgm:pt>
    <dgm:pt modelId="{0AA01B41-9D5E-44F2-937A-B7F4571B0DE2}" type="pres">
      <dgm:prSet presAssocID="{8AC10243-B941-4065-B4DD-CE30AE3478FE}" presName="Name35" presStyleLbl="parChTrans1D2" presStyleIdx="2" presStyleCnt="4"/>
      <dgm:spPr/>
      <dgm:t>
        <a:bodyPr/>
        <a:lstStyle/>
        <a:p>
          <a:endParaRPr lang="es-PE"/>
        </a:p>
      </dgm:t>
    </dgm:pt>
    <dgm:pt modelId="{5C8CA981-A439-4C17-AC6D-2790866EEC31}" type="pres">
      <dgm:prSet presAssocID="{14F7B55F-651A-4C10-B2B2-4159532ED75C}" presName="hierRoot2" presStyleCnt="0">
        <dgm:presLayoutVars>
          <dgm:hierBranch val="init"/>
        </dgm:presLayoutVars>
      </dgm:prSet>
      <dgm:spPr/>
    </dgm:pt>
    <dgm:pt modelId="{A6BADB3D-5931-4E2E-8AC8-69255188C038}" type="pres">
      <dgm:prSet presAssocID="{14F7B55F-651A-4C10-B2B2-4159532ED75C}" presName="rootComposite" presStyleCnt="0"/>
      <dgm:spPr/>
    </dgm:pt>
    <dgm:pt modelId="{D19E37CD-307B-4BD4-958E-372C331B4F8B}" type="pres">
      <dgm:prSet presAssocID="{14F7B55F-651A-4C10-B2B2-4159532ED75C}" presName="rootText" presStyleLbl="node2" presStyleIdx="2" presStyleCnt="3">
        <dgm:presLayoutVars>
          <dgm:chPref val="3"/>
        </dgm:presLayoutVars>
      </dgm:prSet>
      <dgm:spPr/>
      <dgm:t>
        <a:bodyPr/>
        <a:lstStyle/>
        <a:p>
          <a:endParaRPr lang="es-PE"/>
        </a:p>
      </dgm:t>
    </dgm:pt>
    <dgm:pt modelId="{40B7EC10-19BE-4C48-B7C1-40466C6579D1}" type="pres">
      <dgm:prSet presAssocID="{14F7B55F-651A-4C10-B2B2-4159532ED75C}" presName="rootConnector" presStyleLbl="node2" presStyleIdx="2" presStyleCnt="3"/>
      <dgm:spPr/>
      <dgm:t>
        <a:bodyPr/>
        <a:lstStyle/>
        <a:p>
          <a:endParaRPr lang="es-PE"/>
        </a:p>
      </dgm:t>
    </dgm:pt>
    <dgm:pt modelId="{4FF68049-3E12-4697-A9B5-F14111EDE951}" type="pres">
      <dgm:prSet presAssocID="{14F7B55F-651A-4C10-B2B2-4159532ED75C}" presName="hierChild4" presStyleCnt="0"/>
      <dgm:spPr/>
    </dgm:pt>
    <dgm:pt modelId="{CF2F92D0-F700-4D47-8DDE-B6FD31D8E51E}" type="pres">
      <dgm:prSet presAssocID="{14F7B55F-651A-4C10-B2B2-4159532ED75C}" presName="hierChild5" presStyleCnt="0"/>
      <dgm:spPr/>
    </dgm:pt>
    <dgm:pt modelId="{25E7A919-1C81-42C5-9DE7-9E8A82958F73}" type="pres">
      <dgm:prSet presAssocID="{C2F68198-F465-4B69-88E6-F95C1717DD0F}" presName="hierChild3" presStyleCnt="0"/>
      <dgm:spPr/>
    </dgm:pt>
    <dgm:pt modelId="{3FA2BA96-2EA7-4EC2-8679-03EAF015E5DE}" type="pres">
      <dgm:prSet presAssocID="{DA0AD5DA-5DA7-4995-9D0D-32470F5DD4D1}" presName="Name111" presStyleLbl="parChTrans1D2" presStyleIdx="3" presStyleCnt="4"/>
      <dgm:spPr/>
      <dgm:t>
        <a:bodyPr/>
        <a:lstStyle/>
        <a:p>
          <a:endParaRPr lang="es-PE"/>
        </a:p>
      </dgm:t>
    </dgm:pt>
    <dgm:pt modelId="{55530E2C-D757-455B-BA84-C4A8FE32F88B}" type="pres">
      <dgm:prSet presAssocID="{78ECC4D2-2F01-46E7-BADD-DACE526F7EE9}" presName="hierRoot3" presStyleCnt="0">
        <dgm:presLayoutVars>
          <dgm:hierBranch val="init"/>
        </dgm:presLayoutVars>
      </dgm:prSet>
      <dgm:spPr/>
    </dgm:pt>
    <dgm:pt modelId="{39DB13E7-9668-4AD9-9354-F2A191F13427}" type="pres">
      <dgm:prSet presAssocID="{78ECC4D2-2F01-46E7-BADD-DACE526F7EE9}" presName="rootComposite3" presStyleCnt="0"/>
      <dgm:spPr/>
    </dgm:pt>
    <dgm:pt modelId="{D859467A-B476-4FFC-882E-6E18056E2C0E}" type="pres">
      <dgm:prSet presAssocID="{78ECC4D2-2F01-46E7-BADD-DACE526F7EE9}" presName="rootText3" presStyleLbl="asst1" presStyleIdx="0" presStyleCnt="1">
        <dgm:presLayoutVars>
          <dgm:chPref val="3"/>
        </dgm:presLayoutVars>
      </dgm:prSet>
      <dgm:spPr/>
      <dgm:t>
        <a:bodyPr/>
        <a:lstStyle/>
        <a:p>
          <a:endParaRPr lang="es-PE"/>
        </a:p>
      </dgm:t>
    </dgm:pt>
    <dgm:pt modelId="{39107C08-73D6-4A2B-9822-E42BD03953EE}" type="pres">
      <dgm:prSet presAssocID="{78ECC4D2-2F01-46E7-BADD-DACE526F7EE9}" presName="rootConnector3" presStyleLbl="asst1" presStyleIdx="0" presStyleCnt="1"/>
      <dgm:spPr/>
      <dgm:t>
        <a:bodyPr/>
        <a:lstStyle/>
        <a:p>
          <a:endParaRPr lang="es-PE"/>
        </a:p>
      </dgm:t>
    </dgm:pt>
    <dgm:pt modelId="{64B53893-9021-4DA1-B9CD-49844B0A54B6}" type="pres">
      <dgm:prSet presAssocID="{78ECC4D2-2F01-46E7-BADD-DACE526F7EE9}" presName="hierChild6" presStyleCnt="0"/>
      <dgm:spPr/>
    </dgm:pt>
    <dgm:pt modelId="{452782E5-85D7-4699-8F91-FA2B4FD94247}" type="pres">
      <dgm:prSet presAssocID="{78ECC4D2-2F01-46E7-BADD-DACE526F7EE9}" presName="hierChild7" presStyleCnt="0"/>
      <dgm:spPr/>
    </dgm:pt>
  </dgm:ptLst>
  <dgm:cxnLst>
    <dgm:cxn modelId="{CA094E22-E576-4527-867E-8CB1658C32BC}" type="presOf" srcId="{C2F68198-F465-4B69-88E6-F95C1717DD0F}" destId="{2F034C7F-18F9-4530-9643-4147BD8B2D78}" srcOrd="1" destOrd="0" presId="urn:microsoft.com/office/officeart/2005/8/layout/orgChart1"/>
    <dgm:cxn modelId="{CBBBCD10-5AE3-45B2-87F9-E4A122C93481}" type="presOf" srcId="{14F7B55F-651A-4C10-B2B2-4159532ED75C}" destId="{40B7EC10-19BE-4C48-B7C1-40466C6579D1}" srcOrd="1" destOrd="0" presId="urn:microsoft.com/office/officeart/2005/8/layout/orgChart1"/>
    <dgm:cxn modelId="{57F2C601-022A-4FE4-B9B6-7460EA416F75}" type="presOf" srcId="{78ECC4D2-2F01-46E7-BADD-DACE526F7EE9}" destId="{39107C08-73D6-4A2B-9822-E42BD03953EE}" srcOrd="1" destOrd="0" presId="urn:microsoft.com/office/officeart/2005/8/layout/orgChart1"/>
    <dgm:cxn modelId="{241E26FB-EE5F-409A-B156-CDF1834E64A9}" type="presOf" srcId="{DA0AD5DA-5DA7-4995-9D0D-32470F5DD4D1}" destId="{3FA2BA96-2EA7-4EC2-8679-03EAF015E5DE}" srcOrd="0" destOrd="0" presId="urn:microsoft.com/office/officeart/2005/8/layout/orgChart1"/>
    <dgm:cxn modelId="{F55B7C53-773D-4723-AE8F-BEE9678DF012}" type="presOf" srcId="{78ECC4D2-2F01-46E7-BADD-DACE526F7EE9}" destId="{D859467A-B476-4FFC-882E-6E18056E2C0E}" srcOrd="0" destOrd="0" presId="urn:microsoft.com/office/officeart/2005/8/layout/orgChart1"/>
    <dgm:cxn modelId="{CF6C344E-43B9-44D7-9652-560A592BCD11}" type="presOf" srcId="{B61C1DC6-1653-41F5-B36F-F73F991CB605}" destId="{1193BEB2-B934-49FE-B545-D72D36F624B1}" srcOrd="0" destOrd="0" presId="urn:microsoft.com/office/officeart/2005/8/layout/orgChart1"/>
    <dgm:cxn modelId="{5AEF94D6-D455-47DB-BBF2-BCCF57688000}" srcId="{C2F68198-F465-4B69-88E6-F95C1717DD0F}" destId="{A617FEBD-C5FF-4602-89E8-EC0A76A46259}" srcOrd="0" destOrd="0" parTransId="{41E0D8EA-34AC-40FB-BFEA-F6BA9D1BB8E0}" sibTransId="{CF7585F2-0556-4C6C-9489-B6705882C3E2}"/>
    <dgm:cxn modelId="{9379F152-0070-4802-B31F-9A6D685FD7D5}" type="presOf" srcId="{A617FEBD-C5FF-4602-89E8-EC0A76A46259}" destId="{959985CF-9750-4D40-BFE4-6C4842C25896}" srcOrd="1" destOrd="0" presId="urn:microsoft.com/office/officeart/2005/8/layout/orgChart1"/>
    <dgm:cxn modelId="{E02686BD-6E6B-4067-A53D-329AD6790B9D}" srcId="{C2F68198-F465-4B69-88E6-F95C1717DD0F}" destId="{78ECC4D2-2F01-46E7-BADD-DACE526F7EE9}" srcOrd="3" destOrd="0" parTransId="{DA0AD5DA-5DA7-4995-9D0D-32470F5DD4D1}" sibTransId="{707B9CD5-5FDC-47FA-BA66-65532F4FB66B}"/>
    <dgm:cxn modelId="{E2BBF2A7-9AF2-4854-AC33-0A0821BEEDFF}" type="presOf" srcId="{14F7B55F-651A-4C10-B2B2-4159532ED75C}" destId="{D19E37CD-307B-4BD4-958E-372C331B4F8B}" srcOrd="0" destOrd="0" presId="urn:microsoft.com/office/officeart/2005/8/layout/orgChart1"/>
    <dgm:cxn modelId="{6D7EE51C-189D-44AF-BA0D-6EA1B4BB379F}" type="presOf" srcId="{A617FEBD-C5FF-4602-89E8-EC0A76A46259}" destId="{32207D6F-5393-4C0E-81BF-3296CE511C6B}" srcOrd="0" destOrd="0" presId="urn:microsoft.com/office/officeart/2005/8/layout/orgChart1"/>
    <dgm:cxn modelId="{02E9F99C-8ABA-43DE-AD24-5F20EC9AD1D7}" type="presOf" srcId="{41E0D8EA-34AC-40FB-BFEA-F6BA9D1BB8E0}" destId="{A964223A-37EF-43DA-98DB-F24082B55BDF}" srcOrd="0" destOrd="0" presId="urn:microsoft.com/office/officeart/2005/8/layout/orgChart1"/>
    <dgm:cxn modelId="{EC0826EF-2C37-4E58-B6CA-0481BCB7C765}" srcId="{6F02C244-4EAB-4CB5-A298-2A2FA9E639ED}" destId="{C2F68198-F465-4B69-88E6-F95C1717DD0F}" srcOrd="0" destOrd="0" parTransId="{3868E789-68CB-466B-BF63-3A0726DE139D}" sibTransId="{F1518B3A-9E2E-4441-A6F8-FC9329FF4C27}"/>
    <dgm:cxn modelId="{61AB309B-2D59-4D5C-986D-8332717C0B4F}" type="presOf" srcId="{8AC10243-B941-4065-B4DD-CE30AE3478FE}" destId="{0AA01B41-9D5E-44F2-937A-B7F4571B0DE2}" srcOrd="0" destOrd="0" presId="urn:microsoft.com/office/officeart/2005/8/layout/orgChart1"/>
    <dgm:cxn modelId="{493756BF-5A73-4152-84C2-DC3B159A4FB4}" srcId="{C2F68198-F465-4B69-88E6-F95C1717DD0F}" destId="{EF8EB9F9-1FB2-47D4-A32D-EC2CE8B70635}" srcOrd="1" destOrd="0" parTransId="{B61C1DC6-1653-41F5-B36F-F73F991CB605}" sibTransId="{A073CB4D-42EA-4735-B166-00761E7141DF}"/>
    <dgm:cxn modelId="{540FDB84-47D4-43C1-863C-F58FA215AAE6}" type="presOf" srcId="{EF8EB9F9-1FB2-47D4-A32D-EC2CE8B70635}" destId="{798F63A3-E0A9-4295-9ECB-9A047708F331}" srcOrd="0" destOrd="0" presId="urn:microsoft.com/office/officeart/2005/8/layout/orgChart1"/>
    <dgm:cxn modelId="{8813836B-7A4E-47D3-B287-71E34033D5CC}" type="presOf" srcId="{EF8EB9F9-1FB2-47D4-A32D-EC2CE8B70635}" destId="{8DAFCD52-43C5-4692-9E8E-DAB8A741A67B}" srcOrd="1" destOrd="0" presId="urn:microsoft.com/office/officeart/2005/8/layout/orgChart1"/>
    <dgm:cxn modelId="{0CD7245A-9A47-47D5-A8AD-4E1CD09AE83D}" type="presOf" srcId="{C2F68198-F465-4B69-88E6-F95C1717DD0F}" destId="{2C6A21D5-B746-4A65-8C22-A9FE413888A7}" srcOrd="0" destOrd="0" presId="urn:microsoft.com/office/officeart/2005/8/layout/orgChart1"/>
    <dgm:cxn modelId="{37BC1829-BF55-4AAD-AA4C-118E464BF53D}" srcId="{C2F68198-F465-4B69-88E6-F95C1717DD0F}" destId="{14F7B55F-651A-4C10-B2B2-4159532ED75C}" srcOrd="2" destOrd="0" parTransId="{8AC10243-B941-4065-B4DD-CE30AE3478FE}" sibTransId="{79D92660-9FE8-488B-B2FA-EBF614B5BEA3}"/>
    <dgm:cxn modelId="{F44D05A9-6267-43A4-8A98-8B925B868B3A}" type="presOf" srcId="{6F02C244-4EAB-4CB5-A298-2A2FA9E639ED}" destId="{59FC9840-29B7-4A8F-9563-2C95C3E1D056}" srcOrd="0" destOrd="0" presId="urn:microsoft.com/office/officeart/2005/8/layout/orgChart1"/>
    <dgm:cxn modelId="{54C6C8F4-EC4A-479E-B67E-B771FEDC3AE0}" type="presParOf" srcId="{59FC9840-29B7-4A8F-9563-2C95C3E1D056}" destId="{11290008-AAE7-44B5-997E-D7E732D2D1E2}" srcOrd="0" destOrd="0" presId="urn:microsoft.com/office/officeart/2005/8/layout/orgChart1"/>
    <dgm:cxn modelId="{E6626CE4-D10A-498F-A26D-57AF822F526E}" type="presParOf" srcId="{11290008-AAE7-44B5-997E-D7E732D2D1E2}" destId="{ECE16489-C5A3-4EC6-ABF0-6176DEF5D179}" srcOrd="0" destOrd="0" presId="urn:microsoft.com/office/officeart/2005/8/layout/orgChart1"/>
    <dgm:cxn modelId="{78E622E5-908A-4ED0-9010-B72BD0A75FEC}" type="presParOf" srcId="{ECE16489-C5A3-4EC6-ABF0-6176DEF5D179}" destId="{2C6A21D5-B746-4A65-8C22-A9FE413888A7}" srcOrd="0" destOrd="0" presId="urn:microsoft.com/office/officeart/2005/8/layout/orgChart1"/>
    <dgm:cxn modelId="{211A7AFA-BB68-4DDF-8E7B-AF1E89C8CED2}" type="presParOf" srcId="{ECE16489-C5A3-4EC6-ABF0-6176DEF5D179}" destId="{2F034C7F-18F9-4530-9643-4147BD8B2D78}" srcOrd="1" destOrd="0" presId="urn:microsoft.com/office/officeart/2005/8/layout/orgChart1"/>
    <dgm:cxn modelId="{ACE795FA-51FC-45FD-9729-29E1D83B5FC2}" type="presParOf" srcId="{11290008-AAE7-44B5-997E-D7E732D2D1E2}" destId="{E44E5D06-F02E-4DF8-8890-A5C0EA604405}" srcOrd="1" destOrd="0" presId="urn:microsoft.com/office/officeart/2005/8/layout/orgChart1"/>
    <dgm:cxn modelId="{49CD26B3-4FC8-4371-8802-7A78F22278AF}" type="presParOf" srcId="{E44E5D06-F02E-4DF8-8890-A5C0EA604405}" destId="{A964223A-37EF-43DA-98DB-F24082B55BDF}" srcOrd="0" destOrd="0" presId="urn:microsoft.com/office/officeart/2005/8/layout/orgChart1"/>
    <dgm:cxn modelId="{88AAE532-6002-42BF-8AEA-C05D1CBB6241}" type="presParOf" srcId="{E44E5D06-F02E-4DF8-8890-A5C0EA604405}" destId="{24255CDB-2FE6-4299-8627-0A47ED7C8264}" srcOrd="1" destOrd="0" presId="urn:microsoft.com/office/officeart/2005/8/layout/orgChart1"/>
    <dgm:cxn modelId="{F115BD22-3A2E-40EE-A12B-88D837F1F8D6}" type="presParOf" srcId="{24255CDB-2FE6-4299-8627-0A47ED7C8264}" destId="{74E32370-9859-4810-A01E-9DA7D82B3F0C}" srcOrd="0" destOrd="0" presId="urn:microsoft.com/office/officeart/2005/8/layout/orgChart1"/>
    <dgm:cxn modelId="{96F86514-943D-44D6-BE14-151C29CD8CDB}" type="presParOf" srcId="{74E32370-9859-4810-A01E-9DA7D82B3F0C}" destId="{32207D6F-5393-4C0E-81BF-3296CE511C6B}" srcOrd="0" destOrd="0" presId="urn:microsoft.com/office/officeart/2005/8/layout/orgChart1"/>
    <dgm:cxn modelId="{6410320F-C542-4566-B42A-F5DBE7C99AA1}" type="presParOf" srcId="{74E32370-9859-4810-A01E-9DA7D82B3F0C}" destId="{959985CF-9750-4D40-BFE4-6C4842C25896}" srcOrd="1" destOrd="0" presId="urn:microsoft.com/office/officeart/2005/8/layout/orgChart1"/>
    <dgm:cxn modelId="{742D0AB9-B4D5-4BBC-B94D-26C697A10292}" type="presParOf" srcId="{24255CDB-2FE6-4299-8627-0A47ED7C8264}" destId="{AB1DBC88-0808-49C8-99A9-E32E726CE7FB}" srcOrd="1" destOrd="0" presId="urn:microsoft.com/office/officeart/2005/8/layout/orgChart1"/>
    <dgm:cxn modelId="{270A7D11-3791-418D-9AB2-49C0ABB5943B}" type="presParOf" srcId="{24255CDB-2FE6-4299-8627-0A47ED7C8264}" destId="{70B53FDE-D988-4C82-B623-CCD7D166C63D}" srcOrd="2" destOrd="0" presId="urn:microsoft.com/office/officeart/2005/8/layout/orgChart1"/>
    <dgm:cxn modelId="{929D043C-C1A3-47E2-B77E-59D3EB75FDD1}" type="presParOf" srcId="{E44E5D06-F02E-4DF8-8890-A5C0EA604405}" destId="{1193BEB2-B934-49FE-B545-D72D36F624B1}" srcOrd="2" destOrd="0" presId="urn:microsoft.com/office/officeart/2005/8/layout/orgChart1"/>
    <dgm:cxn modelId="{32E98C14-2080-49F9-B7C9-9E03083364EE}" type="presParOf" srcId="{E44E5D06-F02E-4DF8-8890-A5C0EA604405}" destId="{9BEF6271-1AD4-47E9-A864-5FBA9B7FA93C}" srcOrd="3" destOrd="0" presId="urn:microsoft.com/office/officeart/2005/8/layout/orgChart1"/>
    <dgm:cxn modelId="{D875E922-0C73-46AF-8421-8303A1F16422}" type="presParOf" srcId="{9BEF6271-1AD4-47E9-A864-5FBA9B7FA93C}" destId="{06D7B51E-5880-4A04-9E8F-B11BEFEBA1D6}" srcOrd="0" destOrd="0" presId="urn:microsoft.com/office/officeart/2005/8/layout/orgChart1"/>
    <dgm:cxn modelId="{C6889F77-4465-4E45-8DCC-6176A52C89E3}" type="presParOf" srcId="{06D7B51E-5880-4A04-9E8F-B11BEFEBA1D6}" destId="{798F63A3-E0A9-4295-9ECB-9A047708F331}" srcOrd="0" destOrd="0" presId="urn:microsoft.com/office/officeart/2005/8/layout/orgChart1"/>
    <dgm:cxn modelId="{18F5A33C-C727-4F92-9B96-326D9C4AED46}" type="presParOf" srcId="{06D7B51E-5880-4A04-9E8F-B11BEFEBA1D6}" destId="{8DAFCD52-43C5-4692-9E8E-DAB8A741A67B}" srcOrd="1" destOrd="0" presId="urn:microsoft.com/office/officeart/2005/8/layout/orgChart1"/>
    <dgm:cxn modelId="{D609FC4F-F39C-46C8-BBE4-3F7B63D5E9D6}" type="presParOf" srcId="{9BEF6271-1AD4-47E9-A864-5FBA9B7FA93C}" destId="{095950AB-57D4-4163-B486-9B1A95F92266}" srcOrd="1" destOrd="0" presId="urn:microsoft.com/office/officeart/2005/8/layout/orgChart1"/>
    <dgm:cxn modelId="{762F90D2-97B2-4C38-A5EC-B19FD96394BB}" type="presParOf" srcId="{9BEF6271-1AD4-47E9-A864-5FBA9B7FA93C}" destId="{7A67587C-C3AC-4F59-B78B-777AA89CC329}" srcOrd="2" destOrd="0" presId="urn:microsoft.com/office/officeart/2005/8/layout/orgChart1"/>
    <dgm:cxn modelId="{43387585-C835-4DF4-8F30-FEF08C5005BC}" type="presParOf" srcId="{E44E5D06-F02E-4DF8-8890-A5C0EA604405}" destId="{0AA01B41-9D5E-44F2-937A-B7F4571B0DE2}" srcOrd="4" destOrd="0" presId="urn:microsoft.com/office/officeart/2005/8/layout/orgChart1"/>
    <dgm:cxn modelId="{D9E3AEB4-3CC3-4CD5-A5C1-158CBD6D975F}" type="presParOf" srcId="{E44E5D06-F02E-4DF8-8890-A5C0EA604405}" destId="{5C8CA981-A439-4C17-AC6D-2790866EEC31}" srcOrd="5" destOrd="0" presId="urn:microsoft.com/office/officeart/2005/8/layout/orgChart1"/>
    <dgm:cxn modelId="{110EBBB9-35C9-4F92-AAB3-1B011BDE18A8}" type="presParOf" srcId="{5C8CA981-A439-4C17-AC6D-2790866EEC31}" destId="{A6BADB3D-5931-4E2E-8AC8-69255188C038}" srcOrd="0" destOrd="0" presId="urn:microsoft.com/office/officeart/2005/8/layout/orgChart1"/>
    <dgm:cxn modelId="{389D5174-73B5-4319-B6D5-00589EEC598C}" type="presParOf" srcId="{A6BADB3D-5931-4E2E-8AC8-69255188C038}" destId="{D19E37CD-307B-4BD4-958E-372C331B4F8B}" srcOrd="0" destOrd="0" presId="urn:microsoft.com/office/officeart/2005/8/layout/orgChart1"/>
    <dgm:cxn modelId="{72843E7C-F581-422D-897A-089E28B8DA36}" type="presParOf" srcId="{A6BADB3D-5931-4E2E-8AC8-69255188C038}" destId="{40B7EC10-19BE-4C48-B7C1-40466C6579D1}" srcOrd="1" destOrd="0" presId="urn:microsoft.com/office/officeart/2005/8/layout/orgChart1"/>
    <dgm:cxn modelId="{DEE90663-A5BF-426E-96B9-8DF16A3144ED}" type="presParOf" srcId="{5C8CA981-A439-4C17-AC6D-2790866EEC31}" destId="{4FF68049-3E12-4697-A9B5-F14111EDE951}" srcOrd="1" destOrd="0" presId="urn:microsoft.com/office/officeart/2005/8/layout/orgChart1"/>
    <dgm:cxn modelId="{4A54B37C-84D5-42A1-8807-83BDE2745E9A}" type="presParOf" srcId="{5C8CA981-A439-4C17-AC6D-2790866EEC31}" destId="{CF2F92D0-F700-4D47-8DDE-B6FD31D8E51E}" srcOrd="2" destOrd="0" presId="urn:microsoft.com/office/officeart/2005/8/layout/orgChart1"/>
    <dgm:cxn modelId="{8D8DD6B3-5332-439C-9E20-9CB7B62EDCFF}" type="presParOf" srcId="{11290008-AAE7-44B5-997E-D7E732D2D1E2}" destId="{25E7A919-1C81-42C5-9DE7-9E8A82958F73}" srcOrd="2" destOrd="0" presId="urn:microsoft.com/office/officeart/2005/8/layout/orgChart1"/>
    <dgm:cxn modelId="{01DCED08-AB9A-4DD7-AE42-35BE7BC087EC}" type="presParOf" srcId="{25E7A919-1C81-42C5-9DE7-9E8A82958F73}" destId="{3FA2BA96-2EA7-4EC2-8679-03EAF015E5DE}" srcOrd="0" destOrd="0" presId="urn:microsoft.com/office/officeart/2005/8/layout/orgChart1"/>
    <dgm:cxn modelId="{61AFA409-1869-4775-86DB-4EFFF582786B}" type="presParOf" srcId="{25E7A919-1C81-42C5-9DE7-9E8A82958F73}" destId="{55530E2C-D757-455B-BA84-C4A8FE32F88B}" srcOrd="1" destOrd="0" presId="urn:microsoft.com/office/officeart/2005/8/layout/orgChart1"/>
    <dgm:cxn modelId="{BF252F45-774C-4B6F-B584-9625F9A679D3}" type="presParOf" srcId="{55530E2C-D757-455B-BA84-C4A8FE32F88B}" destId="{39DB13E7-9668-4AD9-9354-F2A191F13427}" srcOrd="0" destOrd="0" presId="urn:microsoft.com/office/officeart/2005/8/layout/orgChart1"/>
    <dgm:cxn modelId="{46BC21AF-90B9-4370-B633-1674CBDA3D0D}" type="presParOf" srcId="{39DB13E7-9668-4AD9-9354-F2A191F13427}" destId="{D859467A-B476-4FFC-882E-6E18056E2C0E}" srcOrd="0" destOrd="0" presId="urn:microsoft.com/office/officeart/2005/8/layout/orgChart1"/>
    <dgm:cxn modelId="{DC01996C-2839-41A7-94AA-D9A6F4C2604E}" type="presParOf" srcId="{39DB13E7-9668-4AD9-9354-F2A191F13427}" destId="{39107C08-73D6-4A2B-9822-E42BD03953EE}" srcOrd="1" destOrd="0" presId="urn:microsoft.com/office/officeart/2005/8/layout/orgChart1"/>
    <dgm:cxn modelId="{629CCE4D-3869-4D08-B54D-3A07B87AF610}" type="presParOf" srcId="{55530E2C-D757-455B-BA84-C4A8FE32F88B}" destId="{64B53893-9021-4DA1-B9CD-49844B0A54B6}" srcOrd="1" destOrd="0" presId="urn:microsoft.com/office/officeart/2005/8/layout/orgChart1"/>
    <dgm:cxn modelId="{DBA226C8-3763-45CF-B3DD-EB0B618157AA}" type="presParOf" srcId="{55530E2C-D757-455B-BA84-C4A8FE32F88B}" destId="{452782E5-85D7-4699-8F91-FA2B4FD94247}"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4675C6-FF92-4D70-9246-456CE41A23DB}">
      <dsp:nvSpPr>
        <dsp:cNvPr id="0" name=""/>
        <dsp:cNvSpPr/>
      </dsp:nvSpPr>
      <dsp:spPr>
        <a:xfrm>
          <a:off x="1690610" y="0"/>
          <a:ext cx="1011266" cy="1011266"/>
        </a:xfrm>
        <a:prstGeom prst="trapezoid">
          <a:avLst>
            <a:gd name="adj" fmla="val 50000"/>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s-PE" sz="1200" b="1" kern="1200" dirty="0" smtClean="0"/>
            <a:t>1 </a:t>
          </a:r>
        </a:p>
        <a:p>
          <a:pPr lvl="0" algn="ctr" defTabSz="533400">
            <a:lnSpc>
              <a:spcPct val="90000"/>
            </a:lnSpc>
            <a:spcBef>
              <a:spcPct val="0"/>
            </a:spcBef>
            <a:spcAft>
              <a:spcPct val="35000"/>
            </a:spcAft>
          </a:pPr>
          <a:r>
            <a:rPr lang="es-PE" sz="1200" b="1" kern="1200" dirty="0" smtClean="0"/>
            <a:t>PRESIDENTA</a:t>
          </a:r>
        </a:p>
        <a:p>
          <a:pPr lvl="0" algn="ctr" defTabSz="533400">
            <a:lnSpc>
              <a:spcPct val="90000"/>
            </a:lnSpc>
            <a:spcBef>
              <a:spcPct val="0"/>
            </a:spcBef>
            <a:spcAft>
              <a:spcPct val="35000"/>
            </a:spcAft>
          </a:pPr>
          <a:r>
            <a:rPr lang="es-PE" sz="1200" b="1" kern="1200" dirty="0" smtClean="0"/>
            <a:t>DISTRITAL</a:t>
          </a:r>
          <a:endParaRPr lang="es-PE" sz="1200" b="1" kern="1200" dirty="0"/>
        </a:p>
      </dsp:txBody>
      <dsp:txXfrm>
        <a:off x="1690610" y="0"/>
        <a:ext cx="1011266" cy="1011266"/>
      </dsp:txXfrm>
    </dsp:sp>
    <dsp:sp modelId="{28787CFB-BB88-4245-BFEC-EDC435E64D08}">
      <dsp:nvSpPr>
        <dsp:cNvPr id="0" name=""/>
        <dsp:cNvSpPr/>
      </dsp:nvSpPr>
      <dsp:spPr>
        <a:xfrm>
          <a:off x="1262440" y="1011266"/>
          <a:ext cx="1867607" cy="856340"/>
        </a:xfrm>
        <a:prstGeom prst="trapezoid">
          <a:avLst>
            <a:gd name="adj" fmla="val 50000"/>
          </a:avLst>
        </a:prstGeom>
        <a:solidFill>
          <a:schemeClr val="accent2">
            <a:hueOff val="1170380"/>
            <a:satOff val="-1460"/>
            <a:lumOff val="343"/>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s-PE" sz="1200" b="1" kern="1200" dirty="0" smtClean="0"/>
            <a:t>18 COORDINADORAS ZONALES</a:t>
          </a:r>
          <a:endParaRPr lang="es-PE" sz="1200" b="1" kern="1200" dirty="0"/>
        </a:p>
      </dsp:txBody>
      <dsp:txXfrm>
        <a:off x="1589271" y="1011266"/>
        <a:ext cx="1213944" cy="856340"/>
      </dsp:txXfrm>
    </dsp:sp>
    <dsp:sp modelId="{ED3C58CF-9B6C-4978-820E-DAC155B7BF28}">
      <dsp:nvSpPr>
        <dsp:cNvPr id="0" name=""/>
        <dsp:cNvSpPr/>
      </dsp:nvSpPr>
      <dsp:spPr>
        <a:xfrm>
          <a:off x="1011266" y="1867607"/>
          <a:ext cx="2369954" cy="502346"/>
        </a:xfrm>
        <a:prstGeom prst="trapezoid">
          <a:avLst>
            <a:gd name="adj" fmla="val 50000"/>
          </a:avLst>
        </a:prstGeom>
        <a:solidFill>
          <a:schemeClr val="accent2">
            <a:hueOff val="2340759"/>
            <a:satOff val="-2919"/>
            <a:lumOff val="686"/>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s-PE" sz="1200" b="1" kern="1200" dirty="0" smtClean="0"/>
            <a:t>553 COORDINADORAS DE BASE</a:t>
          </a:r>
          <a:endParaRPr lang="es-PE" sz="1200" b="1" kern="1200" dirty="0"/>
        </a:p>
      </dsp:txBody>
      <dsp:txXfrm>
        <a:off x="1426008" y="1867607"/>
        <a:ext cx="1540470" cy="502346"/>
      </dsp:txXfrm>
    </dsp:sp>
    <dsp:sp modelId="{18C7F68D-6025-4867-B5A1-6900F4CD4528}">
      <dsp:nvSpPr>
        <dsp:cNvPr id="0" name=""/>
        <dsp:cNvSpPr/>
      </dsp:nvSpPr>
      <dsp:spPr>
        <a:xfrm>
          <a:off x="505633" y="2369954"/>
          <a:ext cx="3381221" cy="1011266"/>
        </a:xfrm>
        <a:prstGeom prst="trapezoid">
          <a:avLst>
            <a:gd name="adj" fmla="val 50000"/>
          </a:avLst>
        </a:prstGeom>
        <a:solidFill>
          <a:schemeClr val="accent2">
            <a:hueOff val="3511139"/>
            <a:satOff val="-4379"/>
            <a:lumOff val="103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2860" tIns="22860" rIns="22860" bIns="22860" numCol="1" spcCol="1270" anchor="ctr" anchorCtr="0">
          <a:noAutofit/>
        </a:bodyPr>
        <a:lstStyle/>
        <a:p>
          <a:pPr lvl="0" algn="l" defTabSz="800100">
            <a:lnSpc>
              <a:spcPct val="90000"/>
            </a:lnSpc>
            <a:spcBef>
              <a:spcPct val="0"/>
            </a:spcBef>
            <a:spcAft>
              <a:spcPct val="35000"/>
            </a:spcAft>
          </a:pPr>
          <a:r>
            <a:rPr lang="es-PE" sz="1800" b="1" kern="1200" dirty="0" smtClean="0"/>
            <a:t>13,700</a:t>
          </a:r>
        </a:p>
        <a:p>
          <a:pPr lvl="0" algn="l" defTabSz="800100">
            <a:lnSpc>
              <a:spcPct val="90000"/>
            </a:lnSpc>
            <a:spcBef>
              <a:spcPct val="0"/>
            </a:spcBef>
            <a:spcAft>
              <a:spcPct val="35000"/>
            </a:spcAft>
          </a:pPr>
          <a:r>
            <a:rPr lang="es-PE" sz="1800" b="1" kern="1200" dirty="0" smtClean="0"/>
            <a:t>SOCIAS</a:t>
          </a:r>
          <a:endParaRPr lang="es-PE" sz="1800" b="1" kern="1200" dirty="0"/>
        </a:p>
      </dsp:txBody>
      <dsp:txXfrm>
        <a:off x="1097347" y="2369954"/>
        <a:ext cx="2197793" cy="1011266"/>
      </dsp:txXfrm>
    </dsp:sp>
    <dsp:sp modelId="{6B0F6CC8-D336-49CC-A9BB-820CFC044DE6}">
      <dsp:nvSpPr>
        <dsp:cNvPr id="0" name=""/>
        <dsp:cNvSpPr/>
      </dsp:nvSpPr>
      <dsp:spPr>
        <a:xfrm>
          <a:off x="0" y="3381221"/>
          <a:ext cx="4392487" cy="1011266"/>
        </a:xfrm>
        <a:prstGeom prst="trapezoid">
          <a:avLst>
            <a:gd name="adj" fmla="val 50000"/>
          </a:avLst>
        </a:prstGeom>
        <a:solidFill>
          <a:schemeClr val="accent2">
            <a:hueOff val="4681519"/>
            <a:satOff val="-5839"/>
            <a:lumOff val="1373"/>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22860" tIns="22860" rIns="22860" bIns="22860" numCol="1" spcCol="1270" anchor="ctr" anchorCtr="0">
          <a:noAutofit/>
        </a:bodyPr>
        <a:lstStyle/>
        <a:p>
          <a:pPr lvl="0" algn="l" defTabSz="800100">
            <a:lnSpc>
              <a:spcPct val="90000"/>
            </a:lnSpc>
            <a:spcBef>
              <a:spcPct val="0"/>
            </a:spcBef>
            <a:spcAft>
              <a:spcPct val="35000"/>
            </a:spcAft>
          </a:pPr>
          <a:r>
            <a:rPr lang="es-PE" sz="1800" b="1" kern="1200" dirty="0" smtClean="0"/>
            <a:t>28,500 </a:t>
          </a:r>
        </a:p>
        <a:p>
          <a:pPr lvl="0" algn="l" defTabSz="800100">
            <a:lnSpc>
              <a:spcPct val="90000"/>
            </a:lnSpc>
            <a:spcBef>
              <a:spcPct val="0"/>
            </a:spcBef>
            <a:spcAft>
              <a:spcPct val="35000"/>
            </a:spcAft>
          </a:pPr>
          <a:r>
            <a:rPr lang="es-PE" sz="1800" b="1" kern="1200" dirty="0" smtClean="0"/>
            <a:t>BENEFICIARIOS</a:t>
          </a:r>
          <a:endParaRPr lang="es-PE" sz="1800" b="1" kern="1200" dirty="0"/>
        </a:p>
      </dsp:txBody>
      <dsp:txXfrm>
        <a:off x="768685" y="3381221"/>
        <a:ext cx="2855117" cy="101126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4675C6-FF92-4D70-9246-456CE41A23DB}">
      <dsp:nvSpPr>
        <dsp:cNvPr id="0" name=""/>
        <dsp:cNvSpPr/>
      </dsp:nvSpPr>
      <dsp:spPr>
        <a:xfrm>
          <a:off x="1339899" y="0"/>
          <a:ext cx="1637928" cy="1638972"/>
        </a:xfrm>
        <a:prstGeom prst="trapezoid">
          <a:avLst>
            <a:gd name="adj" fmla="val 50000"/>
          </a:avLst>
        </a:prstGeom>
        <a:solidFill>
          <a:schemeClr val="accent3">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s-PE" sz="1200" b="1" kern="1200" dirty="0" smtClean="0"/>
            <a:t> </a:t>
          </a:r>
        </a:p>
        <a:p>
          <a:pPr lvl="0" algn="ctr" defTabSz="533400">
            <a:lnSpc>
              <a:spcPct val="90000"/>
            </a:lnSpc>
            <a:spcBef>
              <a:spcPct val="0"/>
            </a:spcBef>
            <a:spcAft>
              <a:spcPct val="35000"/>
            </a:spcAft>
          </a:pPr>
          <a:r>
            <a:rPr lang="es-PE" sz="1200" b="1" kern="1200" dirty="0" smtClean="0"/>
            <a:t>PRESIDENTA</a:t>
          </a:r>
        </a:p>
        <a:p>
          <a:pPr lvl="0" algn="ctr" defTabSz="533400">
            <a:lnSpc>
              <a:spcPct val="90000"/>
            </a:lnSpc>
            <a:spcBef>
              <a:spcPct val="0"/>
            </a:spcBef>
            <a:spcAft>
              <a:spcPct val="35000"/>
            </a:spcAft>
          </a:pPr>
          <a:r>
            <a:rPr lang="es-PE" sz="1200" b="1" kern="1200" dirty="0" smtClean="0"/>
            <a:t>DISTRITAL</a:t>
          </a:r>
          <a:endParaRPr lang="es-PE" sz="1200" b="1" kern="1200" dirty="0"/>
        </a:p>
      </dsp:txBody>
      <dsp:txXfrm>
        <a:off x="1339899" y="0"/>
        <a:ext cx="1637928" cy="1638972"/>
      </dsp:txXfrm>
    </dsp:sp>
    <dsp:sp modelId="{28787CFB-BB88-4245-BFEC-EDC435E64D08}">
      <dsp:nvSpPr>
        <dsp:cNvPr id="0" name=""/>
        <dsp:cNvSpPr/>
      </dsp:nvSpPr>
      <dsp:spPr>
        <a:xfrm>
          <a:off x="821396" y="1638972"/>
          <a:ext cx="2674933" cy="1037666"/>
        </a:xfrm>
        <a:prstGeom prst="trapezoid">
          <a:avLst>
            <a:gd name="adj" fmla="val 49968"/>
          </a:avLst>
        </a:prstGeom>
        <a:solidFill>
          <a:schemeClr val="accent3">
            <a:hueOff val="5625132"/>
            <a:satOff val="-8440"/>
            <a:lumOff val="-1373"/>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s-PE" sz="1200" b="1" kern="1200" dirty="0" smtClean="0"/>
            <a:t>156 PRESIDENTAS DE COMEDORES POPULARES</a:t>
          </a:r>
        </a:p>
      </dsp:txBody>
      <dsp:txXfrm>
        <a:off x="1289510" y="1638972"/>
        <a:ext cx="1738706" cy="1037666"/>
      </dsp:txXfrm>
    </dsp:sp>
    <dsp:sp modelId="{18C7F68D-6025-4867-B5A1-6900F4CD4528}">
      <dsp:nvSpPr>
        <dsp:cNvPr id="0" name=""/>
        <dsp:cNvSpPr/>
      </dsp:nvSpPr>
      <dsp:spPr>
        <a:xfrm>
          <a:off x="0" y="2676639"/>
          <a:ext cx="4317727" cy="1643840"/>
        </a:xfrm>
        <a:prstGeom prst="trapezoid">
          <a:avLst>
            <a:gd name="adj" fmla="val 49968"/>
          </a:avLst>
        </a:prstGeom>
        <a:solidFill>
          <a:schemeClr val="accent3">
            <a:hueOff val="11250264"/>
            <a:satOff val="-16880"/>
            <a:lumOff val="-2745"/>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7780" tIns="17780" rIns="17780" bIns="17780" numCol="1" spcCol="1270" anchor="ctr" anchorCtr="0">
          <a:noAutofit/>
        </a:bodyPr>
        <a:lstStyle/>
        <a:p>
          <a:pPr lvl="0" algn="l" defTabSz="622300">
            <a:lnSpc>
              <a:spcPct val="90000"/>
            </a:lnSpc>
            <a:spcBef>
              <a:spcPct val="0"/>
            </a:spcBef>
            <a:spcAft>
              <a:spcPct val="35000"/>
            </a:spcAft>
          </a:pPr>
          <a:r>
            <a:rPr lang="es-PE" sz="1400" b="1" kern="1200" dirty="0" smtClean="0"/>
            <a:t>                                            9,400 SOCIAS</a:t>
          </a:r>
          <a:endParaRPr lang="es-PE" sz="1400" b="1" kern="1200" dirty="0"/>
        </a:p>
      </dsp:txBody>
      <dsp:txXfrm>
        <a:off x="755602" y="2676639"/>
        <a:ext cx="2806522" cy="164384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FA2BA96-2EA7-4EC2-8679-03EAF015E5DE}">
      <dsp:nvSpPr>
        <dsp:cNvPr id="0" name=""/>
        <dsp:cNvSpPr/>
      </dsp:nvSpPr>
      <dsp:spPr>
        <a:xfrm>
          <a:off x="3011449" y="897720"/>
          <a:ext cx="187543" cy="817670"/>
        </a:xfrm>
        <a:custGeom>
          <a:avLst/>
          <a:gdLst/>
          <a:ahLst/>
          <a:cxnLst/>
          <a:rect l="0" t="0" r="0" b="0"/>
          <a:pathLst>
            <a:path>
              <a:moveTo>
                <a:pt x="187543" y="0"/>
              </a:moveTo>
              <a:lnTo>
                <a:pt x="187543" y="817670"/>
              </a:lnTo>
              <a:lnTo>
                <a:pt x="0" y="817670"/>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AA01B41-9D5E-44F2-937A-B7F4571B0DE2}">
      <dsp:nvSpPr>
        <dsp:cNvPr id="0" name=""/>
        <dsp:cNvSpPr/>
      </dsp:nvSpPr>
      <dsp:spPr>
        <a:xfrm>
          <a:off x="3198993" y="897720"/>
          <a:ext cx="2145441" cy="1633771"/>
        </a:xfrm>
        <a:custGeom>
          <a:avLst/>
          <a:gdLst/>
          <a:ahLst/>
          <a:cxnLst/>
          <a:rect l="0" t="0" r="0" b="0"/>
          <a:pathLst>
            <a:path>
              <a:moveTo>
                <a:pt x="0" y="0"/>
              </a:moveTo>
              <a:lnTo>
                <a:pt x="0" y="1447487"/>
              </a:lnTo>
              <a:lnTo>
                <a:pt x="2145441" y="1447487"/>
              </a:lnTo>
              <a:lnTo>
                <a:pt x="2145441" y="163377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193BEB2-B934-49FE-B545-D72D36F624B1}">
      <dsp:nvSpPr>
        <dsp:cNvPr id="0" name=""/>
        <dsp:cNvSpPr/>
      </dsp:nvSpPr>
      <dsp:spPr>
        <a:xfrm>
          <a:off x="3152013" y="897720"/>
          <a:ext cx="91440" cy="1633771"/>
        </a:xfrm>
        <a:custGeom>
          <a:avLst/>
          <a:gdLst/>
          <a:ahLst/>
          <a:cxnLst/>
          <a:rect l="0" t="0" r="0" b="0"/>
          <a:pathLst>
            <a:path>
              <a:moveTo>
                <a:pt x="46979" y="0"/>
              </a:moveTo>
              <a:lnTo>
                <a:pt x="46979" y="1447487"/>
              </a:lnTo>
              <a:lnTo>
                <a:pt x="45720" y="1447487"/>
              </a:lnTo>
              <a:lnTo>
                <a:pt x="45720" y="163377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964223A-37EF-43DA-98DB-F24082B55BDF}">
      <dsp:nvSpPr>
        <dsp:cNvPr id="0" name=""/>
        <dsp:cNvSpPr/>
      </dsp:nvSpPr>
      <dsp:spPr>
        <a:xfrm>
          <a:off x="1051032" y="897720"/>
          <a:ext cx="2147960" cy="1633771"/>
        </a:xfrm>
        <a:custGeom>
          <a:avLst/>
          <a:gdLst/>
          <a:ahLst/>
          <a:cxnLst/>
          <a:rect l="0" t="0" r="0" b="0"/>
          <a:pathLst>
            <a:path>
              <a:moveTo>
                <a:pt x="2147960" y="0"/>
              </a:moveTo>
              <a:lnTo>
                <a:pt x="2147960" y="1447487"/>
              </a:lnTo>
              <a:lnTo>
                <a:pt x="0" y="1447487"/>
              </a:lnTo>
              <a:lnTo>
                <a:pt x="0" y="163377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2C6A21D5-B746-4A65-8C22-A9FE413888A7}">
      <dsp:nvSpPr>
        <dsp:cNvPr id="0" name=""/>
        <dsp:cNvSpPr/>
      </dsp:nvSpPr>
      <dsp:spPr>
        <a:xfrm>
          <a:off x="604057" y="0"/>
          <a:ext cx="5189871" cy="897720"/>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8890" tIns="8890" rIns="8890" bIns="889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n-US" sz="1400" b="0" kern="1200" dirty="0" smtClean="0">
              <a:solidFill>
                <a:schemeClr val="tx1"/>
              </a:solidFill>
            </a:rPr>
            <a:t>OD-</a:t>
          </a:r>
          <a:r>
            <a:rPr lang="en-US" sz="1400" b="0" kern="1200" dirty="0" err="1" smtClean="0">
              <a:solidFill>
                <a:schemeClr val="tx1"/>
              </a:solidFill>
            </a:rPr>
            <a:t>Sistema</a:t>
          </a:r>
          <a:r>
            <a:rPr lang="en-US" sz="1400" b="0" kern="1200" dirty="0" smtClean="0">
              <a:solidFill>
                <a:schemeClr val="tx1"/>
              </a:solidFill>
            </a:rPr>
            <a:t> de </a:t>
          </a:r>
          <a:r>
            <a:rPr lang="en-US" sz="1400" b="0" kern="1200" dirty="0" err="1" smtClean="0">
              <a:solidFill>
                <a:schemeClr val="tx1"/>
              </a:solidFill>
            </a:rPr>
            <a:t>Servicios</a:t>
          </a:r>
          <a:r>
            <a:rPr lang="en-US" sz="1400" b="0" kern="1200" dirty="0" smtClean="0">
              <a:solidFill>
                <a:schemeClr val="tx1"/>
              </a:solidFill>
            </a:rPr>
            <a:t> a la Ciudad y </a:t>
          </a:r>
          <a:r>
            <a:rPr lang="en-US" sz="1400" b="0" kern="1200" dirty="0" err="1" smtClean="0">
              <a:solidFill>
                <a:schemeClr val="tx1"/>
              </a:solidFill>
            </a:rPr>
            <a:t>Gestión</a:t>
          </a:r>
          <a:r>
            <a:rPr lang="en-US" sz="1400" b="0" kern="1200" dirty="0" smtClean="0">
              <a:solidFill>
                <a:schemeClr val="tx1"/>
              </a:solidFill>
            </a:rPr>
            <a:t> </a:t>
          </a:r>
          <a:r>
            <a:rPr lang="en-US" sz="1400" b="0" kern="1200" dirty="0" err="1" smtClean="0">
              <a:solidFill>
                <a:schemeClr val="tx1"/>
              </a:solidFill>
            </a:rPr>
            <a:t>Ambiental</a:t>
          </a:r>
          <a:endParaRPr lang="en-US" sz="1400" b="0" kern="1200" dirty="0" smtClean="0">
            <a:solidFill>
              <a:schemeClr val="tx1"/>
            </a:solidFill>
          </a:endParaRPr>
        </a:p>
        <a:p>
          <a:pPr marL="0" marR="0" lvl="0" indent="0" algn="ctr" defTabSz="914400" rtl="0" eaLnBrk="1" fontAlgn="base" latinLnBrk="0" hangingPunct="1">
            <a:lnSpc>
              <a:spcPct val="100000"/>
            </a:lnSpc>
            <a:spcBef>
              <a:spcPct val="0"/>
            </a:spcBef>
            <a:spcAft>
              <a:spcPct val="0"/>
            </a:spcAft>
            <a:buClrTx/>
            <a:buSzTx/>
            <a:buFontTx/>
            <a:buNone/>
            <a:tabLst/>
          </a:pPr>
          <a:r>
            <a:rPr lang="en-US" sz="1600" kern="1200" dirty="0" err="1" smtClean="0">
              <a:latin typeface="Garamond" pitchFamily="18" charset="0"/>
            </a:rPr>
            <a:t>Gerencia</a:t>
          </a:r>
          <a:r>
            <a:rPr lang="en-US" sz="1600" kern="1200" dirty="0" smtClean="0">
              <a:latin typeface="Garamond" pitchFamily="18" charset="0"/>
            </a:rPr>
            <a:t> General</a:t>
          </a:r>
          <a:endParaRPr lang="es-ES" sz="1600" kern="1200" dirty="0" smtClean="0">
            <a:latin typeface="Garamond" pitchFamily="18" charset="0"/>
          </a:endParaRPr>
        </a:p>
      </dsp:txBody>
      <dsp:txXfrm>
        <a:off x="604057" y="0"/>
        <a:ext cx="5189871" cy="897720"/>
      </dsp:txXfrm>
    </dsp:sp>
    <dsp:sp modelId="{32207D6F-5393-4C0E-81BF-3296CE511C6B}">
      <dsp:nvSpPr>
        <dsp:cNvPr id="0" name=""/>
        <dsp:cNvSpPr/>
      </dsp:nvSpPr>
      <dsp:spPr>
        <a:xfrm>
          <a:off x="163965" y="2531492"/>
          <a:ext cx="1774133" cy="887066"/>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marL="0" marR="0" lvl="0" indent="0" algn="ctr" defTabSz="914400" rtl="0" eaLnBrk="1" fontAlgn="base" latinLnBrk="0" hangingPunct="1">
            <a:lnSpc>
              <a:spcPct val="100000"/>
            </a:lnSpc>
            <a:spcBef>
              <a:spcPct val="0"/>
            </a:spcBef>
            <a:spcAft>
              <a:spcPct val="0"/>
            </a:spcAft>
            <a:buClrTx/>
            <a:buSzTx/>
            <a:buFontTx/>
            <a:buNone/>
            <a:tabLst/>
          </a:pPr>
          <a:r>
            <a:rPr lang="es-PE" sz="1600" kern="1200" dirty="0" smtClean="0">
              <a:latin typeface="Garamond" pitchFamily="18" charset="0"/>
            </a:rPr>
            <a:t>Gerencia de Áreas Verdes</a:t>
          </a:r>
          <a:endParaRPr kumimoji="0" lang="es-ES" sz="1600" b="0" i="0" u="none" strike="noStrike" kern="1200" cap="none" normalizeH="0" baseline="0" dirty="0" smtClean="0">
            <a:ln/>
            <a:effectLst/>
            <a:latin typeface="Garamond" pitchFamily="18" charset="0"/>
          </a:endParaRPr>
        </a:p>
      </dsp:txBody>
      <dsp:txXfrm>
        <a:off x="163965" y="2531492"/>
        <a:ext cx="1774133" cy="887066"/>
      </dsp:txXfrm>
    </dsp:sp>
    <dsp:sp modelId="{798F63A3-E0A9-4295-9ECB-9A047708F331}">
      <dsp:nvSpPr>
        <dsp:cNvPr id="0" name=""/>
        <dsp:cNvSpPr/>
      </dsp:nvSpPr>
      <dsp:spPr>
        <a:xfrm>
          <a:off x="2310666" y="2531492"/>
          <a:ext cx="1774133" cy="887066"/>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s-ES" sz="1600" kern="1200" dirty="0" smtClean="0">
              <a:latin typeface="Garamond" pitchFamily="18" charset="0"/>
            </a:rPr>
            <a:t>Gerencia de Mantenimiento Urbano</a:t>
          </a:r>
          <a:endParaRPr lang="es-ES" sz="1600" kern="1200" dirty="0">
            <a:latin typeface="Garamond" pitchFamily="18" charset="0"/>
          </a:endParaRPr>
        </a:p>
      </dsp:txBody>
      <dsp:txXfrm>
        <a:off x="2310666" y="2531492"/>
        <a:ext cx="1774133" cy="887066"/>
      </dsp:txXfrm>
    </dsp:sp>
    <dsp:sp modelId="{D19E37CD-307B-4BD4-958E-372C331B4F8B}">
      <dsp:nvSpPr>
        <dsp:cNvPr id="0" name=""/>
        <dsp:cNvSpPr/>
      </dsp:nvSpPr>
      <dsp:spPr>
        <a:xfrm>
          <a:off x="4457368" y="2531492"/>
          <a:ext cx="1774133" cy="887066"/>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kumimoji="0" lang="es-ES" sz="1600" b="0" i="0" u="none" strike="noStrike" kern="1200" cap="none" normalizeH="0" baseline="0" dirty="0" smtClean="0">
              <a:ln/>
              <a:effectLst/>
              <a:latin typeface="Garamond" pitchFamily="18" charset="0"/>
            </a:rPr>
            <a:t>Gerencia de </a:t>
          </a:r>
          <a:r>
            <a:rPr kumimoji="0" lang="es-PE" sz="1600" b="0" i="0" u="none" strike="noStrike" kern="1200" cap="none" normalizeH="0" baseline="0" dirty="0" smtClean="0">
              <a:ln/>
              <a:effectLst/>
              <a:latin typeface="Garamond" pitchFamily="18" charset="0"/>
            </a:rPr>
            <a:t>Limpieza Pública</a:t>
          </a:r>
          <a:endParaRPr lang="es-PE" sz="1600" kern="1200" dirty="0" smtClean="0">
            <a:latin typeface="Garamond" pitchFamily="18" charset="0"/>
          </a:endParaRPr>
        </a:p>
      </dsp:txBody>
      <dsp:txXfrm>
        <a:off x="4457368" y="2531492"/>
        <a:ext cx="1774133" cy="887066"/>
      </dsp:txXfrm>
    </dsp:sp>
    <dsp:sp modelId="{D859467A-B476-4FFC-882E-6E18056E2C0E}">
      <dsp:nvSpPr>
        <dsp:cNvPr id="0" name=""/>
        <dsp:cNvSpPr/>
      </dsp:nvSpPr>
      <dsp:spPr>
        <a:xfrm>
          <a:off x="1237316" y="1271857"/>
          <a:ext cx="1774133" cy="887066"/>
        </a:xfrm>
        <a:prstGeom prst="rect">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0160" tIns="10160" rIns="10160" bIns="10160" numCol="1" spcCol="1270" anchor="ctr" anchorCtr="0">
          <a:noAutofit/>
        </a:bodyPr>
        <a:lstStyle/>
        <a:p>
          <a:pPr lvl="0" algn="ctr" defTabSz="711200">
            <a:lnSpc>
              <a:spcPct val="90000"/>
            </a:lnSpc>
            <a:spcBef>
              <a:spcPct val="0"/>
            </a:spcBef>
            <a:spcAft>
              <a:spcPct val="35000"/>
            </a:spcAft>
          </a:pPr>
          <a:r>
            <a:rPr lang="es-PE" sz="1600" kern="1200" dirty="0" smtClean="0">
              <a:latin typeface="Garamond" pitchFamily="18" charset="0"/>
            </a:rPr>
            <a:t>Gerencia de Administración</a:t>
          </a:r>
        </a:p>
      </dsp:txBody>
      <dsp:txXfrm>
        <a:off x="1237316" y="1271857"/>
        <a:ext cx="1774133" cy="887066"/>
      </dsp:txXfrm>
    </dsp:sp>
  </dsp:spTree>
</dsp:drawing>
</file>

<file path=ppt/diagrams/layout1.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s-PE"/>
          </a:p>
        </p:txBody>
      </p:sp>
      <p:sp>
        <p:nvSpPr>
          <p:cNvPr id="3" name="2 Marcador de fecha"/>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56169979-DADD-4982-88FE-0719F8EF7C51}" type="datetimeFigureOut">
              <a:rPr lang="es-PE" smtClean="0"/>
              <a:t>16/06/2015</a:t>
            </a:fld>
            <a:endParaRPr lang="es-PE"/>
          </a:p>
        </p:txBody>
      </p:sp>
      <p:sp>
        <p:nvSpPr>
          <p:cNvPr id="4" name="3 Marcador de pie de página"/>
          <p:cNvSpPr>
            <a:spLocks noGrp="1"/>
          </p:cNvSpPr>
          <p:nvPr>
            <p:ph type="ftr" sz="quarter" idx="2"/>
          </p:nvPr>
        </p:nvSpPr>
        <p:spPr>
          <a:xfrm>
            <a:off x="0" y="9428163"/>
            <a:ext cx="2946400" cy="496887"/>
          </a:xfrm>
          <a:prstGeom prst="rect">
            <a:avLst/>
          </a:prstGeom>
        </p:spPr>
        <p:txBody>
          <a:bodyPr vert="horz" lIns="91440" tIns="45720" rIns="91440" bIns="45720" rtlCol="0" anchor="b"/>
          <a:lstStyle>
            <a:lvl1pPr algn="l">
              <a:defRPr sz="1200"/>
            </a:lvl1pPr>
          </a:lstStyle>
          <a:p>
            <a:endParaRPr lang="es-PE"/>
          </a:p>
        </p:txBody>
      </p:sp>
      <p:sp>
        <p:nvSpPr>
          <p:cNvPr id="5" name="4 Marcador de número de diapositiva"/>
          <p:cNvSpPr>
            <a:spLocks noGrp="1"/>
          </p:cNvSpPr>
          <p:nvPr>
            <p:ph type="sldNum" sz="quarter" idx="3"/>
          </p:nvPr>
        </p:nvSpPr>
        <p:spPr>
          <a:xfrm>
            <a:off x="3849688" y="9428163"/>
            <a:ext cx="2946400" cy="496887"/>
          </a:xfrm>
          <a:prstGeom prst="rect">
            <a:avLst/>
          </a:prstGeom>
        </p:spPr>
        <p:txBody>
          <a:bodyPr vert="horz" lIns="91440" tIns="45720" rIns="91440" bIns="45720" rtlCol="0" anchor="b"/>
          <a:lstStyle>
            <a:lvl1pPr algn="r">
              <a:defRPr sz="1200"/>
            </a:lvl1pPr>
          </a:lstStyle>
          <a:p>
            <a:fld id="{9A1F1AFA-F0FD-4C9C-BD10-E5DEBAB1FBE7}" type="slidenum">
              <a:rPr lang="es-PE" smtClean="0"/>
              <a:t>‹Nº›</a:t>
            </a:fld>
            <a:endParaRPr lang="es-PE"/>
          </a:p>
        </p:txBody>
      </p:sp>
    </p:spTree>
    <p:extLst>
      <p:ext uri="{BB962C8B-B14F-4D97-AF65-F5344CB8AC3E}">
        <p14:creationId xmlns:p14="http://schemas.microsoft.com/office/powerpoint/2010/main" val="23126362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s-PE"/>
          </a:p>
        </p:txBody>
      </p:sp>
      <p:sp>
        <p:nvSpPr>
          <p:cNvPr id="3" name="2 Marcador de fecha"/>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0EF66C7F-E88C-47BF-91C5-8164E6794CA9}" type="datetimeFigureOut">
              <a:rPr lang="es-PE" smtClean="0"/>
              <a:t>16/06/2015</a:t>
            </a:fld>
            <a:endParaRPr lang="es-PE"/>
          </a:p>
        </p:txBody>
      </p:sp>
      <p:sp>
        <p:nvSpPr>
          <p:cNvPr id="4" name="3 Marcador de imagen de diapositiva"/>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s-PE"/>
          </a:p>
        </p:txBody>
      </p:sp>
      <p:sp>
        <p:nvSpPr>
          <p:cNvPr id="5" name="4 Marcador de notas"/>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6" name="5 Marcador de pie de página"/>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s-PE"/>
          </a:p>
        </p:txBody>
      </p:sp>
      <p:sp>
        <p:nvSpPr>
          <p:cNvPr id="7" name="6 Marcador de número de diapositiva"/>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027B7F66-AFEC-4E9B-8AB7-FC5E234205F5}" type="slidenum">
              <a:rPr lang="es-PE" smtClean="0"/>
              <a:t>‹Nº›</a:t>
            </a:fld>
            <a:endParaRPr lang="es-PE"/>
          </a:p>
        </p:txBody>
      </p:sp>
    </p:spTree>
    <p:extLst>
      <p:ext uri="{BB962C8B-B14F-4D97-AF65-F5344CB8AC3E}">
        <p14:creationId xmlns:p14="http://schemas.microsoft.com/office/powerpoint/2010/main" val="16848692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PE"/>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PE"/>
          </a:p>
        </p:txBody>
      </p:sp>
      <p:sp>
        <p:nvSpPr>
          <p:cNvPr id="4" name="3 Marcador de fecha"/>
          <p:cNvSpPr>
            <a:spLocks noGrp="1"/>
          </p:cNvSpPr>
          <p:nvPr>
            <p:ph type="dt" sz="half" idx="10"/>
          </p:nvPr>
        </p:nvSpPr>
        <p:spPr/>
        <p:txBody>
          <a:bodyPr/>
          <a:lstStyle/>
          <a:p>
            <a:fld id="{C321BC56-D3B4-4380-877B-1FF8776E777B}" type="datetimeFigureOut">
              <a:rPr lang="es-PE" smtClean="0"/>
              <a:t>16/06/2015</a:t>
            </a:fld>
            <a:endParaRPr lang="es-PE"/>
          </a:p>
        </p:txBody>
      </p:sp>
      <p:sp>
        <p:nvSpPr>
          <p:cNvPr id="5" name="4 Marcador de pie de página"/>
          <p:cNvSpPr>
            <a:spLocks noGrp="1"/>
          </p:cNvSpPr>
          <p:nvPr>
            <p:ph type="ftr" sz="quarter" idx="11"/>
          </p:nvPr>
        </p:nvSpPr>
        <p:spPr/>
        <p:txBody>
          <a:bodyPr/>
          <a:lstStyle/>
          <a:p>
            <a:endParaRPr lang="es-PE"/>
          </a:p>
        </p:txBody>
      </p:sp>
      <p:sp>
        <p:nvSpPr>
          <p:cNvPr id="6" name="5 Marcador de número de diapositiva"/>
          <p:cNvSpPr>
            <a:spLocks noGrp="1"/>
          </p:cNvSpPr>
          <p:nvPr>
            <p:ph type="sldNum" sz="quarter" idx="12"/>
          </p:nvPr>
        </p:nvSpPr>
        <p:spPr/>
        <p:txBody>
          <a:bodyPr/>
          <a:lstStyle/>
          <a:p>
            <a:fld id="{6F77D97E-1975-4CB7-AD87-C5C52F094587}" type="slidenum">
              <a:rPr lang="es-PE" smtClean="0"/>
              <a:t>‹Nº›</a:t>
            </a:fld>
            <a:endParaRPr lang="es-PE"/>
          </a:p>
        </p:txBody>
      </p:sp>
    </p:spTree>
    <p:extLst>
      <p:ext uri="{BB962C8B-B14F-4D97-AF65-F5344CB8AC3E}">
        <p14:creationId xmlns:p14="http://schemas.microsoft.com/office/powerpoint/2010/main" val="39428581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PE"/>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3 Marcador de fecha"/>
          <p:cNvSpPr>
            <a:spLocks noGrp="1"/>
          </p:cNvSpPr>
          <p:nvPr>
            <p:ph type="dt" sz="half" idx="10"/>
          </p:nvPr>
        </p:nvSpPr>
        <p:spPr/>
        <p:txBody>
          <a:bodyPr/>
          <a:lstStyle/>
          <a:p>
            <a:fld id="{C321BC56-D3B4-4380-877B-1FF8776E777B}" type="datetimeFigureOut">
              <a:rPr lang="es-PE" smtClean="0"/>
              <a:t>16/06/2015</a:t>
            </a:fld>
            <a:endParaRPr lang="es-PE"/>
          </a:p>
        </p:txBody>
      </p:sp>
      <p:sp>
        <p:nvSpPr>
          <p:cNvPr id="5" name="4 Marcador de pie de página"/>
          <p:cNvSpPr>
            <a:spLocks noGrp="1"/>
          </p:cNvSpPr>
          <p:nvPr>
            <p:ph type="ftr" sz="quarter" idx="11"/>
          </p:nvPr>
        </p:nvSpPr>
        <p:spPr/>
        <p:txBody>
          <a:bodyPr/>
          <a:lstStyle/>
          <a:p>
            <a:endParaRPr lang="es-PE"/>
          </a:p>
        </p:txBody>
      </p:sp>
      <p:sp>
        <p:nvSpPr>
          <p:cNvPr id="6" name="5 Marcador de número de diapositiva"/>
          <p:cNvSpPr>
            <a:spLocks noGrp="1"/>
          </p:cNvSpPr>
          <p:nvPr>
            <p:ph type="sldNum" sz="quarter" idx="12"/>
          </p:nvPr>
        </p:nvSpPr>
        <p:spPr/>
        <p:txBody>
          <a:bodyPr/>
          <a:lstStyle/>
          <a:p>
            <a:fld id="{6F77D97E-1975-4CB7-AD87-C5C52F094587}" type="slidenum">
              <a:rPr lang="es-PE" smtClean="0"/>
              <a:t>‹Nº›</a:t>
            </a:fld>
            <a:endParaRPr lang="es-PE"/>
          </a:p>
        </p:txBody>
      </p:sp>
    </p:spTree>
    <p:extLst>
      <p:ext uri="{BB962C8B-B14F-4D97-AF65-F5344CB8AC3E}">
        <p14:creationId xmlns:p14="http://schemas.microsoft.com/office/powerpoint/2010/main" val="1795444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PE"/>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3 Marcador de fecha"/>
          <p:cNvSpPr>
            <a:spLocks noGrp="1"/>
          </p:cNvSpPr>
          <p:nvPr>
            <p:ph type="dt" sz="half" idx="10"/>
          </p:nvPr>
        </p:nvSpPr>
        <p:spPr/>
        <p:txBody>
          <a:bodyPr/>
          <a:lstStyle/>
          <a:p>
            <a:fld id="{C321BC56-D3B4-4380-877B-1FF8776E777B}" type="datetimeFigureOut">
              <a:rPr lang="es-PE" smtClean="0"/>
              <a:t>16/06/2015</a:t>
            </a:fld>
            <a:endParaRPr lang="es-PE"/>
          </a:p>
        </p:txBody>
      </p:sp>
      <p:sp>
        <p:nvSpPr>
          <p:cNvPr id="5" name="4 Marcador de pie de página"/>
          <p:cNvSpPr>
            <a:spLocks noGrp="1"/>
          </p:cNvSpPr>
          <p:nvPr>
            <p:ph type="ftr" sz="quarter" idx="11"/>
          </p:nvPr>
        </p:nvSpPr>
        <p:spPr/>
        <p:txBody>
          <a:bodyPr/>
          <a:lstStyle/>
          <a:p>
            <a:endParaRPr lang="es-PE"/>
          </a:p>
        </p:txBody>
      </p:sp>
      <p:sp>
        <p:nvSpPr>
          <p:cNvPr id="6" name="5 Marcador de número de diapositiva"/>
          <p:cNvSpPr>
            <a:spLocks noGrp="1"/>
          </p:cNvSpPr>
          <p:nvPr>
            <p:ph type="sldNum" sz="quarter" idx="12"/>
          </p:nvPr>
        </p:nvSpPr>
        <p:spPr/>
        <p:txBody>
          <a:bodyPr/>
          <a:lstStyle/>
          <a:p>
            <a:fld id="{6F77D97E-1975-4CB7-AD87-C5C52F094587}" type="slidenum">
              <a:rPr lang="es-PE" smtClean="0"/>
              <a:t>‹Nº›</a:t>
            </a:fld>
            <a:endParaRPr lang="es-PE"/>
          </a:p>
        </p:txBody>
      </p:sp>
    </p:spTree>
    <p:extLst>
      <p:ext uri="{BB962C8B-B14F-4D97-AF65-F5344CB8AC3E}">
        <p14:creationId xmlns:p14="http://schemas.microsoft.com/office/powerpoint/2010/main" val="351641686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PE"/>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3 Marcador de fecha"/>
          <p:cNvSpPr>
            <a:spLocks noGrp="1"/>
          </p:cNvSpPr>
          <p:nvPr>
            <p:ph type="dt" sz="half" idx="10"/>
          </p:nvPr>
        </p:nvSpPr>
        <p:spPr/>
        <p:txBody>
          <a:bodyPr/>
          <a:lstStyle/>
          <a:p>
            <a:fld id="{C321BC56-D3B4-4380-877B-1FF8776E777B}" type="datetimeFigureOut">
              <a:rPr lang="es-PE" smtClean="0"/>
              <a:t>16/06/2015</a:t>
            </a:fld>
            <a:endParaRPr lang="es-PE"/>
          </a:p>
        </p:txBody>
      </p:sp>
      <p:sp>
        <p:nvSpPr>
          <p:cNvPr id="5" name="4 Marcador de pie de página"/>
          <p:cNvSpPr>
            <a:spLocks noGrp="1"/>
          </p:cNvSpPr>
          <p:nvPr>
            <p:ph type="ftr" sz="quarter" idx="11"/>
          </p:nvPr>
        </p:nvSpPr>
        <p:spPr/>
        <p:txBody>
          <a:bodyPr/>
          <a:lstStyle/>
          <a:p>
            <a:endParaRPr lang="es-PE" dirty="0"/>
          </a:p>
        </p:txBody>
      </p:sp>
      <p:sp>
        <p:nvSpPr>
          <p:cNvPr id="6" name="5 Marcador de número de diapositiva"/>
          <p:cNvSpPr>
            <a:spLocks noGrp="1"/>
          </p:cNvSpPr>
          <p:nvPr>
            <p:ph type="sldNum" sz="quarter" idx="12"/>
          </p:nvPr>
        </p:nvSpPr>
        <p:spPr/>
        <p:txBody>
          <a:bodyPr/>
          <a:lstStyle/>
          <a:p>
            <a:fld id="{6F77D97E-1975-4CB7-AD87-C5C52F094587}" type="slidenum">
              <a:rPr lang="es-PE" smtClean="0"/>
              <a:t>‹Nº›</a:t>
            </a:fld>
            <a:endParaRPr lang="es-PE"/>
          </a:p>
        </p:txBody>
      </p:sp>
      <p:pic>
        <p:nvPicPr>
          <p:cNvPr id="2050" name="Picture 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7164288" y="6116065"/>
            <a:ext cx="1829272" cy="7524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7504" y="6198838"/>
            <a:ext cx="1634113" cy="519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userDrawn="1"/>
        </p:nvPicPr>
        <p:blipFill>
          <a:blip r:embed="rId4" cstate="print">
            <a:extLst>
              <a:ext uri="{28A0092B-C50C-407E-A947-70E740481C1C}">
                <a14:useLocalDpi xmlns:a14="http://schemas.microsoft.com/office/drawing/2010/main" val="0"/>
              </a:ext>
            </a:extLst>
          </a:blip>
          <a:srcRect/>
          <a:stretch>
            <a:fillRect/>
          </a:stretch>
        </p:blipFill>
        <p:spPr bwMode="auto">
          <a:xfrm>
            <a:off x="3563888" y="6198838"/>
            <a:ext cx="2007776" cy="4366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917509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PE"/>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C321BC56-D3B4-4380-877B-1FF8776E777B}" type="datetimeFigureOut">
              <a:rPr lang="es-PE" smtClean="0"/>
              <a:t>16/06/2015</a:t>
            </a:fld>
            <a:endParaRPr lang="es-PE"/>
          </a:p>
        </p:txBody>
      </p:sp>
      <p:sp>
        <p:nvSpPr>
          <p:cNvPr id="5" name="4 Marcador de pie de página"/>
          <p:cNvSpPr>
            <a:spLocks noGrp="1"/>
          </p:cNvSpPr>
          <p:nvPr>
            <p:ph type="ftr" sz="quarter" idx="11"/>
          </p:nvPr>
        </p:nvSpPr>
        <p:spPr/>
        <p:txBody>
          <a:bodyPr/>
          <a:lstStyle/>
          <a:p>
            <a:endParaRPr lang="es-PE"/>
          </a:p>
        </p:txBody>
      </p:sp>
      <p:sp>
        <p:nvSpPr>
          <p:cNvPr id="6" name="5 Marcador de número de diapositiva"/>
          <p:cNvSpPr>
            <a:spLocks noGrp="1"/>
          </p:cNvSpPr>
          <p:nvPr>
            <p:ph type="sldNum" sz="quarter" idx="12"/>
          </p:nvPr>
        </p:nvSpPr>
        <p:spPr/>
        <p:txBody>
          <a:bodyPr/>
          <a:lstStyle/>
          <a:p>
            <a:fld id="{6F77D97E-1975-4CB7-AD87-C5C52F094587}" type="slidenum">
              <a:rPr lang="es-PE" smtClean="0"/>
              <a:t>‹Nº›</a:t>
            </a:fld>
            <a:endParaRPr lang="es-PE"/>
          </a:p>
        </p:txBody>
      </p:sp>
    </p:spTree>
    <p:extLst>
      <p:ext uri="{BB962C8B-B14F-4D97-AF65-F5344CB8AC3E}">
        <p14:creationId xmlns:p14="http://schemas.microsoft.com/office/powerpoint/2010/main" val="27853657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PE"/>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5" name="4 Marcador de fecha"/>
          <p:cNvSpPr>
            <a:spLocks noGrp="1"/>
          </p:cNvSpPr>
          <p:nvPr>
            <p:ph type="dt" sz="half" idx="10"/>
          </p:nvPr>
        </p:nvSpPr>
        <p:spPr/>
        <p:txBody>
          <a:bodyPr/>
          <a:lstStyle/>
          <a:p>
            <a:fld id="{C321BC56-D3B4-4380-877B-1FF8776E777B}" type="datetimeFigureOut">
              <a:rPr lang="es-PE" smtClean="0"/>
              <a:t>16/06/2015</a:t>
            </a:fld>
            <a:endParaRPr lang="es-PE"/>
          </a:p>
        </p:txBody>
      </p:sp>
      <p:sp>
        <p:nvSpPr>
          <p:cNvPr id="6" name="5 Marcador de pie de página"/>
          <p:cNvSpPr>
            <a:spLocks noGrp="1"/>
          </p:cNvSpPr>
          <p:nvPr>
            <p:ph type="ftr" sz="quarter" idx="11"/>
          </p:nvPr>
        </p:nvSpPr>
        <p:spPr/>
        <p:txBody>
          <a:bodyPr/>
          <a:lstStyle/>
          <a:p>
            <a:endParaRPr lang="es-PE"/>
          </a:p>
        </p:txBody>
      </p:sp>
      <p:sp>
        <p:nvSpPr>
          <p:cNvPr id="7" name="6 Marcador de número de diapositiva"/>
          <p:cNvSpPr>
            <a:spLocks noGrp="1"/>
          </p:cNvSpPr>
          <p:nvPr>
            <p:ph type="sldNum" sz="quarter" idx="12"/>
          </p:nvPr>
        </p:nvSpPr>
        <p:spPr/>
        <p:txBody>
          <a:bodyPr/>
          <a:lstStyle/>
          <a:p>
            <a:fld id="{6F77D97E-1975-4CB7-AD87-C5C52F094587}" type="slidenum">
              <a:rPr lang="es-PE" smtClean="0"/>
              <a:t>‹Nº›</a:t>
            </a:fld>
            <a:endParaRPr lang="es-PE"/>
          </a:p>
        </p:txBody>
      </p:sp>
    </p:spTree>
    <p:extLst>
      <p:ext uri="{BB962C8B-B14F-4D97-AF65-F5344CB8AC3E}">
        <p14:creationId xmlns:p14="http://schemas.microsoft.com/office/powerpoint/2010/main" val="4171461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PE"/>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7" name="6 Marcador de fecha"/>
          <p:cNvSpPr>
            <a:spLocks noGrp="1"/>
          </p:cNvSpPr>
          <p:nvPr>
            <p:ph type="dt" sz="half" idx="10"/>
          </p:nvPr>
        </p:nvSpPr>
        <p:spPr/>
        <p:txBody>
          <a:bodyPr/>
          <a:lstStyle/>
          <a:p>
            <a:fld id="{C321BC56-D3B4-4380-877B-1FF8776E777B}" type="datetimeFigureOut">
              <a:rPr lang="es-PE" smtClean="0"/>
              <a:t>16/06/2015</a:t>
            </a:fld>
            <a:endParaRPr lang="es-PE"/>
          </a:p>
        </p:txBody>
      </p:sp>
      <p:sp>
        <p:nvSpPr>
          <p:cNvPr id="8" name="7 Marcador de pie de página"/>
          <p:cNvSpPr>
            <a:spLocks noGrp="1"/>
          </p:cNvSpPr>
          <p:nvPr>
            <p:ph type="ftr" sz="quarter" idx="11"/>
          </p:nvPr>
        </p:nvSpPr>
        <p:spPr/>
        <p:txBody>
          <a:bodyPr/>
          <a:lstStyle/>
          <a:p>
            <a:endParaRPr lang="es-PE"/>
          </a:p>
        </p:txBody>
      </p:sp>
      <p:sp>
        <p:nvSpPr>
          <p:cNvPr id="9" name="8 Marcador de número de diapositiva"/>
          <p:cNvSpPr>
            <a:spLocks noGrp="1"/>
          </p:cNvSpPr>
          <p:nvPr>
            <p:ph type="sldNum" sz="quarter" idx="12"/>
          </p:nvPr>
        </p:nvSpPr>
        <p:spPr/>
        <p:txBody>
          <a:bodyPr/>
          <a:lstStyle/>
          <a:p>
            <a:fld id="{6F77D97E-1975-4CB7-AD87-C5C52F094587}" type="slidenum">
              <a:rPr lang="es-PE" smtClean="0"/>
              <a:t>‹Nº›</a:t>
            </a:fld>
            <a:endParaRPr lang="es-PE"/>
          </a:p>
        </p:txBody>
      </p:sp>
    </p:spTree>
    <p:extLst>
      <p:ext uri="{BB962C8B-B14F-4D97-AF65-F5344CB8AC3E}">
        <p14:creationId xmlns:p14="http://schemas.microsoft.com/office/powerpoint/2010/main" val="27915297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PE"/>
          </a:p>
        </p:txBody>
      </p:sp>
      <p:sp>
        <p:nvSpPr>
          <p:cNvPr id="3" name="2 Marcador de fecha"/>
          <p:cNvSpPr>
            <a:spLocks noGrp="1"/>
          </p:cNvSpPr>
          <p:nvPr>
            <p:ph type="dt" sz="half" idx="10"/>
          </p:nvPr>
        </p:nvSpPr>
        <p:spPr/>
        <p:txBody>
          <a:bodyPr/>
          <a:lstStyle/>
          <a:p>
            <a:fld id="{C321BC56-D3B4-4380-877B-1FF8776E777B}" type="datetimeFigureOut">
              <a:rPr lang="es-PE" smtClean="0"/>
              <a:t>16/06/2015</a:t>
            </a:fld>
            <a:endParaRPr lang="es-PE"/>
          </a:p>
        </p:txBody>
      </p:sp>
      <p:sp>
        <p:nvSpPr>
          <p:cNvPr id="4" name="3 Marcador de pie de página"/>
          <p:cNvSpPr>
            <a:spLocks noGrp="1"/>
          </p:cNvSpPr>
          <p:nvPr>
            <p:ph type="ftr" sz="quarter" idx="11"/>
          </p:nvPr>
        </p:nvSpPr>
        <p:spPr/>
        <p:txBody>
          <a:bodyPr/>
          <a:lstStyle/>
          <a:p>
            <a:endParaRPr lang="es-PE"/>
          </a:p>
        </p:txBody>
      </p:sp>
      <p:sp>
        <p:nvSpPr>
          <p:cNvPr id="5" name="4 Marcador de número de diapositiva"/>
          <p:cNvSpPr>
            <a:spLocks noGrp="1"/>
          </p:cNvSpPr>
          <p:nvPr>
            <p:ph type="sldNum" sz="quarter" idx="12"/>
          </p:nvPr>
        </p:nvSpPr>
        <p:spPr/>
        <p:txBody>
          <a:bodyPr/>
          <a:lstStyle/>
          <a:p>
            <a:fld id="{6F77D97E-1975-4CB7-AD87-C5C52F094587}" type="slidenum">
              <a:rPr lang="es-PE" smtClean="0"/>
              <a:t>‹Nº›</a:t>
            </a:fld>
            <a:endParaRPr lang="es-PE"/>
          </a:p>
        </p:txBody>
      </p:sp>
    </p:spTree>
    <p:extLst>
      <p:ext uri="{BB962C8B-B14F-4D97-AF65-F5344CB8AC3E}">
        <p14:creationId xmlns:p14="http://schemas.microsoft.com/office/powerpoint/2010/main" val="16130831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C321BC56-D3B4-4380-877B-1FF8776E777B}" type="datetimeFigureOut">
              <a:rPr lang="es-PE" smtClean="0"/>
              <a:t>16/06/2015</a:t>
            </a:fld>
            <a:endParaRPr lang="es-PE"/>
          </a:p>
        </p:txBody>
      </p:sp>
      <p:sp>
        <p:nvSpPr>
          <p:cNvPr id="3" name="2 Marcador de pie de página"/>
          <p:cNvSpPr>
            <a:spLocks noGrp="1"/>
          </p:cNvSpPr>
          <p:nvPr>
            <p:ph type="ftr" sz="quarter" idx="11"/>
          </p:nvPr>
        </p:nvSpPr>
        <p:spPr/>
        <p:txBody>
          <a:bodyPr/>
          <a:lstStyle/>
          <a:p>
            <a:endParaRPr lang="es-PE"/>
          </a:p>
        </p:txBody>
      </p:sp>
      <p:sp>
        <p:nvSpPr>
          <p:cNvPr id="4" name="3 Marcador de número de diapositiva"/>
          <p:cNvSpPr>
            <a:spLocks noGrp="1"/>
          </p:cNvSpPr>
          <p:nvPr>
            <p:ph type="sldNum" sz="quarter" idx="12"/>
          </p:nvPr>
        </p:nvSpPr>
        <p:spPr/>
        <p:txBody>
          <a:bodyPr/>
          <a:lstStyle/>
          <a:p>
            <a:fld id="{6F77D97E-1975-4CB7-AD87-C5C52F094587}" type="slidenum">
              <a:rPr lang="es-PE" smtClean="0"/>
              <a:t>‹Nº›</a:t>
            </a:fld>
            <a:endParaRPr lang="es-PE"/>
          </a:p>
        </p:txBody>
      </p:sp>
    </p:spTree>
    <p:extLst>
      <p:ext uri="{BB962C8B-B14F-4D97-AF65-F5344CB8AC3E}">
        <p14:creationId xmlns:p14="http://schemas.microsoft.com/office/powerpoint/2010/main" val="4996176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PE"/>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C321BC56-D3B4-4380-877B-1FF8776E777B}" type="datetimeFigureOut">
              <a:rPr lang="es-PE" smtClean="0"/>
              <a:t>16/06/2015</a:t>
            </a:fld>
            <a:endParaRPr lang="es-PE"/>
          </a:p>
        </p:txBody>
      </p:sp>
      <p:sp>
        <p:nvSpPr>
          <p:cNvPr id="6" name="5 Marcador de pie de página"/>
          <p:cNvSpPr>
            <a:spLocks noGrp="1"/>
          </p:cNvSpPr>
          <p:nvPr>
            <p:ph type="ftr" sz="quarter" idx="11"/>
          </p:nvPr>
        </p:nvSpPr>
        <p:spPr/>
        <p:txBody>
          <a:bodyPr/>
          <a:lstStyle/>
          <a:p>
            <a:endParaRPr lang="es-PE"/>
          </a:p>
        </p:txBody>
      </p:sp>
      <p:sp>
        <p:nvSpPr>
          <p:cNvPr id="7" name="6 Marcador de número de diapositiva"/>
          <p:cNvSpPr>
            <a:spLocks noGrp="1"/>
          </p:cNvSpPr>
          <p:nvPr>
            <p:ph type="sldNum" sz="quarter" idx="12"/>
          </p:nvPr>
        </p:nvSpPr>
        <p:spPr/>
        <p:txBody>
          <a:bodyPr/>
          <a:lstStyle/>
          <a:p>
            <a:fld id="{6F77D97E-1975-4CB7-AD87-C5C52F094587}" type="slidenum">
              <a:rPr lang="es-PE" smtClean="0"/>
              <a:t>‹Nº›</a:t>
            </a:fld>
            <a:endParaRPr lang="es-PE"/>
          </a:p>
        </p:txBody>
      </p:sp>
    </p:spTree>
    <p:extLst>
      <p:ext uri="{BB962C8B-B14F-4D97-AF65-F5344CB8AC3E}">
        <p14:creationId xmlns:p14="http://schemas.microsoft.com/office/powerpoint/2010/main" val="28532528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PE"/>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PE"/>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C321BC56-D3B4-4380-877B-1FF8776E777B}" type="datetimeFigureOut">
              <a:rPr lang="es-PE" smtClean="0"/>
              <a:t>16/06/2015</a:t>
            </a:fld>
            <a:endParaRPr lang="es-PE"/>
          </a:p>
        </p:txBody>
      </p:sp>
      <p:sp>
        <p:nvSpPr>
          <p:cNvPr id="6" name="5 Marcador de pie de página"/>
          <p:cNvSpPr>
            <a:spLocks noGrp="1"/>
          </p:cNvSpPr>
          <p:nvPr>
            <p:ph type="ftr" sz="quarter" idx="11"/>
          </p:nvPr>
        </p:nvSpPr>
        <p:spPr/>
        <p:txBody>
          <a:bodyPr/>
          <a:lstStyle/>
          <a:p>
            <a:endParaRPr lang="es-PE"/>
          </a:p>
        </p:txBody>
      </p:sp>
      <p:sp>
        <p:nvSpPr>
          <p:cNvPr id="7" name="6 Marcador de número de diapositiva"/>
          <p:cNvSpPr>
            <a:spLocks noGrp="1"/>
          </p:cNvSpPr>
          <p:nvPr>
            <p:ph type="sldNum" sz="quarter" idx="12"/>
          </p:nvPr>
        </p:nvSpPr>
        <p:spPr/>
        <p:txBody>
          <a:bodyPr/>
          <a:lstStyle/>
          <a:p>
            <a:fld id="{6F77D97E-1975-4CB7-AD87-C5C52F094587}" type="slidenum">
              <a:rPr lang="es-PE" smtClean="0"/>
              <a:t>‹Nº›</a:t>
            </a:fld>
            <a:endParaRPr lang="es-PE"/>
          </a:p>
        </p:txBody>
      </p:sp>
    </p:spTree>
    <p:extLst>
      <p:ext uri="{BB962C8B-B14F-4D97-AF65-F5344CB8AC3E}">
        <p14:creationId xmlns:p14="http://schemas.microsoft.com/office/powerpoint/2010/main" val="28874553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PE"/>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PE"/>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321BC56-D3B4-4380-877B-1FF8776E777B}" type="datetimeFigureOut">
              <a:rPr lang="es-PE" smtClean="0"/>
              <a:t>16/06/2015</a:t>
            </a:fld>
            <a:endParaRPr lang="es-PE"/>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PE"/>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F77D97E-1975-4CB7-AD87-C5C52F094587}" type="slidenum">
              <a:rPr lang="es-PE" smtClean="0"/>
              <a:t>‹Nº›</a:t>
            </a:fld>
            <a:endParaRPr lang="es-PE"/>
          </a:p>
        </p:txBody>
      </p:sp>
    </p:spTree>
    <p:extLst>
      <p:ext uri="{BB962C8B-B14F-4D97-AF65-F5344CB8AC3E}">
        <p14:creationId xmlns:p14="http://schemas.microsoft.com/office/powerpoint/2010/main" val="21165022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P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161.jpe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162.jpe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0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05.xml.rels><?xml version="1.0" encoding="UTF-8" standalone="yes"?>
<Relationships xmlns="http://schemas.openxmlformats.org/package/2006/relationships"><Relationship Id="rId2" Type="http://schemas.openxmlformats.org/officeDocument/2006/relationships/image" Target="../media/image163.jpe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164.jpe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165.png"/><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8" Type="http://schemas.openxmlformats.org/officeDocument/2006/relationships/hyperlink" Target="https://www.google.com.pe/url?q=http://www.lavozdevalpo.com/asite/2012/11/20/mejoraran-sistema-de-barrido-y-limpieza-de-calles-en-sector-urbano-de-quilpue/&amp;sa=U&amp;ei=fjhZU8zVEIvyyAHLnYHgBw&amp;ved=0CDYQ9QEwBQ&amp;sig2=X3zX46YVoBwSYQpU2Smndg&amp;usg=AFQjCNEBE2bIEaX9t3PixqsV1iaXETvxWw" TargetMode="External"/><Relationship Id="rId3" Type="http://schemas.openxmlformats.org/officeDocument/2006/relationships/image" Target="../media/image167.png"/><Relationship Id="rId7" Type="http://schemas.openxmlformats.org/officeDocument/2006/relationships/image" Target="../media/image170.wmf"/><Relationship Id="rId2" Type="http://schemas.openxmlformats.org/officeDocument/2006/relationships/image" Target="../media/image166.wmf"/><Relationship Id="rId1" Type="http://schemas.openxmlformats.org/officeDocument/2006/relationships/slideLayout" Target="../slideLayouts/slideLayout7.xml"/><Relationship Id="rId6" Type="http://schemas.openxmlformats.org/officeDocument/2006/relationships/image" Target="../media/image169.wmf"/><Relationship Id="rId11" Type="http://schemas.openxmlformats.org/officeDocument/2006/relationships/image" Target="../media/image172.jpeg"/><Relationship Id="rId5" Type="http://schemas.openxmlformats.org/officeDocument/2006/relationships/image" Target="../media/image168.jpeg"/><Relationship Id="rId10" Type="http://schemas.openxmlformats.org/officeDocument/2006/relationships/hyperlink" Target="https://www.google.com.pe/url?q=http://conasec.mininter.gob.pe/prensa.php?C_WC1Page=23&amp;sa=U&amp;ei=LDhZU6f2FcK0ygHdtoH4Bw&amp;ved=0CCwQ9QEwAA&amp;sig2=GL0M-7bd0gVPRgRjSgKVlg&amp;usg=AFQjCNExb0H7WPJpaFid-1Jfr99B3_QvDA" TargetMode="External"/><Relationship Id="rId4" Type="http://schemas.openxmlformats.org/officeDocument/2006/relationships/hyperlink" Target="https://www.google.com.pe/url?q=http://www.municipiodebayamon.com/servicios-municipales/&amp;sa=U&amp;ei=3TdZU4hSqp3JAb_DgeAG&amp;ved=0CDwQ9QEwCA&amp;sig2=p2pRy30igUkCMpB33KpnOw&amp;usg=AFQjCNFUgnmfusdMXROMLXj2dsr07cl7CQ" TargetMode="External"/><Relationship Id="rId9" Type="http://schemas.openxmlformats.org/officeDocument/2006/relationships/image" Target="../media/image171.jpeg"/></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173.jpeg"/><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2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31.jpeg"/><Relationship Id="rId1" Type="http://schemas.openxmlformats.org/officeDocument/2006/relationships/slideLayout" Target="../slideLayouts/slideLayout2.xml"/><Relationship Id="rId5" Type="http://schemas.openxmlformats.org/officeDocument/2006/relationships/image" Target="../media/image34.png"/><Relationship Id="rId4" Type="http://schemas.openxmlformats.org/officeDocument/2006/relationships/image" Target="../media/image33.emf"/></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diagramLayout" Target="../diagrams/layout1.xml"/><Relationship Id="rId7" Type="http://schemas.openxmlformats.org/officeDocument/2006/relationships/image" Target="../media/image39.png"/><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41.jpeg"/><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3.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5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4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3.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2.xml"/><Relationship Id="rId4" Type="http://schemas.openxmlformats.org/officeDocument/2006/relationships/image" Target="../media/image66.jpeg"/></Relationships>
</file>

<file path=ppt/slides/_rels/slide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68.jp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5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5.xml.rels><?xml version="1.0" encoding="UTF-8" standalone="yes"?>
<Relationships xmlns="http://schemas.openxmlformats.org/package/2006/relationships"><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68.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69.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71.xml.rels><?xml version="1.0" encoding="UTF-8" standalone="yes"?>
<Relationships xmlns="http://schemas.openxmlformats.org/package/2006/relationships"><Relationship Id="rId3" Type="http://schemas.openxmlformats.org/officeDocument/2006/relationships/image" Target="../media/image83.jpeg"/><Relationship Id="rId7" Type="http://schemas.openxmlformats.org/officeDocument/2006/relationships/image" Target="../media/image87.jpeg"/><Relationship Id="rId2" Type="http://schemas.openxmlformats.org/officeDocument/2006/relationships/image" Target="../media/image82.jpeg"/><Relationship Id="rId1" Type="http://schemas.openxmlformats.org/officeDocument/2006/relationships/slideLayout" Target="../slideLayouts/slideLayout2.xml"/><Relationship Id="rId6" Type="http://schemas.openxmlformats.org/officeDocument/2006/relationships/image" Target="../media/image86.jpeg"/><Relationship Id="rId5" Type="http://schemas.openxmlformats.org/officeDocument/2006/relationships/image" Target="../media/image85.jpeg"/><Relationship Id="rId4" Type="http://schemas.openxmlformats.org/officeDocument/2006/relationships/image" Target="../media/image84.jpeg"/></Relationships>
</file>

<file path=ppt/slides/_rels/slide72.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8.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90.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92.jpeg"/><Relationship Id="rId1" Type="http://schemas.openxmlformats.org/officeDocument/2006/relationships/slideLayout" Target="../slideLayouts/slideLayout2.xml"/><Relationship Id="rId5" Type="http://schemas.openxmlformats.org/officeDocument/2006/relationships/image" Target="../media/image95.jpeg"/><Relationship Id="rId4" Type="http://schemas.openxmlformats.org/officeDocument/2006/relationships/image" Target="../media/image94.jpeg"/></Relationships>
</file>

<file path=ppt/slides/_rels/slide76.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image" Target="../media/image97.jpeg"/><Relationship Id="rId1" Type="http://schemas.openxmlformats.org/officeDocument/2006/relationships/slideLayout" Target="../slideLayouts/slideLayout2.xml"/><Relationship Id="rId5" Type="http://schemas.openxmlformats.org/officeDocument/2006/relationships/image" Target="../media/image100.jpeg"/><Relationship Id="rId4" Type="http://schemas.openxmlformats.org/officeDocument/2006/relationships/image" Target="../media/image99.jpeg"/></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image" Target="../media/image101.jpeg"/><Relationship Id="rId1" Type="http://schemas.openxmlformats.org/officeDocument/2006/relationships/slideLayout" Target="../slideLayouts/slideLayout2.xml"/><Relationship Id="rId5" Type="http://schemas.openxmlformats.org/officeDocument/2006/relationships/image" Target="../media/image104.jpeg"/><Relationship Id="rId4" Type="http://schemas.openxmlformats.org/officeDocument/2006/relationships/image" Target="../media/image103.jpe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8" Type="http://schemas.openxmlformats.org/officeDocument/2006/relationships/image" Target="../media/image111.wmf"/><Relationship Id="rId3" Type="http://schemas.openxmlformats.org/officeDocument/2006/relationships/image" Target="../media/image106.jpeg"/><Relationship Id="rId7" Type="http://schemas.openxmlformats.org/officeDocument/2006/relationships/image" Target="../media/image110.jpeg"/><Relationship Id="rId12" Type="http://schemas.openxmlformats.org/officeDocument/2006/relationships/image" Target="../media/image115.wmf"/><Relationship Id="rId2" Type="http://schemas.openxmlformats.org/officeDocument/2006/relationships/image" Target="../media/image105.png"/><Relationship Id="rId1" Type="http://schemas.openxmlformats.org/officeDocument/2006/relationships/slideLayout" Target="../slideLayouts/slideLayout2.xml"/><Relationship Id="rId6" Type="http://schemas.openxmlformats.org/officeDocument/2006/relationships/image" Target="../media/image109.jpeg"/><Relationship Id="rId11" Type="http://schemas.openxmlformats.org/officeDocument/2006/relationships/image" Target="../media/image114.wmf"/><Relationship Id="rId5" Type="http://schemas.openxmlformats.org/officeDocument/2006/relationships/image" Target="../media/image108.png"/><Relationship Id="rId10" Type="http://schemas.openxmlformats.org/officeDocument/2006/relationships/image" Target="../media/image113.jpeg"/><Relationship Id="rId4" Type="http://schemas.openxmlformats.org/officeDocument/2006/relationships/image" Target="../media/image107.gif"/><Relationship Id="rId9" Type="http://schemas.openxmlformats.org/officeDocument/2006/relationships/image" Target="../media/image112.wmf"/></Relationships>
</file>

<file path=ppt/slides/_rels/slide83.xml.rels><?xml version="1.0" encoding="UTF-8" standalone="yes"?>
<Relationships xmlns="http://schemas.openxmlformats.org/package/2006/relationships"><Relationship Id="rId8" Type="http://schemas.openxmlformats.org/officeDocument/2006/relationships/image" Target="../media/image122.jpeg"/><Relationship Id="rId13" Type="http://schemas.openxmlformats.org/officeDocument/2006/relationships/image" Target="../media/image127.jpeg"/><Relationship Id="rId3" Type="http://schemas.openxmlformats.org/officeDocument/2006/relationships/image" Target="../media/image117.jpeg"/><Relationship Id="rId7" Type="http://schemas.openxmlformats.org/officeDocument/2006/relationships/image" Target="../media/image121.jpeg"/><Relationship Id="rId12" Type="http://schemas.openxmlformats.org/officeDocument/2006/relationships/image" Target="../media/image126.jpeg"/><Relationship Id="rId2" Type="http://schemas.openxmlformats.org/officeDocument/2006/relationships/image" Target="../media/image116.jpeg"/><Relationship Id="rId1" Type="http://schemas.openxmlformats.org/officeDocument/2006/relationships/slideLayout" Target="../slideLayouts/slideLayout2.xml"/><Relationship Id="rId6" Type="http://schemas.openxmlformats.org/officeDocument/2006/relationships/image" Target="../media/image120.jpeg"/><Relationship Id="rId11" Type="http://schemas.openxmlformats.org/officeDocument/2006/relationships/image" Target="../media/image125.jpeg"/><Relationship Id="rId5" Type="http://schemas.openxmlformats.org/officeDocument/2006/relationships/image" Target="../media/image119.jpeg"/><Relationship Id="rId15" Type="http://schemas.openxmlformats.org/officeDocument/2006/relationships/image" Target="../media/image129.gif"/><Relationship Id="rId10" Type="http://schemas.openxmlformats.org/officeDocument/2006/relationships/image" Target="../media/image124.jpeg"/><Relationship Id="rId4" Type="http://schemas.openxmlformats.org/officeDocument/2006/relationships/image" Target="../media/image118.jpeg"/><Relationship Id="rId9" Type="http://schemas.openxmlformats.org/officeDocument/2006/relationships/image" Target="../media/image123.jpeg"/><Relationship Id="rId14" Type="http://schemas.openxmlformats.org/officeDocument/2006/relationships/image" Target="../media/image128.jpeg"/></Relationships>
</file>

<file path=ppt/slides/_rels/slide84.xml.rels><?xml version="1.0" encoding="UTF-8" standalone="yes"?>
<Relationships xmlns="http://schemas.openxmlformats.org/package/2006/relationships"><Relationship Id="rId3" Type="http://schemas.openxmlformats.org/officeDocument/2006/relationships/image" Target="../media/image131.jpeg"/><Relationship Id="rId7" Type="http://schemas.openxmlformats.org/officeDocument/2006/relationships/image" Target="../media/image135.png"/><Relationship Id="rId2" Type="http://schemas.openxmlformats.org/officeDocument/2006/relationships/image" Target="../media/image130.jpeg"/><Relationship Id="rId1" Type="http://schemas.openxmlformats.org/officeDocument/2006/relationships/slideLayout" Target="../slideLayouts/slideLayout2.xml"/><Relationship Id="rId6" Type="http://schemas.openxmlformats.org/officeDocument/2006/relationships/image" Target="../media/image134.jpeg"/><Relationship Id="rId5" Type="http://schemas.openxmlformats.org/officeDocument/2006/relationships/image" Target="../media/image133.jpeg"/><Relationship Id="rId4" Type="http://schemas.openxmlformats.org/officeDocument/2006/relationships/image" Target="../media/image132.jpeg"/></Relationships>
</file>

<file path=ppt/slides/_rels/slide85.xml.rels><?xml version="1.0" encoding="UTF-8" standalone="yes"?>
<Relationships xmlns="http://schemas.openxmlformats.org/package/2006/relationships"><Relationship Id="rId3" Type="http://schemas.openxmlformats.org/officeDocument/2006/relationships/image" Target="../media/image137.wmf"/><Relationship Id="rId2" Type="http://schemas.openxmlformats.org/officeDocument/2006/relationships/image" Target="../media/image136.wmf"/><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3" Type="http://schemas.openxmlformats.org/officeDocument/2006/relationships/image" Target="../media/image139.wmf"/><Relationship Id="rId7" Type="http://schemas.openxmlformats.org/officeDocument/2006/relationships/image" Target="../media/image108.png"/><Relationship Id="rId2" Type="http://schemas.openxmlformats.org/officeDocument/2006/relationships/image" Target="../media/image138.jpeg"/><Relationship Id="rId1" Type="http://schemas.openxmlformats.org/officeDocument/2006/relationships/slideLayout" Target="../slideLayouts/slideLayout2.xml"/><Relationship Id="rId6" Type="http://schemas.openxmlformats.org/officeDocument/2006/relationships/image" Target="../media/image109.jpeg"/><Relationship Id="rId5" Type="http://schemas.openxmlformats.org/officeDocument/2006/relationships/image" Target="../media/image141.jpeg"/><Relationship Id="rId4" Type="http://schemas.openxmlformats.org/officeDocument/2006/relationships/image" Target="../media/image140.wmf"/></Relationships>
</file>

<file path=ppt/slides/_rels/slide87.xml.rels><?xml version="1.0" encoding="UTF-8" standalone="yes"?>
<Relationships xmlns="http://schemas.openxmlformats.org/package/2006/relationships"><Relationship Id="rId3" Type="http://schemas.openxmlformats.org/officeDocument/2006/relationships/image" Target="../media/image143.jpeg"/><Relationship Id="rId2" Type="http://schemas.openxmlformats.org/officeDocument/2006/relationships/image" Target="../media/image142.jpeg"/><Relationship Id="rId1" Type="http://schemas.openxmlformats.org/officeDocument/2006/relationships/slideLayout" Target="../slideLayouts/slideLayout2.xml"/><Relationship Id="rId4" Type="http://schemas.openxmlformats.org/officeDocument/2006/relationships/image" Target="../media/image144.emf"/></Relationships>
</file>

<file path=ppt/slides/_rels/slide88.xml.rels><?xml version="1.0" encoding="UTF-8" standalone="yes"?>
<Relationships xmlns="http://schemas.openxmlformats.org/package/2006/relationships"><Relationship Id="rId3" Type="http://schemas.openxmlformats.org/officeDocument/2006/relationships/image" Target="../media/image146.emf"/><Relationship Id="rId2" Type="http://schemas.openxmlformats.org/officeDocument/2006/relationships/image" Target="../media/image145.wmf"/><Relationship Id="rId1" Type="http://schemas.openxmlformats.org/officeDocument/2006/relationships/slideLayout" Target="../slideLayouts/slideLayout2.xml"/><Relationship Id="rId5" Type="http://schemas.openxmlformats.org/officeDocument/2006/relationships/image" Target="../media/image148.jpeg"/><Relationship Id="rId4" Type="http://schemas.openxmlformats.org/officeDocument/2006/relationships/image" Target="../media/image147.jpeg"/></Relationships>
</file>

<file path=ppt/slides/_rels/slide89.xml.rels><?xml version="1.0" encoding="UTF-8" standalone="yes"?>
<Relationships xmlns="http://schemas.openxmlformats.org/package/2006/relationships"><Relationship Id="rId3" Type="http://schemas.openxmlformats.org/officeDocument/2006/relationships/image" Target="../media/image150.wmf"/><Relationship Id="rId2" Type="http://schemas.openxmlformats.org/officeDocument/2006/relationships/image" Target="../media/image149.jpeg"/><Relationship Id="rId1" Type="http://schemas.openxmlformats.org/officeDocument/2006/relationships/slideLayout" Target="../slideLayouts/slideLayout2.xml"/><Relationship Id="rId5" Type="http://schemas.openxmlformats.org/officeDocument/2006/relationships/image" Target="../media/image152.jpeg"/><Relationship Id="rId4" Type="http://schemas.openxmlformats.org/officeDocument/2006/relationships/image" Target="../media/image151.emf"/></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90.xml.rels><?xml version="1.0" encoding="UTF-8" standalone="yes"?>
<Relationships xmlns="http://schemas.openxmlformats.org/package/2006/relationships"><Relationship Id="rId3" Type="http://schemas.openxmlformats.org/officeDocument/2006/relationships/image" Target="../media/image154.jpeg"/><Relationship Id="rId2" Type="http://schemas.openxmlformats.org/officeDocument/2006/relationships/image" Target="../media/image153.jpe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9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93.xml.rels><?xml version="1.0" encoding="UTF-8" standalone="yes"?>
<Relationships xmlns="http://schemas.openxmlformats.org/package/2006/relationships"><Relationship Id="rId2" Type="http://schemas.openxmlformats.org/officeDocument/2006/relationships/image" Target="../media/image155.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156.pn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157.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158.pn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159.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91681" y="25"/>
            <a:ext cx="7452320" cy="3130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676" y="0"/>
            <a:ext cx="2427734" cy="775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969" y="4005064"/>
            <a:ext cx="5621600" cy="2852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02631" y="5209622"/>
            <a:ext cx="3541369" cy="1648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02631" y="4005064"/>
            <a:ext cx="3541370" cy="12045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uadroTexto 1"/>
          <p:cNvSpPr txBox="1"/>
          <p:nvPr/>
        </p:nvSpPr>
        <p:spPr>
          <a:xfrm>
            <a:off x="97824" y="2996952"/>
            <a:ext cx="3715312" cy="861774"/>
          </a:xfrm>
          <a:prstGeom prst="rect">
            <a:avLst/>
          </a:prstGeom>
          <a:noFill/>
        </p:spPr>
        <p:txBody>
          <a:bodyPr wrap="none" rtlCol="0">
            <a:spAutoFit/>
          </a:bodyPr>
          <a:lstStyle/>
          <a:p>
            <a:r>
              <a:rPr lang="es-MX" sz="3200" b="1" dirty="0" smtClean="0">
                <a:solidFill>
                  <a:schemeClr val="accent3">
                    <a:lumMod val="75000"/>
                  </a:schemeClr>
                </a:solidFill>
              </a:rPr>
              <a:t>Taller de Diagnostico</a:t>
            </a:r>
          </a:p>
          <a:p>
            <a:r>
              <a:rPr lang="es-MX" b="1" dirty="0" smtClean="0">
                <a:solidFill>
                  <a:schemeClr val="accent3">
                    <a:lumMod val="75000"/>
                  </a:schemeClr>
                </a:solidFill>
              </a:rPr>
              <a:t>27 de abril de 2015</a:t>
            </a:r>
          </a:p>
        </p:txBody>
      </p:sp>
      <p:pic>
        <p:nvPicPr>
          <p:cNvPr id="1029" name="Picture 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929397" y="4481761"/>
            <a:ext cx="2887836" cy="5986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0873182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91681" y="25"/>
            <a:ext cx="7452320" cy="3130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676" y="0"/>
            <a:ext cx="2427734" cy="775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969" y="4005064"/>
            <a:ext cx="5621600" cy="2852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02631" y="5209622"/>
            <a:ext cx="3541369" cy="1648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02631" y="4005064"/>
            <a:ext cx="3541370" cy="12045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uadroTexto 1"/>
          <p:cNvSpPr txBox="1"/>
          <p:nvPr/>
        </p:nvSpPr>
        <p:spPr>
          <a:xfrm>
            <a:off x="97824" y="2996952"/>
            <a:ext cx="3715312" cy="861774"/>
          </a:xfrm>
          <a:prstGeom prst="rect">
            <a:avLst/>
          </a:prstGeom>
          <a:noFill/>
        </p:spPr>
        <p:txBody>
          <a:bodyPr wrap="none" rtlCol="0">
            <a:spAutoFit/>
          </a:bodyPr>
          <a:lstStyle/>
          <a:p>
            <a:r>
              <a:rPr lang="es-MX" sz="3200" b="1" dirty="0" smtClean="0">
                <a:solidFill>
                  <a:schemeClr val="accent3">
                    <a:lumMod val="75000"/>
                  </a:schemeClr>
                </a:solidFill>
              </a:rPr>
              <a:t>Taller de Diagnostico</a:t>
            </a:r>
          </a:p>
          <a:p>
            <a:r>
              <a:rPr lang="es-MX" b="1" dirty="0" smtClean="0">
                <a:solidFill>
                  <a:schemeClr val="accent3">
                    <a:lumMod val="75000"/>
                  </a:schemeClr>
                </a:solidFill>
              </a:rPr>
              <a:t>27 de abril de 2015</a:t>
            </a:r>
          </a:p>
        </p:txBody>
      </p:sp>
      <p:pic>
        <p:nvPicPr>
          <p:cNvPr id="1029" name="Picture 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929397" y="4481761"/>
            <a:ext cx="2887836" cy="5986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49709479"/>
      </p:ext>
    </p:extLst>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5"/>
          <p:cNvSpPr txBox="1">
            <a:spLocks noChangeArrowheads="1"/>
          </p:cNvSpPr>
          <p:nvPr/>
        </p:nvSpPr>
        <p:spPr bwMode="auto">
          <a:xfrm>
            <a:off x="107504" y="1942480"/>
            <a:ext cx="2667000" cy="406400"/>
          </a:xfrm>
          <a:prstGeom prst="rect">
            <a:avLst/>
          </a:prstGeom>
          <a:ln>
            <a:headEnd/>
            <a:tailEnd/>
          </a:ln>
        </p:spPr>
        <p:style>
          <a:lnRef idx="3">
            <a:schemeClr val="lt1"/>
          </a:lnRef>
          <a:fillRef idx="1">
            <a:schemeClr val="accent3"/>
          </a:fillRef>
          <a:effectRef idx="1">
            <a:schemeClr val="accent3"/>
          </a:effectRef>
          <a:fontRef idx="minor">
            <a:schemeClr val="lt1"/>
          </a:fontRef>
        </p:style>
        <p:txBody>
          <a:bodyPr wrap="square">
            <a:spAutoFit/>
          </a:bodyPr>
          <a:lstStyle/>
          <a:p>
            <a:pPr algn="ctr">
              <a:defRPr/>
            </a:pPr>
            <a:r>
              <a:rPr lang="es-MX" sz="2000" b="1" dirty="0">
                <a:solidFill>
                  <a:srgbClr val="3366FF"/>
                </a:solidFill>
                <a:effectLst>
                  <a:outerShdw blurRad="38100" dist="38100" dir="2700000" algn="tl">
                    <a:srgbClr val="000000"/>
                  </a:outerShdw>
                </a:effectLst>
              </a:rPr>
              <a:t>Multisectorial</a:t>
            </a:r>
            <a:endParaRPr lang="es-ES" sz="2000" b="1" dirty="0">
              <a:solidFill>
                <a:srgbClr val="3366FF"/>
              </a:solidFill>
              <a:effectLst>
                <a:outerShdw blurRad="38100" dist="38100" dir="2700000" algn="tl">
                  <a:srgbClr val="000000"/>
                </a:outerShdw>
              </a:effectLst>
            </a:endParaRPr>
          </a:p>
        </p:txBody>
      </p:sp>
      <p:sp>
        <p:nvSpPr>
          <p:cNvPr id="6" name="Text Box 5"/>
          <p:cNvSpPr txBox="1">
            <a:spLocks noChangeArrowheads="1"/>
          </p:cNvSpPr>
          <p:nvPr/>
        </p:nvSpPr>
        <p:spPr bwMode="auto">
          <a:xfrm>
            <a:off x="6441504" y="1988840"/>
            <a:ext cx="2667000" cy="406400"/>
          </a:xfrm>
          <a:prstGeom prst="rect">
            <a:avLst/>
          </a:prstGeom>
          <a:ln>
            <a:headEnd/>
            <a:tailEnd/>
          </a:ln>
        </p:spPr>
        <p:style>
          <a:lnRef idx="3">
            <a:schemeClr val="lt1"/>
          </a:lnRef>
          <a:fillRef idx="1">
            <a:schemeClr val="accent3"/>
          </a:fillRef>
          <a:effectRef idx="1">
            <a:schemeClr val="accent3"/>
          </a:effectRef>
          <a:fontRef idx="minor">
            <a:schemeClr val="lt1"/>
          </a:fontRef>
        </p:style>
        <p:txBody>
          <a:bodyPr wrap="square">
            <a:spAutoFit/>
          </a:bodyPr>
          <a:lstStyle/>
          <a:p>
            <a:pPr algn="ctr">
              <a:defRPr/>
            </a:pPr>
            <a:r>
              <a:rPr lang="es-MX" sz="2000" b="1" dirty="0">
                <a:solidFill>
                  <a:srgbClr val="3366FF"/>
                </a:solidFill>
                <a:effectLst>
                  <a:outerShdw blurRad="38100" dist="38100" dir="2700000" algn="tl">
                    <a:srgbClr val="000000"/>
                  </a:outerShdw>
                </a:effectLst>
              </a:rPr>
              <a:t>Multidisciplinaria</a:t>
            </a:r>
            <a:endParaRPr lang="es-ES" sz="2000" b="1" dirty="0">
              <a:solidFill>
                <a:srgbClr val="3366FF"/>
              </a:solidFill>
              <a:effectLst>
                <a:outerShdw blurRad="38100" dist="38100" dir="2700000" algn="tl">
                  <a:srgbClr val="000000"/>
                </a:outerShdw>
              </a:effectLst>
            </a:endParaRPr>
          </a:p>
        </p:txBody>
      </p:sp>
      <p:sp>
        <p:nvSpPr>
          <p:cNvPr id="7" name="Text Box 5"/>
          <p:cNvSpPr txBox="1">
            <a:spLocks noChangeArrowheads="1"/>
          </p:cNvSpPr>
          <p:nvPr/>
        </p:nvSpPr>
        <p:spPr bwMode="auto">
          <a:xfrm>
            <a:off x="107504" y="2561704"/>
            <a:ext cx="2667000" cy="1803400"/>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buFontTx/>
              <a:buChar char="•"/>
            </a:pPr>
            <a:r>
              <a:rPr lang="es-ES" sz="1400" b="1" dirty="0">
                <a:solidFill>
                  <a:srgbClr val="0033CC"/>
                </a:solidFill>
              </a:rPr>
              <a:t> Ministerio del Interior</a:t>
            </a:r>
          </a:p>
          <a:p>
            <a:pPr eaLnBrk="1" hangingPunct="1">
              <a:buFontTx/>
              <a:buChar char="•"/>
            </a:pPr>
            <a:r>
              <a:rPr lang="es-ES" sz="1400" b="1" dirty="0">
                <a:solidFill>
                  <a:srgbClr val="0033CC"/>
                </a:solidFill>
              </a:rPr>
              <a:t> Ministerio de </a:t>
            </a:r>
            <a:r>
              <a:rPr lang="es-ES" sz="1400" b="1" dirty="0" err="1">
                <a:solidFill>
                  <a:srgbClr val="0033CC"/>
                </a:solidFill>
              </a:rPr>
              <a:t>Educaciòn</a:t>
            </a:r>
            <a:endParaRPr lang="es-ES" sz="1400" b="1" dirty="0">
              <a:solidFill>
                <a:srgbClr val="0033CC"/>
              </a:solidFill>
            </a:endParaRPr>
          </a:p>
          <a:p>
            <a:pPr eaLnBrk="1" hangingPunct="1">
              <a:buFontTx/>
              <a:buChar char="•"/>
            </a:pPr>
            <a:r>
              <a:rPr lang="es-ES" sz="1400" b="1" dirty="0">
                <a:solidFill>
                  <a:srgbClr val="0033CC"/>
                </a:solidFill>
              </a:rPr>
              <a:t> Ministerio de Salud</a:t>
            </a:r>
          </a:p>
          <a:p>
            <a:pPr eaLnBrk="1" hangingPunct="1">
              <a:buFontTx/>
              <a:buChar char="•"/>
            </a:pPr>
            <a:r>
              <a:rPr lang="es-ES" sz="1400" b="1" dirty="0">
                <a:solidFill>
                  <a:srgbClr val="0033CC"/>
                </a:solidFill>
              </a:rPr>
              <a:t> Ministerio de Trabajo</a:t>
            </a:r>
          </a:p>
          <a:p>
            <a:pPr eaLnBrk="1" hangingPunct="1">
              <a:buFontTx/>
              <a:buChar char="•"/>
            </a:pPr>
            <a:r>
              <a:rPr lang="es-ES" sz="1400" b="1" dirty="0">
                <a:solidFill>
                  <a:srgbClr val="0033CC"/>
                </a:solidFill>
              </a:rPr>
              <a:t> Ministerio de la Mujer y DS.</a:t>
            </a:r>
          </a:p>
          <a:p>
            <a:pPr eaLnBrk="1" hangingPunct="1">
              <a:buFontTx/>
              <a:buChar char="•"/>
            </a:pPr>
            <a:r>
              <a:rPr lang="es-ES" sz="1400" b="1" dirty="0">
                <a:solidFill>
                  <a:srgbClr val="0033CC"/>
                </a:solidFill>
              </a:rPr>
              <a:t> Gobierno Regional</a:t>
            </a:r>
          </a:p>
          <a:p>
            <a:pPr eaLnBrk="1" hangingPunct="1">
              <a:buFontTx/>
              <a:buChar char="•"/>
            </a:pPr>
            <a:r>
              <a:rPr lang="es-ES" sz="1400" b="1" dirty="0">
                <a:solidFill>
                  <a:srgbClr val="0033CC"/>
                </a:solidFill>
              </a:rPr>
              <a:t> Municipalidades</a:t>
            </a:r>
          </a:p>
          <a:p>
            <a:pPr eaLnBrk="1" hangingPunct="1">
              <a:buFontTx/>
              <a:buChar char="•"/>
            </a:pPr>
            <a:r>
              <a:rPr lang="es-ES" sz="1400" b="1" dirty="0">
                <a:solidFill>
                  <a:srgbClr val="0033CC"/>
                </a:solidFill>
              </a:rPr>
              <a:t> Y otros.</a:t>
            </a:r>
          </a:p>
        </p:txBody>
      </p:sp>
      <p:sp>
        <p:nvSpPr>
          <p:cNvPr id="8" name="Text Box 5"/>
          <p:cNvSpPr txBox="1">
            <a:spLocks noChangeArrowheads="1"/>
          </p:cNvSpPr>
          <p:nvPr/>
        </p:nvSpPr>
        <p:spPr bwMode="auto">
          <a:xfrm>
            <a:off x="6873552" y="2564904"/>
            <a:ext cx="2162944" cy="1803400"/>
          </a:xfrm>
          <a:prstGeom prst="rect">
            <a:avLst/>
          </a:prstGeom>
          <a:ln>
            <a:headEnd/>
            <a:tailEnd/>
          </a:ln>
        </p:spPr>
        <p:style>
          <a:lnRef idx="1">
            <a:schemeClr val="accent3"/>
          </a:lnRef>
          <a:fillRef idx="2">
            <a:schemeClr val="accent3"/>
          </a:fillRef>
          <a:effectRef idx="1">
            <a:schemeClr val="accent3"/>
          </a:effectRef>
          <a:fontRef idx="minor">
            <a:schemeClr val="dk1"/>
          </a:fontRef>
        </p:style>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buFontTx/>
              <a:buChar char="•"/>
            </a:pPr>
            <a:r>
              <a:rPr lang="es-ES" sz="1400" b="1" dirty="0">
                <a:solidFill>
                  <a:srgbClr val="0033CC"/>
                </a:solidFill>
              </a:rPr>
              <a:t> Sociología</a:t>
            </a:r>
          </a:p>
          <a:p>
            <a:pPr eaLnBrk="1" hangingPunct="1">
              <a:buFontTx/>
              <a:buChar char="•"/>
            </a:pPr>
            <a:r>
              <a:rPr lang="es-ES" sz="1400" b="1" dirty="0">
                <a:solidFill>
                  <a:srgbClr val="0033CC"/>
                </a:solidFill>
              </a:rPr>
              <a:t> Psicología</a:t>
            </a:r>
          </a:p>
          <a:p>
            <a:pPr eaLnBrk="1" hangingPunct="1">
              <a:buFontTx/>
              <a:buChar char="•"/>
            </a:pPr>
            <a:r>
              <a:rPr lang="es-ES" sz="1400" b="1" dirty="0">
                <a:solidFill>
                  <a:srgbClr val="0033CC"/>
                </a:solidFill>
              </a:rPr>
              <a:t> Educación</a:t>
            </a:r>
          </a:p>
          <a:p>
            <a:pPr eaLnBrk="1" hangingPunct="1">
              <a:buFontTx/>
              <a:buChar char="•"/>
            </a:pPr>
            <a:r>
              <a:rPr lang="es-ES" sz="1400" b="1" dirty="0">
                <a:solidFill>
                  <a:srgbClr val="0033CC"/>
                </a:solidFill>
              </a:rPr>
              <a:t> Derecho</a:t>
            </a:r>
          </a:p>
          <a:p>
            <a:pPr eaLnBrk="1" hangingPunct="1">
              <a:buFontTx/>
              <a:buChar char="•"/>
            </a:pPr>
            <a:r>
              <a:rPr lang="es-ES" sz="1400" b="1" dirty="0">
                <a:solidFill>
                  <a:srgbClr val="0033CC"/>
                </a:solidFill>
              </a:rPr>
              <a:t> Medicina</a:t>
            </a:r>
          </a:p>
          <a:p>
            <a:pPr eaLnBrk="1" hangingPunct="1">
              <a:buFontTx/>
              <a:buChar char="•"/>
            </a:pPr>
            <a:r>
              <a:rPr lang="es-ES" sz="1400" b="1" dirty="0">
                <a:solidFill>
                  <a:srgbClr val="0033CC"/>
                </a:solidFill>
              </a:rPr>
              <a:t> Trabajo Social</a:t>
            </a:r>
          </a:p>
          <a:p>
            <a:pPr eaLnBrk="1" hangingPunct="1">
              <a:buFontTx/>
              <a:buChar char="•"/>
            </a:pPr>
            <a:r>
              <a:rPr lang="es-ES" sz="1400" b="1" dirty="0">
                <a:solidFill>
                  <a:srgbClr val="0033CC"/>
                </a:solidFill>
              </a:rPr>
              <a:t> Comunicación social</a:t>
            </a:r>
          </a:p>
          <a:p>
            <a:pPr eaLnBrk="1" hangingPunct="1">
              <a:buFontTx/>
              <a:buChar char="•"/>
            </a:pPr>
            <a:r>
              <a:rPr lang="es-ES" sz="1400" b="1" dirty="0">
                <a:solidFill>
                  <a:srgbClr val="0033CC"/>
                </a:solidFill>
              </a:rPr>
              <a:t> Y otros</a:t>
            </a:r>
          </a:p>
        </p:txBody>
      </p:sp>
      <p:sp>
        <p:nvSpPr>
          <p:cNvPr id="12" name="Rectangle 18"/>
          <p:cNvSpPr>
            <a:spLocks noChangeArrowheads="1"/>
          </p:cNvSpPr>
          <p:nvPr/>
        </p:nvSpPr>
        <p:spPr bwMode="auto">
          <a:xfrm>
            <a:off x="467544" y="360139"/>
            <a:ext cx="8136904" cy="646331"/>
          </a:xfrm>
          <a:prstGeom prst="rect">
            <a:avLst/>
          </a:prstGeom>
          <a:solidFill>
            <a:schemeClr val="accent3">
              <a:lumMod val="75000"/>
            </a:schemeClr>
          </a:solidFill>
          <a:ln>
            <a:solidFill>
              <a:schemeClr val="accent1">
                <a:lumMod val="75000"/>
              </a:schemeClr>
            </a:solidFill>
          </a:ln>
        </p:spPr>
        <p:txBody>
          <a:bodyPr wrap="square">
            <a:spAutoFit/>
          </a:bodyPr>
          <a:lstStyle/>
          <a:p>
            <a:pPr algn="ctr"/>
            <a:r>
              <a:rPr lang="es-PE" sz="3600" dirty="0">
                <a:solidFill>
                  <a:prstClr val="white"/>
                </a:solidFill>
                <a:latin typeface="Eras Bold ITC"/>
              </a:rPr>
              <a:t>Causas que originan la problemática</a:t>
            </a:r>
            <a:endParaRPr lang="es-ES" sz="3600" dirty="0">
              <a:solidFill>
                <a:prstClr val="white"/>
              </a:solidFill>
              <a:latin typeface="Eras Bold ITC"/>
            </a:endParaRPr>
          </a:p>
        </p:txBody>
      </p:sp>
      <p:sp>
        <p:nvSpPr>
          <p:cNvPr id="16" name="Text Box 5"/>
          <p:cNvSpPr txBox="1">
            <a:spLocks noChangeArrowheads="1"/>
          </p:cNvSpPr>
          <p:nvPr/>
        </p:nvSpPr>
        <p:spPr bwMode="auto">
          <a:xfrm>
            <a:off x="3779912" y="1196752"/>
            <a:ext cx="1947664" cy="954107"/>
          </a:xfrm>
          <a:prstGeom prst="rect">
            <a:avLst/>
          </a:prstGeom>
          <a:ln/>
          <a:extLst/>
        </p:spPr>
        <p:style>
          <a:lnRef idx="1">
            <a:schemeClr val="accent3"/>
          </a:lnRef>
          <a:fillRef idx="2">
            <a:schemeClr val="accent3"/>
          </a:fillRef>
          <a:effectRef idx="1">
            <a:schemeClr val="accent3"/>
          </a:effectRef>
          <a:fontRef idx="minor">
            <a:schemeClr val="dk1"/>
          </a:fontRef>
        </p:style>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buFontTx/>
              <a:buChar char="•"/>
            </a:pPr>
            <a:r>
              <a:rPr lang="es-ES" sz="1400" b="1" dirty="0">
                <a:solidFill>
                  <a:srgbClr val="0033CC"/>
                </a:solidFill>
              </a:rPr>
              <a:t> </a:t>
            </a:r>
            <a:r>
              <a:rPr lang="es-ES" sz="1400" b="1" dirty="0" smtClean="0">
                <a:solidFill>
                  <a:srgbClr val="0033CC"/>
                </a:solidFill>
              </a:rPr>
              <a:t>Social</a:t>
            </a:r>
            <a:endParaRPr lang="es-ES" sz="1400" b="1" dirty="0">
              <a:solidFill>
                <a:srgbClr val="0033CC"/>
              </a:solidFill>
            </a:endParaRPr>
          </a:p>
          <a:p>
            <a:pPr algn="ctr" eaLnBrk="1" hangingPunct="1">
              <a:buFontTx/>
              <a:buChar char="•"/>
            </a:pPr>
            <a:r>
              <a:rPr lang="es-ES" sz="1400" b="1" dirty="0">
                <a:solidFill>
                  <a:srgbClr val="0033CC"/>
                </a:solidFill>
              </a:rPr>
              <a:t> Económico</a:t>
            </a:r>
          </a:p>
          <a:p>
            <a:pPr algn="ctr" eaLnBrk="1" hangingPunct="1">
              <a:buFontTx/>
              <a:buChar char="•"/>
            </a:pPr>
            <a:r>
              <a:rPr lang="es-ES" sz="1400" b="1" dirty="0">
                <a:solidFill>
                  <a:srgbClr val="0033CC"/>
                </a:solidFill>
              </a:rPr>
              <a:t> Político</a:t>
            </a:r>
          </a:p>
          <a:p>
            <a:pPr algn="ctr" eaLnBrk="1" hangingPunct="1">
              <a:buFontTx/>
              <a:buChar char="•"/>
            </a:pPr>
            <a:r>
              <a:rPr lang="es-ES" sz="1400" b="1" dirty="0">
                <a:solidFill>
                  <a:srgbClr val="0033CC"/>
                </a:solidFill>
              </a:rPr>
              <a:t> Cultural</a:t>
            </a:r>
          </a:p>
        </p:txBody>
      </p:sp>
      <p:sp>
        <p:nvSpPr>
          <p:cNvPr id="18" name="Text Box 5"/>
          <p:cNvSpPr txBox="1">
            <a:spLocks noChangeArrowheads="1"/>
          </p:cNvSpPr>
          <p:nvPr/>
        </p:nvSpPr>
        <p:spPr bwMode="auto">
          <a:xfrm>
            <a:off x="3131840" y="4797152"/>
            <a:ext cx="3496816" cy="1384995"/>
          </a:xfrm>
          <a:prstGeom prst="rect">
            <a:avLst/>
          </a:prstGeom>
          <a:ln/>
          <a:extLst/>
        </p:spPr>
        <p:style>
          <a:lnRef idx="1">
            <a:schemeClr val="accent3"/>
          </a:lnRef>
          <a:fillRef idx="2">
            <a:schemeClr val="accent3"/>
          </a:fillRef>
          <a:effectRef idx="1">
            <a:schemeClr val="accent3"/>
          </a:effectRef>
          <a:fontRef idx="minor">
            <a:schemeClr val="dk1"/>
          </a:fontRef>
        </p:style>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buFontTx/>
              <a:buChar char="•"/>
            </a:pPr>
            <a:r>
              <a:rPr lang="es-ES" sz="1400" b="1" dirty="0">
                <a:solidFill>
                  <a:srgbClr val="0033CC"/>
                </a:solidFill>
              </a:rPr>
              <a:t> Pobreza</a:t>
            </a:r>
          </a:p>
          <a:p>
            <a:pPr algn="ctr" eaLnBrk="1" hangingPunct="1">
              <a:buFontTx/>
              <a:buChar char="•"/>
            </a:pPr>
            <a:r>
              <a:rPr lang="es-ES" sz="1400" b="1" dirty="0">
                <a:solidFill>
                  <a:srgbClr val="0033CC"/>
                </a:solidFill>
              </a:rPr>
              <a:t> Marginalidad</a:t>
            </a:r>
          </a:p>
          <a:p>
            <a:pPr algn="ctr" eaLnBrk="1" hangingPunct="1">
              <a:buFontTx/>
              <a:buChar char="•"/>
            </a:pPr>
            <a:r>
              <a:rPr lang="es-ES" sz="1400" b="1" dirty="0">
                <a:solidFill>
                  <a:srgbClr val="0033CC"/>
                </a:solidFill>
              </a:rPr>
              <a:t> </a:t>
            </a:r>
            <a:r>
              <a:rPr lang="es-ES" sz="1400" b="1" dirty="0" smtClean="0">
                <a:solidFill>
                  <a:srgbClr val="0033CC"/>
                </a:solidFill>
              </a:rPr>
              <a:t>Hogares disfuncionales</a:t>
            </a:r>
            <a:endParaRPr lang="es-ES" sz="1400" b="1" dirty="0">
              <a:solidFill>
                <a:srgbClr val="0033CC"/>
              </a:solidFill>
            </a:endParaRPr>
          </a:p>
          <a:p>
            <a:pPr algn="ctr" eaLnBrk="1" hangingPunct="1">
              <a:buFontTx/>
              <a:buChar char="•"/>
            </a:pPr>
            <a:r>
              <a:rPr lang="es-ES" sz="1400" b="1" dirty="0">
                <a:solidFill>
                  <a:srgbClr val="0033CC"/>
                </a:solidFill>
              </a:rPr>
              <a:t> Centralismo</a:t>
            </a:r>
          </a:p>
          <a:p>
            <a:pPr algn="ctr" eaLnBrk="1" hangingPunct="1">
              <a:buFontTx/>
              <a:buChar char="•"/>
            </a:pPr>
            <a:r>
              <a:rPr lang="es-ES" sz="1400" b="1" dirty="0">
                <a:solidFill>
                  <a:srgbClr val="0033CC"/>
                </a:solidFill>
              </a:rPr>
              <a:t> Bajo nivel formativo</a:t>
            </a:r>
          </a:p>
          <a:p>
            <a:pPr algn="ctr" eaLnBrk="1" hangingPunct="1">
              <a:buFontTx/>
              <a:buChar char="•"/>
            </a:pPr>
            <a:r>
              <a:rPr lang="es-ES" sz="1400" b="1" dirty="0">
                <a:solidFill>
                  <a:srgbClr val="0033CC"/>
                </a:solidFill>
              </a:rPr>
              <a:t> Valores escasos</a:t>
            </a:r>
          </a:p>
        </p:txBody>
      </p:sp>
      <p:sp>
        <p:nvSpPr>
          <p:cNvPr id="2" name="1 Llamada de flecha cuádruple"/>
          <p:cNvSpPr/>
          <p:nvPr/>
        </p:nvSpPr>
        <p:spPr>
          <a:xfrm>
            <a:off x="2987824" y="2145680"/>
            <a:ext cx="3659573" cy="2615952"/>
          </a:xfrm>
          <a:prstGeom prst="quadArrowCallout">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es-PE" sz="1600" b="1" dirty="0" smtClean="0">
                <a:latin typeface="Eras Bold ITC"/>
              </a:rPr>
              <a:t>La criminalidad tiene origen multifactorial y </a:t>
            </a:r>
            <a:r>
              <a:rPr lang="es-PE" sz="1600" b="1" dirty="0" err="1" smtClean="0">
                <a:latin typeface="Eras Bold ITC"/>
              </a:rPr>
              <a:t>pluricausal</a:t>
            </a:r>
            <a:endParaRPr lang="es-PE" sz="1600" b="1" dirty="0">
              <a:latin typeface="Eras Bold ITC"/>
            </a:endParaRPr>
          </a:p>
        </p:txBody>
      </p:sp>
    </p:spTree>
    <p:extLst>
      <p:ext uri="{BB962C8B-B14F-4D97-AF65-F5344CB8AC3E}">
        <p14:creationId xmlns:p14="http://schemas.microsoft.com/office/powerpoint/2010/main" val="1908369148"/>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uadroTexto 24"/>
          <p:cNvSpPr txBox="1"/>
          <p:nvPr/>
        </p:nvSpPr>
        <p:spPr>
          <a:xfrm>
            <a:off x="6253163" y="3501008"/>
            <a:ext cx="2376487" cy="300038"/>
          </a:xfrm>
          <a:prstGeom prst="rect">
            <a:avLst/>
          </a:prstGeom>
          <a:noFill/>
        </p:spPr>
        <p:txBody>
          <a:bodyPr>
            <a:spAutoFit/>
          </a:bodyPr>
          <a:lstStyle/>
          <a:p>
            <a:pPr fontAlgn="auto">
              <a:spcBef>
                <a:spcPts val="0"/>
              </a:spcBef>
              <a:spcAft>
                <a:spcPts val="0"/>
              </a:spcAft>
              <a:defRPr/>
            </a:pPr>
            <a:r>
              <a:rPr lang="es-PE" sz="1350" u="sng" dirty="0">
                <a:solidFill>
                  <a:prstClr val="white"/>
                </a:solidFill>
                <a:latin typeface="Trebuchet MS"/>
              </a:rPr>
              <a:t>OBJETIVOS ESTRATÉGICOS</a:t>
            </a:r>
          </a:p>
        </p:txBody>
      </p:sp>
      <p:sp>
        <p:nvSpPr>
          <p:cNvPr id="3" name="Oval 40"/>
          <p:cNvSpPr>
            <a:spLocks noChangeArrowheads="1"/>
          </p:cNvSpPr>
          <p:nvPr/>
        </p:nvSpPr>
        <p:spPr bwMode="auto">
          <a:xfrm>
            <a:off x="6237618" y="1727448"/>
            <a:ext cx="2136741" cy="2133600"/>
          </a:xfrm>
          <a:prstGeom prst="ellipse">
            <a:avLst/>
          </a:prstGeom>
          <a:ln>
            <a:headEnd/>
            <a:tailEnd/>
          </a:ln>
        </p:spPr>
        <p:style>
          <a:lnRef idx="1">
            <a:schemeClr val="accent5"/>
          </a:lnRef>
          <a:fillRef idx="2">
            <a:schemeClr val="accent5"/>
          </a:fillRef>
          <a:effectRef idx="1">
            <a:schemeClr val="accent5"/>
          </a:effectRef>
          <a:fontRef idx="minor">
            <a:schemeClr val="dk1"/>
          </a:fontRef>
        </p:style>
        <p:txBody>
          <a:bodyPr wrap="none" anchor="ctr">
            <a:flatTx/>
          </a:bodyPr>
          <a:lstStyle/>
          <a:p>
            <a:endParaRPr lang="es-ES" sz="1400">
              <a:latin typeface="Times New Roman" pitchFamily="18" charset="0"/>
            </a:endParaRPr>
          </a:p>
        </p:txBody>
      </p:sp>
      <p:sp>
        <p:nvSpPr>
          <p:cNvPr id="4" name="Oval 39"/>
          <p:cNvSpPr>
            <a:spLocks noChangeArrowheads="1"/>
          </p:cNvSpPr>
          <p:nvPr/>
        </p:nvSpPr>
        <p:spPr bwMode="auto">
          <a:xfrm>
            <a:off x="899592" y="4115324"/>
            <a:ext cx="2160240" cy="2057400"/>
          </a:xfrm>
          <a:prstGeom prst="ellipse">
            <a:avLst/>
          </a:prstGeom>
          <a:ln>
            <a:headEnd/>
            <a:tailEnd/>
          </a:ln>
        </p:spPr>
        <p:style>
          <a:lnRef idx="1">
            <a:schemeClr val="accent5"/>
          </a:lnRef>
          <a:fillRef idx="2">
            <a:schemeClr val="accent5"/>
          </a:fillRef>
          <a:effectRef idx="1">
            <a:schemeClr val="accent5"/>
          </a:effectRef>
          <a:fontRef idx="minor">
            <a:schemeClr val="dk1"/>
          </a:fontRef>
        </p:style>
        <p:txBody>
          <a:bodyPr wrap="none" anchor="ctr">
            <a:flatTx/>
          </a:bodyPr>
          <a:lstStyle/>
          <a:p>
            <a:endParaRPr lang="es-ES" sz="1400">
              <a:solidFill>
                <a:schemeClr val="lt1"/>
              </a:solidFill>
              <a:latin typeface="Times New Roman" pitchFamily="18" charset="0"/>
            </a:endParaRPr>
          </a:p>
        </p:txBody>
      </p:sp>
      <p:sp>
        <p:nvSpPr>
          <p:cNvPr id="5" name="Oval 41"/>
          <p:cNvSpPr>
            <a:spLocks noChangeArrowheads="1"/>
          </p:cNvSpPr>
          <p:nvPr/>
        </p:nvSpPr>
        <p:spPr bwMode="auto">
          <a:xfrm>
            <a:off x="6237618" y="4077072"/>
            <a:ext cx="2136741" cy="1987550"/>
          </a:xfrm>
          <a:prstGeom prst="ellipse">
            <a:avLst/>
          </a:prstGeom>
          <a:ln>
            <a:headEnd/>
            <a:tailEnd/>
          </a:ln>
        </p:spPr>
        <p:style>
          <a:lnRef idx="1">
            <a:schemeClr val="accent5"/>
          </a:lnRef>
          <a:fillRef idx="2">
            <a:schemeClr val="accent5"/>
          </a:fillRef>
          <a:effectRef idx="1">
            <a:schemeClr val="accent5"/>
          </a:effectRef>
          <a:fontRef idx="minor">
            <a:schemeClr val="dk1"/>
          </a:fontRef>
        </p:style>
        <p:txBody>
          <a:bodyPr wrap="none" anchor="ctr">
            <a:flatTx/>
          </a:bodyPr>
          <a:lstStyle/>
          <a:p>
            <a:endParaRPr lang="es-ES" sz="1400">
              <a:solidFill>
                <a:schemeClr val="lt1"/>
              </a:solidFill>
              <a:latin typeface="Times New Roman" pitchFamily="18" charset="0"/>
            </a:endParaRPr>
          </a:p>
        </p:txBody>
      </p:sp>
      <p:sp>
        <p:nvSpPr>
          <p:cNvPr id="6" name="Oval 45"/>
          <p:cNvSpPr>
            <a:spLocks noChangeArrowheads="1"/>
          </p:cNvSpPr>
          <p:nvPr/>
        </p:nvSpPr>
        <p:spPr bwMode="auto">
          <a:xfrm>
            <a:off x="3419872" y="1727448"/>
            <a:ext cx="2232248" cy="2061592"/>
          </a:xfrm>
          <a:prstGeom prst="ellipse">
            <a:avLst/>
          </a:prstGeom>
          <a:ln>
            <a:headEnd/>
            <a:tailEnd/>
          </a:ln>
        </p:spPr>
        <p:style>
          <a:lnRef idx="1">
            <a:schemeClr val="accent5"/>
          </a:lnRef>
          <a:fillRef idx="2">
            <a:schemeClr val="accent5"/>
          </a:fillRef>
          <a:effectRef idx="1">
            <a:schemeClr val="accent5"/>
          </a:effectRef>
          <a:fontRef idx="minor">
            <a:schemeClr val="dk1"/>
          </a:fontRef>
        </p:style>
        <p:txBody>
          <a:bodyPr wrap="none" anchor="ctr">
            <a:flatTx/>
          </a:bodyPr>
          <a:lstStyle/>
          <a:p>
            <a:endParaRPr lang="es-ES" sz="1400">
              <a:solidFill>
                <a:schemeClr val="lt1"/>
              </a:solidFill>
              <a:latin typeface="Times New Roman" pitchFamily="18" charset="0"/>
            </a:endParaRPr>
          </a:p>
        </p:txBody>
      </p:sp>
      <p:sp>
        <p:nvSpPr>
          <p:cNvPr id="7" name="Oval 35"/>
          <p:cNvSpPr>
            <a:spLocks noChangeArrowheads="1"/>
          </p:cNvSpPr>
          <p:nvPr/>
        </p:nvSpPr>
        <p:spPr bwMode="auto">
          <a:xfrm>
            <a:off x="899592" y="1727448"/>
            <a:ext cx="2160240" cy="2133600"/>
          </a:xfrm>
          <a:prstGeom prst="ellipse">
            <a:avLst/>
          </a:prstGeom>
          <a:ln>
            <a:headEnd/>
            <a:tailEnd/>
          </a:ln>
        </p:spPr>
        <p:style>
          <a:lnRef idx="1">
            <a:schemeClr val="accent5"/>
          </a:lnRef>
          <a:fillRef idx="2">
            <a:schemeClr val="accent5"/>
          </a:fillRef>
          <a:effectRef idx="1">
            <a:schemeClr val="accent5"/>
          </a:effectRef>
          <a:fontRef idx="minor">
            <a:schemeClr val="dk1"/>
          </a:fontRef>
        </p:style>
        <p:txBody>
          <a:bodyPr wrap="none" anchor="ctr">
            <a:flatTx/>
          </a:bodyPr>
          <a:lstStyle/>
          <a:p>
            <a:endParaRPr lang="es-ES" sz="1400">
              <a:latin typeface="Times New Roman" pitchFamily="18" charset="0"/>
            </a:endParaRPr>
          </a:p>
        </p:txBody>
      </p:sp>
      <p:sp>
        <p:nvSpPr>
          <p:cNvPr id="9" name="Text Box 8"/>
          <p:cNvSpPr txBox="1">
            <a:spLocks noChangeArrowheads="1"/>
          </p:cNvSpPr>
          <p:nvPr/>
        </p:nvSpPr>
        <p:spPr bwMode="auto">
          <a:xfrm>
            <a:off x="3563888" y="2039621"/>
            <a:ext cx="1924050" cy="1389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5782" tIns="47891" rIns="95782" bIns="47891">
            <a:spAutoFit/>
          </a:bodyPr>
          <a:lstStyle>
            <a:lvl1pPr defTabSz="957263" eaLnBrk="0" hangingPunct="0">
              <a:defRPr>
                <a:solidFill>
                  <a:schemeClr val="tx1"/>
                </a:solidFill>
                <a:latin typeface="Arial" charset="0"/>
              </a:defRPr>
            </a:lvl1pPr>
            <a:lvl2pPr marL="742950" indent="-285750" defTabSz="957263" eaLnBrk="0" hangingPunct="0">
              <a:defRPr>
                <a:solidFill>
                  <a:schemeClr val="tx1"/>
                </a:solidFill>
                <a:latin typeface="Arial" charset="0"/>
              </a:defRPr>
            </a:lvl2pPr>
            <a:lvl3pPr marL="1143000" indent="-228600" defTabSz="957263" eaLnBrk="0" hangingPunct="0">
              <a:defRPr>
                <a:solidFill>
                  <a:schemeClr val="tx1"/>
                </a:solidFill>
                <a:latin typeface="Arial" charset="0"/>
              </a:defRPr>
            </a:lvl3pPr>
            <a:lvl4pPr marL="1600200" indent="-228600" defTabSz="957263" eaLnBrk="0" hangingPunct="0">
              <a:defRPr>
                <a:solidFill>
                  <a:schemeClr val="tx1"/>
                </a:solidFill>
                <a:latin typeface="Arial" charset="0"/>
              </a:defRPr>
            </a:lvl4pPr>
            <a:lvl5pPr marL="2057400" indent="-228600" defTabSz="957263" eaLnBrk="0" hangingPunct="0">
              <a:defRPr>
                <a:solidFill>
                  <a:schemeClr val="tx1"/>
                </a:solidFill>
                <a:latin typeface="Arial" charset="0"/>
              </a:defRPr>
            </a:lvl5pPr>
            <a:lvl6pPr marL="2514600" indent="-228600" defTabSz="957263" eaLnBrk="0" fontAlgn="base" hangingPunct="0">
              <a:spcBef>
                <a:spcPct val="0"/>
              </a:spcBef>
              <a:spcAft>
                <a:spcPct val="0"/>
              </a:spcAft>
              <a:defRPr>
                <a:solidFill>
                  <a:schemeClr val="tx1"/>
                </a:solidFill>
                <a:latin typeface="Arial" charset="0"/>
              </a:defRPr>
            </a:lvl6pPr>
            <a:lvl7pPr marL="2971800" indent="-228600" defTabSz="957263" eaLnBrk="0" fontAlgn="base" hangingPunct="0">
              <a:spcBef>
                <a:spcPct val="0"/>
              </a:spcBef>
              <a:spcAft>
                <a:spcPct val="0"/>
              </a:spcAft>
              <a:defRPr>
                <a:solidFill>
                  <a:schemeClr val="tx1"/>
                </a:solidFill>
                <a:latin typeface="Arial" charset="0"/>
              </a:defRPr>
            </a:lvl7pPr>
            <a:lvl8pPr marL="3429000" indent="-228600" defTabSz="957263" eaLnBrk="0" fontAlgn="base" hangingPunct="0">
              <a:spcBef>
                <a:spcPct val="0"/>
              </a:spcBef>
              <a:spcAft>
                <a:spcPct val="0"/>
              </a:spcAft>
              <a:defRPr>
                <a:solidFill>
                  <a:schemeClr val="tx1"/>
                </a:solidFill>
                <a:latin typeface="Arial" charset="0"/>
              </a:defRPr>
            </a:lvl8pPr>
            <a:lvl9pPr marL="3886200" indent="-228600" defTabSz="957263" eaLnBrk="0" fontAlgn="base" hangingPunct="0">
              <a:spcBef>
                <a:spcPct val="0"/>
              </a:spcBef>
              <a:spcAft>
                <a:spcPct val="0"/>
              </a:spcAft>
              <a:defRPr>
                <a:solidFill>
                  <a:schemeClr val="tx1"/>
                </a:solidFill>
                <a:latin typeface="Arial" charset="0"/>
              </a:defRPr>
            </a:lvl9pPr>
          </a:lstStyle>
          <a:p>
            <a:pPr algn="ctr"/>
            <a:r>
              <a:rPr lang="es-ES_tradnl" sz="1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POTENCIAR</a:t>
            </a:r>
          </a:p>
          <a:p>
            <a:pPr algn="ctr"/>
            <a:r>
              <a:rPr lang="es-ES_tradnl" sz="1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LA LUCHA </a:t>
            </a:r>
          </a:p>
          <a:p>
            <a:pPr algn="ctr"/>
            <a:r>
              <a:rPr lang="es-ES_tradnl" sz="1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CONTRA LA </a:t>
            </a:r>
          </a:p>
          <a:p>
            <a:pPr algn="ctr"/>
            <a:r>
              <a:rPr lang="es-ES_tradnl" sz="1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CRIMINALIDAD Y DELINCUENCIA </a:t>
            </a:r>
          </a:p>
          <a:p>
            <a:pPr algn="ctr"/>
            <a:r>
              <a:rPr lang="es-ES_tradnl" sz="1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COMUN</a:t>
            </a:r>
          </a:p>
        </p:txBody>
      </p:sp>
      <p:sp>
        <p:nvSpPr>
          <p:cNvPr id="10" name="Text Box 9"/>
          <p:cNvSpPr txBox="1">
            <a:spLocks noChangeArrowheads="1"/>
          </p:cNvSpPr>
          <p:nvPr/>
        </p:nvSpPr>
        <p:spPr bwMode="auto">
          <a:xfrm>
            <a:off x="6394944" y="4653136"/>
            <a:ext cx="1921472" cy="743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5782" tIns="47891" rIns="95782" bIns="47891">
            <a:spAutoFit/>
          </a:bodyPr>
          <a:lstStyle>
            <a:lvl1pPr defTabSz="957263" eaLnBrk="0" hangingPunct="0">
              <a:defRPr>
                <a:solidFill>
                  <a:schemeClr val="tx1"/>
                </a:solidFill>
                <a:latin typeface="Arial" charset="0"/>
              </a:defRPr>
            </a:lvl1pPr>
            <a:lvl2pPr marL="742950" indent="-285750" defTabSz="957263" eaLnBrk="0" hangingPunct="0">
              <a:defRPr>
                <a:solidFill>
                  <a:schemeClr val="tx1"/>
                </a:solidFill>
                <a:latin typeface="Arial" charset="0"/>
              </a:defRPr>
            </a:lvl2pPr>
            <a:lvl3pPr marL="1143000" indent="-228600" defTabSz="957263" eaLnBrk="0" hangingPunct="0">
              <a:defRPr>
                <a:solidFill>
                  <a:schemeClr val="tx1"/>
                </a:solidFill>
                <a:latin typeface="Arial" charset="0"/>
              </a:defRPr>
            </a:lvl3pPr>
            <a:lvl4pPr marL="1600200" indent="-228600" defTabSz="957263" eaLnBrk="0" hangingPunct="0">
              <a:defRPr>
                <a:solidFill>
                  <a:schemeClr val="tx1"/>
                </a:solidFill>
                <a:latin typeface="Arial" charset="0"/>
              </a:defRPr>
            </a:lvl4pPr>
            <a:lvl5pPr marL="2057400" indent="-228600" defTabSz="957263" eaLnBrk="0" hangingPunct="0">
              <a:defRPr>
                <a:solidFill>
                  <a:schemeClr val="tx1"/>
                </a:solidFill>
                <a:latin typeface="Arial" charset="0"/>
              </a:defRPr>
            </a:lvl5pPr>
            <a:lvl6pPr marL="2514600" indent="-228600" defTabSz="957263" eaLnBrk="0" fontAlgn="base" hangingPunct="0">
              <a:spcBef>
                <a:spcPct val="0"/>
              </a:spcBef>
              <a:spcAft>
                <a:spcPct val="0"/>
              </a:spcAft>
              <a:defRPr>
                <a:solidFill>
                  <a:schemeClr val="tx1"/>
                </a:solidFill>
                <a:latin typeface="Arial" charset="0"/>
              </a:defRPr>
            </a:lvl6pPr>
            <a:lvl7pPr marL="2971800" indent="-228600" defTabSz="957263" eaLnBrk="0" fontAlgn="base" hangingPunct="0">
              <a:spcBef>
                <a:spcPct val="0"/>
              </a:spcBef>
              <a:spcAft>
                <a:spcPct val="0"/>
              </a:spcAft>
              <a:defRPr>
                <a:solidFill>
                  <a:schemeClr val="tx1"/>
                </a:solidFill>
                <a:latin typeface="Arial" charset="0"/>
              </a:defRPr>
            </a:lvl7pPr>
            <a:lvl8pPr marL="3429000" indent="-228600" defTabSz="957263" eaLnBrk="0" fontAlgn="base" hangingPunct="0">
              <a:spcBef>
                <a:spcPct val="0"/>
              </a:spcBef>
              <a:spcAft>
                <a:spcPct val="0"/>
              </a:spcAft>
              <a:defRPr>
                <a:solidFill>
                  <a:schemeClr val="tx1"/>
                </a:solidFill>
                <a:latin typeface="Arial" charset="0"/>
              </a:defRPr>
            </a:lvl8pPr>
            <a:lvl9pPr marL="3886200" indent="-228600" defTabSz="957263" eaLnBrk="0" fontAlgn="base" hangingPunct="0">
              <a:spcBef>
                <a:spcPct val="0"/>
              </a:spcBef>
              <a:spcAft>
                <a:spcPct val="0"/>
              </a:spcAft>
              <a:defRPr>
                <a:solidFill>
                  <a:schemeClr val="tx1"/>
                </a:solidFill>
                <a:latin typeface="Arial" charset="0"/>
              </a:defRPr>
            </a:lvl9pPr>
          </a:lstStyle>
          <a:p>
            <a:pPr algn="ctr"/>
            <a:r>
              <a:rPr lang="es-ES_tradnl" sz="1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OPTIMIZAR LA</a:t>
            </a:r>
          </a:p>
          <a:p>
            <a:pPr algn="ctr"/>
            <a:r>
              <a:rPr lang="es-ES_tradnl" sz="1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ADMINISTRACION</a:t>
            </a:r>
          </a:p>
          <a:p>
            <a:pPr algn="ctr"/>
            <a:r>
              <a:rPr lang="es-ES_tradnl" sz="1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DE LOS RECURSOS</a:t>
            </a:r>
          </a:p>
        </p:txBody>
      </p:sp>
      <p:sp>
        <p:nvSpPr>
          <p:cNvPr id="11" name="Text Box 11"/>
          <p:cNvSpPr txBox="1">
            <a:spLocks noChangeArrowheads="1"/>
          </p:cNvSpPr>
          <p:nvPr/>
        </p:nvSpPr>
        <p:spPr bwMode="auto">
          <a:xfrm>
            <a:off x="1154644" y="4530080"/>
            <a:ext cx="1780409" cy="117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5782" tIns="47891" rIns="95782" bIns="47891">
            <a:spAutoFit/>
          </a:bodyPr>
          <a:lstStyle>
            <a:lvl1pPr defTabSz="957263" eaLnBrk="0" hangingPunct="0">
              <a:defRPr>
                <a:solidFill>
                  <a:schemeClr val="tx1"/>
                </a:solidFill>
                <a:latin typeface="Arial" charset="0"/>
              </a:defRPr>
            </a:lvl1pPr>
            <a:lvl2pPr marL="742950" indent="-285750" defTabSz="957263" eaLnBrk="0" hangingPunct="0">
              <a:defRPr>
                <a:solidFill>
                  <a:schemeClr val="tx1"/>
                </a:solidFill>
                <a:latin typeface="Arial" charset="0"/>
              </a:defRPr>
            </a:lvl2pPr>
            <a:lvl3pPr marL="1143000" indent="-228600" defTabSz="957263" eaLnBrk="0" hangingPunct="0">
              <a:defRPr>
                <a:solidFill>
                  <a:schemeClr val="tx1"/>
                </a:solidFill>
                <a:latin typeface="Arial" charset="0"/>
              </a:defRPr>
            </a:lvl3pPr>
            <a:lvl4pPr marL="1600200" indent="-228600" defTabSz="957263" eaLnBrk="0" hangingPunct="0">
              <a:defRPr>
                <a:solidFill>
                  <a:schemeClr val="tx1"/>
                </a:solidFill>
                <a:latin typeface="Arial" charset="0"/>
              </a:defRPr>
            </a:lvl4pPr>
            <a:lvl5pPr marL="2057400" indent="-228600" defTabSz="957263" eaLnBrk="0" hangingPunct="0">
              <a:defRPr>
                <a:solidFill>
                  <a:schemeClr val="tx1"/>
                </a:solidFill>
                <a:latin typeface="Arial" charset="0"/>
              </a:defRPr>
            </a:lvl5pPr>
            <a:lvl6pPr marL="2514600" indent="-228600" defTabSz="957263" eaLnBrk="0" fontAlgn="base" hangingPunct="0">
              <a:spcBef>
                <a:spcPct val="0"/>
              </a:spcBef>
              <a:spcAft>
                <a:spcPct val="0"/>
              </a:spcAft>
              <a:defRPr>
                <a:solidFill>
                  <a:schemeClr val="tx1"/>
                </a:solidFill>
                <a:latin typeface="Arial" charset="0"/>
              </a:defRPr>
            </a:lvl6pPr>
            <a:lvl7pPr marL="2971800" indent="-228600" defTabSz="957263" eaLnBrk="0" fontAlgn="base" hangingPunct="0">
              <a:spcBef>
                <a:spcPct val="0"/>
              </a:spcBef>
              <a:spcAft>
                <a:spcPct val="0"/>
              </a:spcAft>
              <a:defRPr>
                <a:solidFill>
                  <a:schemeClr val="tx1"/>
                </a:solidFill>
                <a:latin typeface="Arial" charset="0"/>
              </a:defRPr>
            </a:lvl7pPr>
            <a:lvl8pPr marL="3429000" indent="-228600" defTabSz="957263" eaLnBrk="0" fontAlgn="base" hangingPunct="0">
              <a:spcBef>
                <a:spcPct val="0"/>
              </a:spcBef>
              <a:spcAft>
                <a:spcPct val="0"/>
              </a:spcAft>
              <a:defRPr>
                <a:solidFill>
                  <a:schemeClr val="tx1"/>
                </a:solidFill>
                <a:latin typeface="Arial" charset="0"/>
              </a:defRPr>
            </a:lvl8pPr>
            <a:lvl9pPr marL="3886200" indent="-228600" defTabSz="957263" eaLnBrk="0" fontAlgn="base" hangingPunct="0">
              <a:spcBef>
                <a:spcPct val="0"/>
              </a:spcBef>
              <a:spcAft>
                <a:spcPct val="0"/>
              </a:spcAft>
              <a:defRPr>
                <a:solidFill>
                  <a:schemeClr val="tx1"/>
                </a:solidFill>
                <a:latin typeface="Arial" charset="0"/>
              </a:defRPr>
            </a:lvl9pPr>
          </a:lstStyle>
          <a:p>
            <a:pPr algn="ctr"/>
            <a:r>
              <a:rPr lang="es-ES_tradnl" sz="1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OPTIMIZAR EL</a:t>
            </a:r>
          </a:p>
          <a:p>
            <a:pPr algn="ctr"/>
            <a:r>
              <a:rPr lang="es-ES_tradnl" sz="1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BIENESTAR </a:t>
            </a:r>
          </a:p>
          <a:p>
            <a:pPr algn="ctr"/>
            <a:r>
              <a:rPr lang="es-ES_tradnl" sz="1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DEL PERSONAL </a:t>
            </a:r>
          </a:p>
          <a:p>
            <a:pPr algn="ctr"/>
            <a:r>
              <a:rPr lang="es-ES_tradnl" sz="1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Y MEJORAR SU </a:t>
            </a:r>
          </a:p>
          <a:p>
            <a:pPr algn="ctr"/>
            <a:r>
              <a:rPr lang="es-ES_tradnl" sz="1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CALIDAD DE VIDA</a:t>
            </a:r>
          </a:p>
        </p:txBody>
      </p:sp>
      <p:sp>
        <p:nvSpPr>
          <p:cNvPr id="12" name="Text Box 31"/>
          <p:cNvSpPr txBox="1">
            <a:spLocks noChangeArrowheads="1"/>
          </p:cNvSpPr>
          <p:nvPr/>
        </p:nvSpPr>
        <p:spPr bwMode="auto">
          <a:xfrm>
            <a:off x="1252940" y="2111629"/>
            <a:ext cx="1583816" cy="13893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5782" tIns="47891" rIns="95782" bIns="47891">
            <a:spAutoFit/>
          </a:bodyPr>
          <a:lstStyle>
            <a:lvl1pPr defTabSz="957263" eaLnBrk="0" hangingPunct="0">
              <a:defRPr>
                <a:solidFill>
                  <a:schemeClr val="tx1"/>
                </a:solidFill>
                <a:latin typeface="Arial" charset="0"/>
              </a:defRPr>
            </a:lvl1pPr>
            <a:lvl2pPr marL="742950" indent="-285750" defTabSz="957263" eaLnBrk="0" hangingPunct="0">
              <a:defRPr>
                <a:solidFill>
                  <a:schemeClr val="tx1"/>
                </a:solidFill>
                <a:latin typeface="Arial" charset="0"/>
              </a:defRPr>
            </a:lvl2pPr>
            <a:lvl3pPr marL="1143000" indent="-228600" defTabSz="957263" eaLnBrk="0" hangingPunct="0">
              <a:defRPr>
                <a:solidFill>
                  <a:schemeClr val="tx1"/>
                </a:solidFill>
                <a:latin typeface="Arial" charset="0"/>
              </a:defRPr>
            </a:lvl3pPr>
            <a:lvl4pPr marL="1600200" indent="-228600" defTabSz="957263" eaLnBrk="0" hangingPunct="0">
              <a:defRPr>
                <a:solidFill>
                  <a:schemeClr val="tx1"/>
                </a:solidFill>
                <a:latin typeface="Arial" charset="0"/>
              </a:defRPr>
            </a:lvl4pPr>
            <a:lvl5pPr marL="2057400" indent="-228600" defTabSz="957263" eaLnBrk="0" hangingPunct="0">
              <a:defRPr>
                <a:solidFill>
                  <a:schemeClr val="tx1"/>
                </a:solidFill>
                <a:latin typeface="Arial" charset="0"/>
              </a:defRPr>
            </a:lvl5pPr>
            <a:lvl6pPr marL="2514600" indent="-228600" defTabSz="957263" eaLnBrk="0" fontAlgn="base" hangingPunct="0">
              <a:spcBef>
                <a:spcPct val="0"/>
              </a:spcBef>
              <a:spcAft>
                <a:spcPct val="0"/>
              </a:spcAft>
              <a:defRPr>
                <a:solidFill>
                  <a:schemeClr val="tx1"/>
                </a:solidFill>
                <a:latin typeface="Arial" charset="0"/>
              </a:defRPr>
            </a:lvl6pPr>
            <a:lvl7pPr marL="2971800" indent="-228600" defTabSz="957263" eaLnBrk="0" fontAlgn="base" hangingPunct="0">
              <a:spcBef>
                <a:spcPct val="0"/>
              </a:spcBef>
              <a:spcAft>
                <a:spcPct val="0"/>
              </a:spcAft>
              <a:defRPr>
                <a:solidFill>
                  <a:schemeClr val="tx1"/>
                </a:solidFill>
                <a:latin typeface="Arial" charset="0"/>
              </a:defRPr>
            </a:lvl7pPr>
            <a:lvl8pPr marL="3429000" indent="-228600" defTabSz="957263" eaLnBrk="0" fontAlgn="base" hangingPunct="0">
              <a:spcBef>
                <a:spcPct val="0"/>
              </a:spcBef>
              <a:spcAft>
                <a:spcPct val="0"/>
              </a:spcAft>
              <a:defRPr>
                <a:solidFill>
                  <a:schemeClr val="tx1"/>
                </a:solidFill>
                <a:latin typeface="Arial" charset="0"/>
              </a:defRPr>
            </a:lvl8pPr>
            <a:lvl9pPr marL="3886200" indent="-228600" defTabSz="957263" eaLnBrk="0" fontAlgn="base" hangingPunct="0">
              <a:spcBef>
                <a:spcPct val="0"/>
              </a:spcBef>
              <a:spcAft>
                <a:spcPct val="0"/>
              </a:spcAft>
              <a:defRPr>
                <a:solidFill>
                  <a:schemeClr val="tx1"/>
                </a:solidFill>
                <a:latin typeface="Arial" charset="0"/>
              </a:defRPr>
            </a:lvl9pPr>
          </a:lstStyle>
          <a:p>
            <a:pPr algn="ctr"/>
            <a:r>
              <a:rPr lang="es-ES_tradnl" sz="1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PROMOVER LA</a:t>
            </a:r>
          </a:p>
          <a:p>
            <a:pPr algn="ctr"/>
            <a:r>
              <a:rPr lang="es-ES_tradnl" sz="1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PARTICIPACION</a:t>
            </a:r>
          </a:p>
          <a:p>
            <a:pPr algn="ctr"/>
            <a:r>
              <a:rPr lang="es-ES_tradnl" sz="1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VECINAL PARA</a:t>
            </a:r>
          </a:p>
          <a:p>
            <a:pPr algn="ctr"/>
            <a:r>
              <a:rPr lang="es-ES_tradnl" sz="1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APOYAR A LA</a:t>
            </a:r>
          </a:p>
          <a:p>
            <a:pPr algn="ctr"/>
            <a:r>
              <a:rPr lang="es-ES_tradnl" sz="1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SEGURIDAD</a:t>
            </a:r>
          </a:p>
          <a:p>
            <a:pPr algn="ctr"/>
            <a:r>
              <a:rPr lang="es-ES_tradnl" sz="1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CIUDADANA</a:t>
            </a:r>
          </a:p>
        </p:txBody>
      </p:sp>
      <p:sp>
        <p:nvSpPr>
          <p:cNvPr id="14" name="Text Box 37"/>
          <p:cNvSpPr txBox="1">
            <a:spLocks noChangeArrowheads="1"/>
          </p:cNvSpPr>
          <p:nvPr/>
        </p:nvSpPr>
        <p:spPr bwMode="auto">
          <a:xfrm>
            <a:off x="6346148" y="2204864"/>
            <a:ext cx="1970268" cy="1173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5782" tIns="47891" rIns="95782" bIns="47891">
            <a:spAutoFit/>
          </a:bodyPr>
          <a:lstStyle>
            <a:lvl1pPr defTabSz="957263" eaLnBrk="0" hangingPunct="0">
              <a:defRPr>
                <a:solidFill>
                  <a:schemeClr val="tx1"/>
                </a:solidFill>
                <a:latin typeface="Arial" charset="0"/>
              </a:defRPr>
            </a:lvl1pPr>
            <a:lvl2pPr marL="742950" indent="-285750" defTabSz="957263" eaLnBrk="0" hangingPunct="0">
              <a:defRPr>
                <a:solidFill>
                  <a:schemeClr val="tx1"/>
                </a:solidFill>
                <a:latin typeface="Arial" charset="0"/>
              </a:defRPr>
            </a:lvl2pPr>
            <a:lvl3pPr marL="1143000" indent="-228600" defTabSz="957263" eaLnBrk="0" hangingPunct="0">
              <a:defRPr>
                <a:solidFill>
                  <a:schemeClr val="tx1"/>
                </a:solidFill>
                <a:latin typeface="Arial" charset="0"/>
              </a:defRPr>
            </a:lvl3pPr>
            <a:lvl4pPr marL="1600200" indent="-228600" defTabSz="957263" eaLnBrk="0" hangingPunct="0">
              <a:defRPr>
                <a:solidFill>
                  <a:schemeClr val="tx1"/>
                </a:solidFill>
                <a:latin typeface="Arial" charset="0"/>
              </a:defRPr>
            </a:lvl4pPr>
            <a:lvl5pPr marL="2057400" indent="-228600" defTabSz="957263" eaLnBrk="0" hangingPunct="0">
              <a:defRPr>
                <a:solidFill>
                  <a:schemeClr val="tx1"/>
                </a:solidFill>
                <a:latin typeface="Arial" charset="0"/>
              </a:defRPr>
            </a:lvl5pPr>
            <a:lvl6pPr marL="2514600" indent="-228600" defTabSz="957263" eaLnBrk="0" fontAlgn="base" hangingPunct="0">
              <a:spcBef>
                <a:spcPct val="0"/>
              </a:spcBef>
              <a:spcAft>
                <a:spcPct val="0"/>
              </a:spcAft>
              <a:defRPr>
                <a:solidFill>
                  <a:schemeClr val="tx1"/>
                </a:solidFill>
                <a:latin typeface="Arial" charset="0"/>
              </a:defRPr>
            </a:lvl6pPr>
            <a:lvl7pPr marL="2971800" indent="-228600" defTabSz="957263" eaLnBrk="0" fontAlgn="base" hangingPunct="0">
              <a:spcBef>
                <a:spcPct val="0"/>
              </a:spcBef>
              <a:spcAft>
                <a:spcPct val="0"/>
              </a:spcAft>
              <a:defRPr>
                <a:solidFill>
                  <a:schemeClr val="tx1"/>
                </a:solidFill>
                <a:latin typeface="Arial" charset="0"/>
              </a:defRPr>
            </a:lvl7pPr>
            <a:lvl8pPr marL="3429000" indent="-228600" defTabSz="957263" eaLnBrk="0" fontAlgn="base" hangingPunct="0">
              <a:spcBef>
                <a:spcPct val="0"/>
              </a:spcBef>
              <a:spcAft>
                <a:spcPct val="0"/>
              </a:spcAft>
              <a:defRPr>
                <a:solidFill>
                  <a:schemeClr val="tx1"/>
                </a:solidFill>
                <a:latin typeface="Arial" charset="0"/>
              </a:defRPr>
            </a:lvl8pPr>
            <a:lvl9pPr marL="3886200" indent="-228600" defTabSz="957263" eaLnBrk="0" fontAlgn="base" hangingPunct="0">
              <a:spcBef>
                <a:spcPct val="0"/>
              </a:spcBef>
              <a:spcAft>
                <a:spcPct val="0"/>
              </a:spcAft>
              <a:defRPr>
                <a:solidFill>
                  <a:schemeClr val="tx1"/>
                </a:solidFill>
                <a:latin typeface="Arial" charset="0"/>
              </a:defRPr>
            </a:lvl9pPr>
          </a:lstStyle>
          <a:p>
            <a:pPr algn="ctr"/>
            <a:r>
              <a:rPr lang="es-ES_tradnl" sz="1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POTENCIAR </a:t>
            </a:r>
          </a:p>
          <a:p>
            <a:pPr algn="ctr"/>
            <a:r>
              <a:rPr lang="es-ES_tradnl" sz="1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LA LUCHA CONTRA</a:t>
            </a:r>
          </a:p>
          <a:p>
            <a:pPr algn="ctr"/>
            <a:r>
              <a:rPr lang="es-ES_tradnl" sz="1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EL TID, </a:t>
            </a:r>
          </a:p>
          <a:p>
            <a:pPr algn="ctr"/>
            <a:r>
              <a:rPr lang="es-ES_tradnl" sz="1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VENTA Y CONSUMO </a:t>
            </a:r>
          </a:p>
          <a:p>
            <a:pPr algn="ctr"/>
            <a:r>
              <a:rPr lang="es-ES_tradnl" sz="1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DROGAS.</a:t>
            </a:r>
          </a:p>
        </p:txBody>
      </p:sp>
      <p:sp>
        <p:nvSpPr>
          <p:cNvPr id="18" name="17 CuadroTexto"/>
          <p:cNvSpPr txBox="1"/>
          <p:nvPr/>
        </p:nvSpPr>
        <p:spPr>
          <a:xfrm>
            <a:off x="683568" y="476672"/>
            <a:ext cx="7946082" cy="646331"/>
          </a:xfrm>
          <a:prstGeom prst="rect">
            <a:avLst/>
          </a:prstGeom>
          <a:solidFill>
            <a:schemeClr val="accent3">
              <a:lumMod val="75000"/>
            </a:schemeClr>
          </a:solidFill>
          <a:ln>
            <a:solidFill>
              <a:schemeClr val="accent1">
                <a:lumMod val="75000"/>
              </a:schemeClr>
            </a:solidFill>
          </a:ln>
        </p:spPr>
        <p:txBody>
          <a:bodyPr wrap="square">
            <a:spAutoFit/>
          </a:bodyPr>
          <a:lstStyle/>
          <a:p>
            <a:pPr algn="ctr" fontAlgn="auto">
              <a:spcBef>
                <a:spcPts val="0"/>
              </a:spcBef>
              <a:spcAft>
                <a:spcPts val="0"/>
              </a:spcAft>
              <a:defRPr/>
            </a:pPr>
            <a:r>
              <a:rPr lang="es-PE" sz="3600" dirty="0" smtClean="0">
                <a:solidFill>
                  <a:prstClr val="white"/>
                </a:solidFill>
                <a:latin typeface="Eras Bold ITC"/>
              </a:rPr>
              <a:t>Objetivos </a:t>
            </a:r>
            <a:endParaRPr lang="es-PE" sz="3600" dirty="0">
              <a:solidFill>
                <a:prstClr val="white"/>
              </a:solidFill>
              <a:latin typeface="Eras Bold ITC"/>
            </a:endParaRPr>
          </a:p>
        </p:txBody>
      </p:sp>
      <p:pic>
        <p:nvPicPr>
          <p:cNvPr id="1026" name="Picture 2" descr="C:\Users\ibruno\Desktop\CAPTURA DELINCUEMTE3.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19872" y="3861048"/>
            <a:ext cx="2232248" cy="2203574"/>
          </a:xfrm>
          <a:prstGeom prst="ellipse">
            <a:avLst/>
          </a:prstGeom>
          <a:ln w="38100" cap="rnd">
            <a:solidFill>
              <a:srgbClr val="00B0F0"/>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3308343"/>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uadroTexto 24"/>
          <p:cNvSpPr txBox="1"/>
          <p:nvPr/>
        </p:nvSpPr>
        <p:spPr>
          <a:xfrm>
            <a:off x="6253163" y="3501008"/>
            <a:ext cx="2376487" cy="300038"/>
          </a:xfrm>
          <a:prstGeom prst="rect">
            <a:avLst/>
          </a:prstGeom>
          <a:noFill/>
        </p:spPr>
        <p:txBody>
          <a:bodyPr>
            <a:spAutoFit/>
          </a:bodyPr>
          <a:lstStyle/>
          <a:p>
            <a:pPr fontAlgn="auto">
              <a:spcBef>
                <a:spcPts val="0"/>
              </a:spcBef>
              <a:spcAft>
                <a:spcPts val="0"/>
              </a:spcAft>
              <a:defRPr/>
            </a:pPr>
            <a:r>
              <a:rPr lang="es-PE" sz="1350" u="sng" dirty="0">
                <a:solidFill>
                  <a:prstClr val="white"/>
                </a:solidFill>
                <a:latin typeface="Trebuchet MS"/>
              </a:rPr>
              <a:t>OBJETIVOS ESTRATÉGICOS</a:t>
            </a:r>
          </a:p>
        </p:txBody>
      </p:sp>
      <p:sp>
        <p:nvSpPr>
          <p:cNvPr id="5" name="Text Box 8"/>
          <p:cNvSpPr txBox="1">
            <a:spLocks noChangeArrowheads="1"/>
          </p:cNvSpPr>
          <p:nvPr/>
        </p:nvSpPr>
        <p:spPr bwMode="auto">
          <a:xfrm>
            <a:off x="6156176" y="4198120"/>
            <a:ext cx="2304257" cy="650715"/>
          </a:xfrm>
          <a:prstGeom prst="rect">
            <a:avLst/>
          </a:prstGeom>
          <a:ln/>
          <a:extLst/>
        </p:spPr>
        <p:style>
          <a:lnRef idx="1">
            <a:schemeClr val="accent2"/>
          </a:lnRef>
          <a:fillRef idx="2">
            <a:schemeClr val="accent2"/>
          </a:fillRef>
          <a:effectRef idx="1">
            <a:schemeClr val="accent2"/>
          </a:effectRef>
          <a:fontRef idx="minor">
            <a:schemeClr val="dk1"/>
          </a:fontRef>
        </p:style>
        <p:txBody>
          <a:bodyPr wrap="square" lIns="95782" tIns="47891" rIns="95782" bIns="47891">
            <a:spAutoFit/>
          </a:bodyPr>
          <a:lstStyle>
            <a:lvl1pPr defTabSz="957263" eaLnBrk="0" hangingPunct="0">
              <a:defRPr>
                <a:solidFill>
                  <a:schemeClr val="tx1"/>
                </a:solidFill>
                <a:latin typeface="Arial" charset="0"/>
              </a:defRPr>
            </a:lvl1pPr>
            <a:lvl2pPr marL="742950" indent="-285750" defTabSz="957263" eaLnBrk="0" hangingPunct="0">
              <a:defRPr>
                <a:solidFill>
                  <a:schemeClr val="tx1"/>
                </a:solidFill>
                <a:latin typeface="Arial" charset="0"/>
              </a:defRPr>
            </a:lvl2pPr>
            <a:lvl3pPr marL="1143000" indent="-228600" defTabSz="957263" eaLnBrk="0" hangingPunct="0">
              <a:defRPr>
                <a:solidFill>
                  <a:schemeClr val="tx1"/>
                </a:solidFill>
                <a:latin typeface="Arial" charset="0"/>
              </a:defRPr>
            </a:lvl3pPr>
            <a:lvl4pPr marL="1600200" indent="-228600" defTabSz="957263" eaLnBrk="0" hangingPunct="0">
              <a:defRPr>
                <a:solidFill>
                  <a:schemeClr val="tx1"/>
                </a:solidFill>
                <a:latin typeface="Arial" charset="0"/>
              </a:defRPr>
            </a:lvl4pPr>
            <a:lvl5pPr marL="2057400" indent="-228600" defTabSz="957263" eaLnBrk="0" hangingPunct="0">
              <a:defRPr>
                <a:solidFill>
                  <a:schemeClr val="tx1"/>
                </a:solidFill>
                <a:latin typeface="Arial" charset="0"/>
              </a:defRPr>
            </a:lvl5pPr>
            <a:lvl6pPr marL="2514600" indent="-228600" defTabSz="957263" eaLnBrk="0" fontAlgn="base" hangingPunct="0">
              <a:spcBef>
                <a:spcPct val="0"/>
              </a:spcBef>
              <a:spcAft>
                <a:spcPct val="0"/>
              </a:spcAft>
              <a:defRPr>
                <a:solidFill>
                  <a:schemeClr val="tx1"/>
                </a:solidFill>
                <a:latin typeface="Arial" charset="0"/>
              </a:defRPr>
            </a:lvl6pPr>
            <a:lvl7pPr marL="2971800" indent="-228600" defTabSz="957263" eaLnBrk="0" fontAlgn="base" hangingPunct="0">
              <a:spcBef>
                <a:spcPct val="0"/>
              </a:spcBef>
              <a:spcAft>
                <a:spcPct val="0"/>
              </a:spcAft>
              <a:defRPr>
                <a:solidFill>
                  <a:schemeClr val="tx1"/>
                </a:solidFill>
                <a:latin typeface="Arial" charset="0"/>
              </a:defRPr>
            </a:lvl7pPr>
            <a:lvl8pPr marL="3429000" indent="-228600" defTabSz="957263" eaLnBrk="0" fontAlgn="base" hangingPunct="0">
              <a:spcBef>
                <a:spcPct val="0"/>
              </a:spcBef>
              <a:spcAft>
                <a:spcPct val="0"/>
              </a:spcAft>
              <a:defRPr>
                <a:solidFill>
                  <a:schemeClr val="tx1"/>
                </a:solidFill>
                <a:latin typeface="Arial" charset="0"/>
              </a:defRPr>
            </a:lvl8pPr>
            <a:lvl9pPr marL="3886200" indent="-228600" defTabSz="957263" eaLnBrk="0" fontAlgn="base" hangingPunct="0">
              <a:spcBef>
                <a:spcPct val="0"/>
              </a:spcBef>
              <a:spcAft>
                <a:spcPct val="0"/>
              </a:spcAft>
              <a:defRPr>
                <a:solidFill>
                  <a:schemeClr val="tx1"/>
                </a:solidFill>
                <a:latin typeface="Arial" charset="0"/>
              </a:defRPr>
            </a:lvl9pPr>
          </a:lstStyle>
          <a:p>
            <a:pPr algn="ctr" eaLnBrk="1" hangingPunct="1"/>
            <a:r>
              <a:rPr lang="es-ES" sz="1200" b="1" dirty="0">
                <a:solidFill>
                  <a:srgbClr val="C00000"/>
                </a:solidFill>
              </a:rPr>
              <a:t>APOYO AL PATRULLAJE CON LOS VEHICULOS DEL AREA ADM.</a:t>
            </a:r>
            <a:endParaRPr lang="es-ES_tradnl" sz="1200" b="1" dirty="0">
              <a:solidFill>
                <a:srgbClr val="C00000"/>
              </a:solidFill>
            </a:endParaRPr>
          </a:p>
        </p:txBody>
      </p:sp>
      <p:sp>
        <p:nvSpPr>
          <p:cNvPr id="7" name="Text Box 8">
            <a:hlinkClick r:id="" action="ppaction://noaction"/>
          </p:cNvPr>
          <p:cNvSpPr txBox="1">
            <a:spLocks noChangeArrowheads="1"/>
          </p:cNvSpPr>
          <p:nvPr/>
        </p:nvSpPr>
        <p:spPr bwMode="auto">
          <a:xfrm>
            <a:off x="683568" y="5001241"/>
            <a:ext cx="2160240" cy="1050825"/>
          </a:xfrm>
          <a:prstGeom prst="rect">
            <a:avLst/>
          </a:prstGeom>
          <a:ln/>
          <a:extLst/>
        </p:spPr>
        <p:style>
          <a:lnRef idx="1">
            <a:schemeClr val="accent2"/>
          </a:lnRef>
          <a:fillRef idx="2">
            <a:schemeClr val="accent2"/>
          </a:fillRef>
          <a:effectRef idx="1">
            <a:schemeClr val="accent2"/>
          </a:effectRef>
          <a:fontRef idx="minor">
            <a:schemeClr val="dk1"/>
          </a:fontRef>
        </p:style>
        <p:txBody>
          <a:bodyPr wrap="square" lIns="95782" tIns="47891" rIns="95782" bIns="47891">
            <a:spAutoFit/>
          </a:bodyPr>
          <a:lstStyle>
            <a:defPPr>
              <a:defRPr lang="es-PE"/>
            </a:defPPr>
            <a:lvl1pPr algn="ctr" defTabSz="957263">
              <a:defRPr sz="1400" b="1">
                <a:solidFill>
                  <a:schemeClr val="bg1"/>
                </a:solidFill>
                <a:latin typeface="Arial" charset="0"/>
              </a:defRPr>
            </a:lvl1pPr>
            <a:lvl2pPr marL="742950" indent="-285750" defTabSz="957263" eaLnBrk="0" hangingPunct="0">
              <a:defRPr>
                <a:solidFill>
                  <a:schemeClr val="tx1"/>
                </a:solidFill>
                <a:latin typeface="Arial" charset="0"/>
              </a:defRPr>
            </a:lvl2pPr>
            <a:lvl3pPr marL="1143000" indent="-228600" defTabSz="957263" eaLnBrk="0" hangingPunct="0">
              <a:defRPr>
                <a:solidFill>
                  <a:schemeClr val="tx1"/>
                </a:solidFill>
                <a:latin typeface="Arial" charset="0"/>
              </a:defRPr>
            </a:lvl3pPr>
            <a:lvl4pPr marL="1600200" indent="-228600" defTabSz="957263" eaLnBrk="0" hangingPunct="0">
              <a:defRPr>
                <a:solidFill>
                  <a:schemeClr val="tx1"/>
                </a:solidFill>
                <a:latin typeface="Arial" charset="0"/>
              </a:defRPr>
            </a:lvl4pPr>
            <a:lvl5pPr marL="2057400" indent="-228600" defTabSz="957263" eaLnBrk="0" hangingPunct="0">
              <a:defRPr>
                <a:solidFill>
                  <a:schemeClr val="tx1"/>
                </a:solidFill>
                <a:latin typeface="Arial" charset="0"/>
              </a:defRPr>
            </a:lvl5pPr>
            <a:lvl6pPr marL="2514600" indent="-228600" defTabSz="957263" eaLnBrk="0" fontAlgn="base" hangingPunct="0">
              <a:spcBef>
                <a:spcPct val="0"/>
              </a:spcBef>
              <a:spcAft>
                <a:spcPct val="0"/>
              </a:spcAft>
              <a:defRPr>
                <a:solidFill>
                  <a:schemeClr val="tx1"/>
                </a:solidFill>
                <a:latin typeface="Arial" charset="0"/>
              </a:defRPr>
            </a:lvl6pPr>
            <a:lvl7pPr marL="2971800" indent="-228600" defTabSz="957263" eaLnBrk="0" fontAlgn="base" hangingPunct="0">
              <a:spcBef>
                <a:spcPct val="0"/>
              </a:spcBef>
              <a:spcAft>
                <a:spcPct val="0"/>
              </a:spcAft>
              <a:defRPr>
                <a:solidFill>
                  <a:schemeClr val="tx1"/>
                </a:solidFill>
                <a:latin typeface="Arial" charset="0"/>
              </a:defRPr>
            </a:lvl7pPr>
            <a:lvl8pPr marL="3429000" indent="-228600" defTabSz="957263" eaLnBrk="0" fontAlgn="base" hangingPunct="0">
              <a:spcBef>
                <a:spcPct val="0"/>
              </a:spcBef>
              <a:spcAft>
                <a:spcPct val="0"/>
              </a:spcAft>
              <a:defRPr>
                <a:solidFill>
                  <a:schemeClr val="tx1"/>
                </a:solidFill>
                <a:latin typeface="Arial" charset="0"/>
              </a:defRPr>
            </a:lvl8pPr>
            <a:lvl9pPr marL="3886200" indent="-228600" defTabSz="957263" eaLnBrk="0" fontAlgn="base" hangingPunct="0">
              <a:spcBef>
                <a:spcPct val="0"/>
              </a:spcBef>
              <a:spcAft>
                <a:spcPct val="0"/>
              </a:spcAft>
              <a:defRPr>
                <a:solidFill>
                  <a:schemeClr val="tx1"/>
                </a:solidFill>
                <a:latin typeface="Arial" charset="0"/>
              </a:defRPr>
            </a:lvl9pPr>
          </a:lstStyle>
          <a:p>
            <a:r>
              <a:rPr lang="es-ES" sz="1200" dirty="0">
                <a:solidFill>
                  <a:srgbClr val="C00000"/>
                </a:solidFill>
              </a:rPr>
              <a:t>CAPACITACIÓN Y CONCIENTIZACION DEL PERSONAL POLICIAL Y DE LOS ACCIONANTES DE LA SEG. CIUD</a:t>
            </a:r>
            <a:r>
              <a:rPr lang="es-ES" dirty="0"/>
              <a:t>.</a:t>
            </a:r>
          </a:p>
        </p:txBody>
      </p:sp>
      <p:sp>
        <p:nvSpPr>
          <p:cNvPr id="9" name="Text Box 8">
            <a:hlinkClick r:id="" action="ppaction://noaction"/>
          </p:cNvPr>
          <p:cNvSpPr txBox="1">
            <a:spLocks noChangeArrowheads="1"/>
          </p:cNvSpPr>
          <p:nvPr/>
        </p:nvSpPr>
        <p:spPr bwMode="auto">
          <a:xfrm>
            <a:off x="683569" y="3426357"/>
            <a:ext cx="2160240" cy="650715"/>
          </a:xfrm>
          <a:prstGeom prst="rect">
            <a:avLst/>
          </a:prstGeom>
          <a:ln/>
          <a:extLst/>
        </p:spPr>
        <p:style>
          <a:lnRef idx="1">
            <a:schemeClr val="accent2"/>
          </a:lnRef>
          <a:fillRef idx="2">
            <a:schemeClr val="accent2"/>
          </a:fillRef>
          <a:effectRef idx="1">
            <a:schemeClr val="accent2"/>
          </a:effectRef>
          <a:fontRef idx="minor">
            <a:schemeClr val="dk1"/>
          </a:fontRef>
        </p:style>
        <p:txBody>
          <a:bodyPr wrap="square" lIns="95782" tIns="47891" rIns="95782" bIns="47891">
            <a:spAutoFit/>
          </a:bodyPr>
          <a:lstStyle>
            <a:lvl1pPr defTabSz="957263" eaLnBrk="0" hangingPunct="0">
              <a:defRPr>
                <a:solidFill>
                  <a:schemeClr val="tx1"/>
                </a:solidFill>
                <a:latin typeface="Arial" charset="0"/>
              </a:defRPr>
            </a:lvl1pPr>
            <a:lvl2pPr marL="742950" indent="-285750" defTabSz="957263" eaLnBrk="0" hangingPunct="0">
              <a:defRPr>
                <a:solidFill>
                  <a:schemeClr val="tx1"/>
                </a:solidFill>
                <a:latin typeface="Arial" charset="0"/>
              </a:defRPr>
            </a:lvl2pPr>
            <a:lvl3pPr marL="1143000" indent="-228600" defTabSz="957263" eaLnBrk="0" hangingPunct="0">
              <a:defRPr>
                <a:solidFill>
                  <a:schemeClr val="tx1"/>
                </a:solidFill>
                <a:latin typeface="Arial" charset="0"/>
              </a:defRPr>
            </a:lvl3pPr>
            <a:lvl4pPr marL="1600200" indent="-228600" defTabSz="957263" eaLnBrk="0" hangingPunct="0">
              <a:defRPr>
                <a:solidFill>
                  <a:schemeClr val="tx1"/>
                </a:solidFill>
                <a:latin typeface="Arial" charset="0"/>
              </a:defRPr>
            </a:lvl4pPr>
            <a:lvl5pPr marL="2057400" indent="-228600" defTabSz="957263" eaLnBrk="0" hangingPunct="0">
              <a:defRPr>
                <a:solidFill>
                  <a:schemeClr val="tx1"/>
                </a:solidFill>
                <a:latin typeface="Arial" charset="0"/>
              </a:defRPr>
            </a:lvl5pPr>
            <a:lvl6pPr marL="2514600" indent="-228600" defTabSz="957263" eaLnBrk="0" fontAlgn="base" hangingPunct="0">
              <a:spcBef>
                <a:spcPct val="0"/>
              </a:spcBef>
              <a:spcAft>
                <a:spcPct val="0"/>
              </a:spcAft>
              <a:defRPr>
                <a:solidFill>
                  <a:schemeClr val="tx1"/>
                </a:solidFill>
                <a:latin typeface="Arial" charset="0"/>
              </a:defRPr>
            </a:lvl6pPr>
            <a:lvl7pPr marL="2971800" indent="-228600" defTabSz="957263" eaLnBrk="0" fontAlgn="base" hangingPunct="0">
              <a:spcBef>
                <a:spcPct val="0"/>
              </a:spcBef>
              <a:spcAft>
                <a:spcPct val="0"/>
              </a:spcAft>
              <a:defRPr>
                <a:solidFill>
                  <a:schemeClr val="tx1"/>
                </a:solidFill>
                <a:latin typeface="Arial" charset="0"/>
              </a:defRPr>
            </a:lvl7pPr>
            <a:lvl8pPr marL="3429000" indent="-228600" defTabSz="957263" eaLnBrk="0" fontAlgn="base" hangingPunct="0">
              <a:spcBef>
                <a:spcPct val="0"/>
              </a:spcBef>
              <a:spcAft>
                <a:spcPct val="0"/>
              </a:spcAft>
              <a:defRPr>
                <a:solidFill>
                  <a:schemeClr val="tx1"/>
                </a:solidFill>
                <a:latin typeface="Arial" charset="0"/>
              </a:defRPr>
            </a:lvl8pPr>
            <a:lvl9pPr marL="3886200" indent="-228600" defTabSz="957263" eaLnBrk="0" fontAlgn="base" hangingPunct="0">
              <a:spcBef>
                <a:spcPct val="0"/>
              </a:spcBef>
              <a:spcAft>
                <a:spcPct val="0"/>
              </a:spcAft>
              <a:defRPr>
                <a:solidFill>
                  <a:schemeClr val="tx1"/>
                </a:solidFill>
                <a:latin typeface="Arial" charset="0"/>
              </a:defRPr>
            </a:lvl9pPr>
          </a:lstStyle>
          <a:p>
            <a:pPr algn="ctr" eaLnBrk="1" hangingPunct="1"/>
            <a:r>
              <a:rPr lang="es-ES" sz="1200" b="1" dirty="0">
                <a:solidFill>
                  <a:srgbClr val="C00000"/>
                </a:solidFill>
              </a:rPr>
              <a:t>IDENTIFICACIÓN DE LOS PSEUDOS INTEGRANTES DE  CONSTR. CIVIL</a:t>
            </a:r>
            <a:endParaRPr lang="es-ES_tradnl" sz="1200" b="1" dirty="0">
              <a:solidFill>
                <a:srgbClr val="C00000"/>
              </a:solidFill>
            </a:endParaRPr>
          </a:p>
        </p:txBody>
      </p:sp>
      <p:sp>
        <p:nvSpPr>
          <p:cNvPr id="11" name="Text Box 8">
            <a:hlinkClick r:id="" action="ppaction://noaction"/>
          </p:cNvPr>
          <p:cNvSpPr txBox="1">
            <a:spLocks noChangeArrowheads="1"/>
          </p:cNvSpPr>
          <p:nvPr/>
        </p:nvSpPr>
        <p:spPr bwMode="auto">
          <a:xfrm>
            <a:off x="3275856" y="4221088"/>
            <a:ext cx="2520279" cy="650715"/>
          </a:xfrm>
          <a:prstGeom prst="rect">
            <a:avLst/>
          </a:prstGeom>
          <a:ln/>
          <a:extLst/>
        </p:spPr>
        <p:style>
          <a:lnRef idx="1">
            <a:schemeClr val="accent2"/>
          </a:lnRef>
          <a:fillRef idx="2">
            <a:schemeClr val="accent2"/>
          </a:fillRef>
          <a:effectRef idx="1">
            <a:schemeClr val="accent2"/>
          </a:effectRef>
          <a:fontRef idx="minor">
            <a:schemeClr val="dk1"/>
          </a:fontRef>
        </p:style>
        <p:txBody>
          <a:bodyPr wrap="square" lIns="95782" tIns="47891" rIns="95782" bIns="47891">
            <a:spAutoFit/>
          </a:bodyPr>
          <a:lstStyle>
            <a:lvl1pPr defTabSz="957263" eaLnBrk="0" hangingPunct="0">
              <a:defRPr>
                <a:solidFill>
                  <a:schemeClr val="tx1"/>
                </a:solidFill>
                <a:latin typeface="Arial" charset="0"/>
              </a:defRPr>
            </a:lvl1pPr>
            <a:lvl2pPr marL="742950" indent="-285750" defTabSz="957263" eaLnBrk="0" hangingPunct="0">
              <a:defRPr>
                <a:solidFill>
                  <a:schemeClr val="tx1"/>
                </a:solidFill>
                <a:latin typeface="Arial" charset="0"/>
              </a:defRPr>
            </a:lvl2pPr>
            <a:lvl3pPr marL="1143000" indent="-228600" defTabSz="957263" eaLnBrk="0" hangingPunct="0">
              <a:defRPr>
                <a:solidFill>
                  <a:schemeClr val="tx1"/>
                </a:solidFill>
                <a:latin typeface="Arial" charset="0"/>
              </a:defRPr>
            </a:lvl3pPr>
            <a:lvl4pPr marL="1600200" indent="-228600" defTabSz="957263" eaLnBrk="0" hangingPunct="0">
              <a:defRPr>
                <a:solidFill>
                  <a:schemeClr val="tx1"/>
                </a:solidFill>
                <a:latin typeface="Arial" charset="0"/>
              </a:defRPr>
            </a:lvl4pPr>
            <a:lvl5pPr marL="2057400" indent="-228600" defTabSz="957263" eaLnBrk="0" hangingPunct="0">
              <a:defRPr>
                <a:solidFill>
                  <a:schemeClr val="tx1"/>
                </a:solidFill>
                <a:latin typeface="Arial" charset="0"/>
              </a:defRPr>
            </a:lvl5pPr>
            <a:lvl6pPr marL="2514600" indent="-228600" defTabSz="957263" eaLnBrk="0" fontAlgn="base" hangingPunct="0">
              <a:spcBef>
                <a:spcPct val="0"/>
              </a:spcBef>
              <a:spcAft>
                <a:spcPct val="0"/>
              </a:spcAft>
              <a:defRPr>
                <a:solidFill>
                  <a:schemeClr val="tx1"/>
                </a:solidFill>
                <a:latin typeface="Arial" charset="0"/>
              </a:defRPr>
            </a:lvl6pPr>
            <a:lvl7pPr marL="2971800" indent="-228600" defTabSz="957263" eaLnBrk="0" fontAlgn="base" hangingPunct="0">
              <a:spcBef>
                <a:spcPct val="0"/>
              </a:spcBef>
              <a:spcAft>
                <a:spcPct val="0"/>
              </a:spcAft>
              <a:defRPr>
                <a:solidFill>
                  <a:schemeClr val="tx1"/>
                </a:solidFill>
                <a:latin typeface="Arial" charset="0"/>
              </a:defRPr>
            </a:lvl7pPr>
            <a:lvl8pPr marL="3429000" indent="-228600" defTabSz="957263" eaLnBrk="0" fontAlgn="base" hangingPunct="0">
              <a:spcBef>
                <a:spcPct val="0"/>
              </a:spcBef>
              <a:spcAft>
                <a:spcPct val="0"/>
              </a:spcAft>
              <a:defRPr>
                <a:solidFill>
                  <a:schemeClr val="tx1"/>
                </a:solidFill>
                <a:latin typeface="Arial" charset="0"/>
              </a:defRPr>
            </a:lvl8pPr>
            <a:lvl9pPr marL="3886200" indent="-228600" defTabSz="957263" eaLnBrk="0" fontAlgn="base" hangingPunct="0">
              <a:spcBef>
                <a:spcPct val="0"/>
              </a:spcBef>
              <a:spcAft>
                <a:spcPct val="0"/>
              </a:spcAft>
              <a:defRPr>
                <a:solidFill>
                  <a:schemeClr val="tx1"/>
                </a:solidFill>
                <a:latin typeface="Arial" charset="0"/>
              </a:defRPr>
            </a:lvl9pPr>
          </a:lstStyle>
          <a:p>
            <a:pPr algn="ctr" eaLnBrk="1" hangingPunct="1"/>
            <a:endParaRPr lang="es-ES" sz="1200" b="1" dirty="0" smtClean="0">
              <a:solidFill>
                <a:srgbClr val="C00000"/>
              </a:solidFill>
            </a:endParaRPr>
          </a:p>
          <a:p>
            <a:pPr algn="ctr" eaLnBrk="1" hangingPunct="1"/>
            <a:r>
              <a:rPr lang="es-ES" sz="1200" b="1" dirty="0" smtClean="0">
                <a:solidFill>
                  <a:srgbClr val="C00000"/>
                </a:solidFill>
              </a:rPr>
              <a:t>REACTIVACIÓN </a:t>
            </a:r>
            <a:r>
              <a:rPr lang="es-ES" sz="1200" b="1" dirty="0">
                <a:solidFill>
                  <a:srgbClr val="C00000"/>
                </a:solidFill>
              </a:rPr>
              <a:t>DE LA PARTICIPACION DE LAS JJVV</a:t>
            </a:r>
            <a:endParaRPr lang="es-ES_tradnl" sz="1200" b="1" dirty="0">
              <a:solidFill>
                <a:srgbClr val="C00000"/>
              </a:solidFill>
            </a:endParaRPr>
          </a:p>
        </p:txBody>
      </p:sp>
      <p:sp>
        <p:nvSpPr>
          <p:cNvPr id="13" name="Text Box 8">
            <a:hlinkClick r:id="" action="ppaction://noaction"/>
          </p:cNvPr>
          <p:cNvSpPr txBox="1">
            <a:spLocks noChangeArrowheads="1"/>
          </p:cNvSpPr>
          <p:nvPr/>
        </p:nvSpPr>
        <p:spPr bwMode="auto">
          <a:xfrm>
            <a:off x="6156176" y="3429000"/>
            <a:ext cx="2304258" cy="650715"/>
          </a:xfrm>
          <a:prstGeom prst="rect">
            <a:avLst/>
          </a:prstGeom>
          <a:ln/>
          <a:extLst/>
        </p:spPr>
        <p:style>
          <a:lnRef idx="1">
            <a:schemeClr val="accent2"/>
          </a:lnRef>
          <a:fillRef idx="2">
            <a:schemeClr val="accent2"/>
          </a:fillRef>
          <a:effectRef idx="1">
            <a:schemeClr val="accent2"/>
          </a:effectRef>
          <a:fontRef idx="minor">
            <a:schemeClr val="dk1"/>
          </a:fontRef>
        </p:style>
        <p:txBody>
          <a:bodyPr wrap="square" lIns="95782" tIns="47891" rIns="95782" bIns="47891">
            <a:spAutoFit/>
          </a:bodyPr>
          <a:lstStyle>
            <a:defPPr>
              <a:defRPr lang="es-PE"/>
            </a:defPPr>
            <a:lvl1pPr algn="ctr" defTabSz="957263">
              <a:defRPr sz="1400" b="1">
                <a:solidFill>
                  <a:schemeClr val="bg1"/>
                </a:solidFill>
                <a:latin typeface="Arial" charset="0"/>
              </a:defRPr>
            </a:lvl1pPr>
            <a:lvl2pPr marL="742950" indent="-285750" defTabSz="957263" eaLnBrk="0" hangingPunct="0">
              <a:defRPr>
                <a:solidFill>
                  <a:schemeClr val="tx1"/>
                </a:solidFill>
                <a:latin typeface="Arial" charset="0"/>
              </a:defRPr>
            </a:lvl2pPr>
            <a:lvl3pPr marL="1143000" indent="-228600" defTabSz="957263" eaLnBrk="0" hangingPunct="0">
              <a:defRPr>
                <a:solidFill>
                  <a:schemeClr val="tx1"/>
                </a:solidFill>
                <a:latin typeface="Arial" charset="0"/>
              </a:defRPr>
            </a:lvl3pPr>
            <a:lvl4pPr marL="1600200" indent="-228600" defTabSz="957263" eaLnBrk="0" hangingPunct="0">
              <a:defRPr>
                <a:solidFill>
                  <a:schemeClr val="tx1"/>
                </a:solidFill>
                <a:latin typeface="Arial" charset="0"/>
              </a:defRPr>
            </a:lvl4pPr>
            <a:lvl5pPr marL="2057400" indent="-228600" defTabSz="957263" eaLnBrk="0" hangingPunct="0">
              <a:defRPr>
                <a:solidFill>
                  <a:schemeClr val="tx1"/>
                </a:solidFill>
                <a:latin typeface="Arial" charset="0"/>
              </a:defRPr>
            </a:lvl5pPr>
            <a:lvl6pPr marL="2514600" indent="-228600" defTabSz="957263" eaLnBrk="0" fontAlgn="base" hangingPunct="0">
              <a:spcBef>
                <a:spcPct val="0"/>
              </a:spcBef>
              <a:spcAft>
                <a:spcPct val="0"/>
              </a:spcAft>
              <a:defRPr>
                <a:solidFill>
                  <a:schemeClr val="tx1"/>
                </a:solidFill>
                <a:latin typeface="Arial" charset="0"/>
              </a:defRPr>
            </a:lvl6pPr>
            <a:lvl7pPr marL="2971800" indent="-228600" defTabSz="957263" eaLnBrk="0" fontAlgn="base" hangingPunct="0">
              <a:spcBef>
                <a:spcPct val="0"/>
              </a:spcBef>
              <a:spcAft>
                <a:spcPct val="0"/>
              </a:spcAft>
              <a:defRPr>
                <a:solidFill>
                  <a:schemeClr val="tx1"/>
                </a:solidFill>
                <a:latin typeface="Arial" charset="0"/>
              </a:defRPr>
            </a:lvl7pPr>
            <a:lvl8pPr marL="3429000" indent="-228600" defTabSz="957263" eaLnBrk="0" fontAlgn="base" hangingPunct="0">
              <a:spcBef>
                <a:spcPct val="0"/>
              </a:spcBef>
              <a:spcAft>
                <a:spcPct val="0"/>
              </a:spcAft>
              <a:defRPr>
                <a:solidFill>
                  <a:schemeClr val="tx1"/>
                </a:solidFill>
                <a:latin typeface="Arial" charset="0"/>
              </a:defRPr>
            </a:lvl8pPr>
            <a:lvl9pPr marL="3886200" indent="-228600" defTabSz="957263" eaLnBrk="0" fontAlgn="base" hangingPunct="0">
              <a:spcBef>
                <a:spcPct val="0"/>
              </a:spcBef>
              <a:spcAft>
                <a:spcPct val="0"/>
              </a:spcAft>
              <a:defRPr>
                <a:solidFill>
                  <a:schemeClr val="tx1"/>
                </a:solidFill>
                <a:latin typeface="Arial" charset="0"/>
              </a:defRPr>
            </a:lvl9pPr>
          </a:lstStyle>
          <a:p>
            <a:r>
              <a:rPr lang="es-ES" sz="1200" dirty="0">
                <a:solidFill>
                  <a:srgbClr val="C00000"/>
                </a:solidFill>
              </a:rPr>
              <a:t>COMUNICACIÓN Y </a:t>
            </a:r>
            <a:r>
              <a:rPr lang="es-ES" sz="1200" dirty="0" smtClean="0">
                <a:solidFill>
                  <a:srgbClr val="C00000"/>
                </a:solidFill>
              </a:rPr>
              <a:t>COORDINACION </a:t>
            </a:r>
            <a:r>
              <a:rPr lang="es-ES" sz="1200" dirty="0">
                <a:solidFill>
                  <a:srgbClr val="C00000"/>
                </a:solidFill>
              </a:rPr>
              <a:t>CON EL  CORESEC</a:t>
            </a:r>
            <a:endParaRPr lang="es-ES_tradnl" sz="1200" dirty="0">
              <a:solidFill>
                <a:srgbClr val="C00000"/>
              </a:solidFill>
            </a:endParaRPr>
          </a:p>
        </p:txBody>
      </p:sp>
      <p:sp>
        <p:nvSpPr>
          <p:cNvPr id="16" name="Text Box 8"/>
          <p:cNvSpPr txBox="1">
            <a:spLocks noChangeArrowheads="1"/>
          </p:cNvSpPr>
          <p:nvPr/>
        </p:nvSpPr>
        <p:spPr bwMode="auto">
          <a:xfrm>
            <a:off x="3275856" y="5013176"/>
            <a:ext cx="2520280" cy="1050825"/>
          </a:xfrm>
          <a:prstGeom prst="rect">
            <a:avLst/>
          </a:prstGeom>
          <a:ln/>
          <a:extLst/>
        </p:spPr>
        <p:style>
          <a:lnRef idx="1">
            <a:schemeClr val="accent2"/>
          </a:lnRef>
          <a:fillRef idx="2">
            <a:schemeClr val="accent2"/>
          </a:fillRef>
          <a:effectRef idx="1">
            <a:schemeClr val="accent2"/>
          </a:effectRef>
          <a:fontRef idx="minor">
            <a:schemeClr val="dk1"/>
          </a:fontRef>
        </p:style>
        <p:txBody>
          <a:bodyPr wrap="square" lIns="95782" tIns="47891" rIns="95782" bIns="47891">
            <a:spAutoFit/>
          </a:bodyPr>
          <a:lstStyle>
            <a:defPPr>
              <a:defRPr lang="es-PE"/>
            </a:defPPr>
            <a:lvl1pPr algn="ctr" defTabSz="957263">
              <a:defRPr sz="1400" b="1">
                <a:solidFill>
                  <a:schemeClr val="bg1"/>
                </a:solidFill>
                <a:latin typeface="Arial" charset="0"/>
              </a:defRPr>
            </a:lvl1pPr>
            <a:lvl2pPr marL="742950" indent="-285750" defTabSz="957263" eaLnBrk="0" hangingPunct="0">
              <a:defRPr>
                <a:solidFill>
                  <a:schemeClr val="tx1"/>
                </a:solidFill>
                <a:latin typeface="Arial" charset="0"/>
              </a:defRPr>
            </a:lvl2pPr>
            <a:lvl3pPr marL="1143000" indent="-228600" defTabSz="957263" eaLnBrk="0" hangingPunct="0">
              <a:defRPr>
                <a:solidFill>
                  <a:schemeClr val="tx1"/>
                </a:solidFill>
                <a:latin typeface="Arial" charset="0"/>
              </a:defRPr>
            </a:lvl3pPr>
            <a:lvl4pPr marL="1600200" indent="-228600" defTabSz="957263" eaLnBrk="0" hangingPunct="0">
              <a:defRPr>
                <a:solidFill>
                  <a:schemeClr val="tx1"/>
                </a:solidFill>
                <a:latin typeface="Arial" charset="0"/>
              </a:defRPr>
            </a:lvl4pPr>
            <a:lvl5pPr marL="2057400" indent="-228600" defTabSz="957263" eaLnBrk="0" hangingPunct="0">
              <a:defRPr>
                <a:solidFill>
                  <a:schemeClr val="tx1"/>
                </a:solidFill>
                <a:latin typeface="Arial" charset="0"/>
              </a:defRPr>
            </a:lvl5pPr>
            <a:lvl6pPr marL="2514600" indent="-228600" defTabSz="957263" eaLnBrk="0" fontAlgn="base" hangingPunct="0">
              <a:spcBef>
                <a:spcPct val="0"/>
              </a:spcBef>
              <a:spcAft>
                <a:spcPct val="0"/>
              </a:spcAft>
              <a:defRPr>
                <a:solidFill>
                  <a:schemeClr val="tx1"/>
                </a:solidFill>
                <a:latin typeface="Arial" charset="0"/>
              </a:defRPr>
            </a:lvl6pPr>
            <a:lvl7pPr marL="2971800" indent="-228600" defTabSz="957263" eaLnBrk="0" fontAlgn="base" hangingPunct="0">
              <a:spcBef>
                <a:spcPct val="0"/>
              </a:spcBef>
              <a:spcAft>
                <a:spcPct val="0"/>
              </a:spcAft>
              <a:defRPr>
                <a:solidFill>
                  <a:schemeClr val="tx1"/>
                </a:solidFill>
                <a:latin typeface="Arial" charset="0"/>
              </a:defRPr>
            </a:lvl7pPr>
            <a:lvl8pPr marL="3429000" indent="-228600" defTabSz="957263" eaLnBrk="0" fontAlgn="base" hangingPunct="0">
              <a:spcBef>
                <a:spcPct val="0"/>
              </a:spcBef>
              <a:spcAft>
                <a:spcPct val="0"/>
              </a:spcAft>
              <a:defRPr>
                <a:solidFill>
                  <a:schemeClr val="tx1"/>
                </a:solidFill>
                <a:latin typeface="Arial" charset="0"/>
              </a:defRPr>
            </a:lvl8pPr>
            <a:lvl9pPr marL="3886200" indent="-228600" defTabSz="957263" eaLnBrk="0" fontAlgn="base" hangingPunct="0">
              <a:spcBef>
                <a:spcPct val="0"/>
              </a:spcBef>
              <a:spcAft>
                <a:spcPct val="0"/>
              </a:spcAft>
              <a:defRPr>
                <a:solidFill>
                  <a:schemeClr val="tx1"/>
                </a:solidFill>
                <a:latin typeface="Arial" charset="0"/>
              </a:defRPr>
            </a:lvl9pPr>
          </a:lstStyle>
          <a:p>
            <a:endParaRPr lang="es-ES" sz="1200" dirty="0" smtClean="0">
              <a:solidFill>
                <a:srgbClr val="C00000"/>
              </a:solidFill>
            </a:endParaRPr>
          </a:p>
          <a:p>
            <a:r>
              <a:rPr lang="es-ES" sz="1200" dirty="0" smtClean="0">
                <a:solidFill>
                  <a:srgbClr val="C00000"/>
                </a:solidFill>
              </a:rPr>
              <a:t>GESTION </a:t>
            </a:r>
            <a:r>
              <a:rPr lang="es-ES" sz="1200" dirty="0">
                <a:solidFill>
                  <a:srgbClr val="C00000"/>
                </a:solidFill>
              </a:rPr>
              <a:t>ANTE EL COMANDO PNP PARA INCREMENTO DE VACANTES SERV. PAT. REM. ESTADO</a:t>
            </a:r>
            <a:r>
              <a:rPr lang="es-ES" dirty="0"/>
              <a:t>.</a:t>
            </a:r>
            <a:endParaRPr lang="es-ES_tradnl" dirty="0"/>
          </a:p>
        </p:txBody>
      </p:sp>
      <p:sp>
        <p:nvSpPr>
          <p:cNvPr id="18" name="Text Box 8"/>
          <p:cNvSpPr txBox="1">
            <a:spLocks noChangeArrowheads="1"/>
          </p:cNvSpPr>
          <p:nvPr/>
        </p:nvSpPr>
        <p:spPr bwMode="auto">
          <a:xfrm>
            <a:off x="6156177" y="5013176"/>
            <a:ext cx="2304256" cy="1020047"/>
          </a:xfrm>
          <a:prstGeom prst="rect">
            <a:avLst/>
          </a:prstGeom>
          <a:ln/>
          <a:extLst/>
        </p:spPr>
        <p:style>
          <a:lnRef idx="1">
            <a:schemeClr val="accent2"/>
          </a:lnRef>
          <a:fillRef idx="2">
            <a:schemeClr val="accent2"/>
          </a:fillRef>
          <a:effectRef idx="1">
            <a:schemeClr val="accent2"/>
          </a:effectRef>
          <a:fontRef idx="minor">
            <a:schemeClr val="dk1"/>
          </a:fontRef>
        </p:style>
        <p:txBody>
          <a:bodyPr wrap="square" lIns="95782" tIns="47891" rIns="95782" bIns="47891">
            <a:spAutoFit/>
          </a:bodyPr>
          <a:lstStyle>
            <a:defPPr>
              <a:defRPr lang="es-PE"/>
            </a:defPPr>
            <a:lvl1pPr algn="ctr" defTabSz="957263">
              <a:defRPr sz="1200" b="1">
                <a:solidFill>
                  <a:srgbClr val="C00000"/>
                </a:solidFill>
                <a:latin typeface="Arial" charset="0"/>
              </a:defRPr>
            </a:lvl1pPr>
            <a:lvl2pPr marL="742950" indent="-285750" defTabSz="957263" eaLnBrk="0" hangingPunct="0">
              <a:defRPr>
                <a:solidFill>
                  <a:schemeClr val="tx1"/>
                </a:solidFill>
                <a:latin typeface="Arial" charset="0"/>
              </a:defRPr>
            </a:lvl2pPr>
            <a:lvl3pPr marL="1143000" indent="-228600" defTabSz="957263" eaLnBrk="0" hangingPunct="0">
              <a:defRPr>
                <a:solidFill>
                  <a:schemeClr val="tx1"/>
                </a:solidFill>
                <a:latin typeface="Arial" charset="0"/>
              </a:defRPr>
            </a:lvl3pPr>
            <a:lvl4pPr marL="1600200" indent="-228600" defTabSz="957263" eaLnBrk="0" hangingPunct="0">
              <a:defRPr>
                <a:solidFill>
                  <a:schemeClr val="tx1"/>
                </a:solidFill>
                <a:latin typeface="Arial" charset="0"/>
              </a:defRPr>
            </a:lvl4pPr>
            <a:lvl5pPr marL="2057400" indent="-228600" defTabSz="957263" eaLnBrk="0" hangingPunct="0">
              <a:defRPr>
                <a:solidFill>
                  <a:schemeClr val="tx1"/>
                </a:solidFill>
                <a:latin typeface="Arial" charset="0"/>
              </a:defRPr>
            </a:lvl5pPr>
            <a:lvl6pPr marL="2514600" indent="-228600" defTabSz="957263" eaLnBrk="0" fontAlgn="base" hangingPunct="0">
              <a:spcBef>
                <a:spcPct val="0"/>
              </a:spcBef>
              <a:spcAft>
                <a:spcPct val="0"/>
              </a:spcAft>
              <a:defRPr>
                <a:solidFill>
                  <a:schemeClr val="tx1"/>
                </a:solidFill>
                <a:latin typeface="Arial" charset="0"/>
              </a:defRPr>
            </a:lvl6pPr>
            <a:lvl7pPr marL="2971800" indent="-228600" defTabSz="957263" eaLnBrk="0" fontAlgn="base" hangingPunct="0">
              <a:spcBef>
                <a:spcPct val="0"/>
              </a:spcBef>
              <a:spcAft>
                <a:spcPct val="0"/>
              </a:spcAft>
              <a:defRPr>
                <a:solidFill>
                  <a:schemeClr val="tx1"/>
                </a:solidFill>
                <a:latin typeface="Arial" charset="0"/>
              </a:defRPr>
            </a:lvl7pPr>
            <a:lvl8pPr marL="3429000" indent="-228600" defTabSz="957263" eaLnBrk="0" fontAlgn="base" hangingPunct="0">
              <a:spcBef>
                <a:spcPct val="0"/>
              </a:spcBef>
              <a:spcAft>
                <a:spcPct val="0"/>
              </a:spcAft>
              <a:defRPr>
                <a:solidFill>
                  <a:schemeClr val="tx1"/>
                </a:solidFill>
                <a:latin typeface="Arial" charset="0"/>
              </a:defRPr>
            </a:lvl8pPr>
            <a:lvl9pPr marL="3886200" indent="-228600" defTabSz="957263" eaLnBrk="0" fontAlgn="base" hangingPunct="0">
              <a:spcBef>
                <a:spcPct val="0"/>
              </a:spcBef>
              <a:spcAft>
                <a:spcPct val="0"/>
              </a:spcAft>
              <a:defRPr>
                <a:solidFill>
                  <a:schemeClr val="tx1"/>
                </a:solidFill>
                <a:latin typeface="Arial" charset="0"/>
              </a:defRPr>
            </a:lvl9pPr>
          </a:lstStyle>
          <a:p>
            <a:r>
              <a:rPr lang="es-ES" dirty="0"/>
              <a:t>ALIANZA ESTRATÉGICA CON EL GOBIERNO REGIONAL Y  MUNICIPALIDADES DEL CALLAO</a:t>
            </a:r>
            <a:endParaRPr lang="es-ES_tradnl" dirty="0"/>
          </a:p>
        </p:txBody>
      </p:sp>
      <p:sp>
        <p:nvSpPr>
          <p:cNvPr id="20" name="Text Box 8">
            <a:hlinkClick r:id="" action="ppaction://noaction"/>
          </p:cNvPr>
          <p:cNvSpPr txBox="1">
            <a:spLocks noChangeArrowheads="1"/>
          </p:cNvSpPr>
          <p:nvPr/>
        </p:nvSpPr>
        <p:spPr bwMode="auto">
          <a:xfrm>
            <a:off x="6156176" y="2541936"/>
            <a:ext cx="2304258" cy="650715"/>
          </a:xfrm>
          <a:prstGeom prst="rect">
            <a:avLst/>
          </a:prstGeom>
          <a:ln/>
          <a:extLst/>
        </p:spPr>
        <p:style>
          <a:lnRef idx="1">
            <a:schemeClr val="accent2"/>
          </a:lnRef>
          <a:fillRef idx="2">
            <a:schemeClr val="accent2"/>
          </a:fillRef>
          <a:effectRef idx="1">
            <a:schemeClr val="accent2"/>
          </a:effectRef>
          <a:fontRef idx="minor">
            <a:schemeClr val="dk1"/>
          </a:fontRef>
        </p:style>
        <p:txBody>
          <a:bodyPr wrap="square" lIns="95782" tIns="47891" rIns="95782" bIns="47891">
            <a:spAutoFit/>
          </a:bodyPr>
          <a:lstStyle>
            <a:defPPr>
              <a:defRPr lang="es-PE"/>
            </a:defPPr>
            <a:lvl1pPr algn="ctr" defTabSz="957263">
              <a:defRPr sz="1400" b="1">
                <a:solidFill>
                  <a:schemeClr val="bg1"/>
                </a:solidFill>
                <a:latin typeface="Arial" charset="0"/>
              </a:defRPr>
            </a:lvl1pPr>
            <a:lvl2pPr marL="742950" indent="-285750" defTabSz="957263" eaLnBrk="0" hangingPunct="0">
              <a:defRPr>
                <a:solidFill>
                  <a:schemeClr val="tx1"/>
                </a:solidFill>
                <a:latin typeface="Arial" charset="0"/>
              </a:defRPr>
            </a:lvl2pPr>
            <a:lvl3pPr marL="1143000" indent="-228600" defTabSz="957263" eaLnBrk="0" hangingPunct="0">
              <a:defRPr>
                <a:solidFill>
                  <a:schemeClr val="tx1"/>
                </a:solidFill>
                <a:latin typeface="Arial" charset="0"/>
              </a:defRPr>
            </a:lvl3pPr>
            <a:lvl4pPr marL="1600200" indent="-228600" defTabSz="957263" eaLnBrk="0" hangingPunct="0">
              <a:defRPr>
                <a:solidFill>
                  <a:schemeClr val="tx1"/>
                </a:solidFill>
                <a:latin typeface="Arial" charset="0"/>
              </a:defRPr>
            </a:lvl4pPr>
            <a:lvl5pPr marL="2057400" indent="-228600" defTabSz="957263" eaLnBrk="0" hangingPunct="0">
              <a:defRPr>
                <a:solidFill>
                  <a:schemeClr val="tx1"/>
                </a:solidFill>
                <a:latin typeface="Arial" charset="0"/>
              </a:defRPr>
            </a:lvl5pPr>
            <a:lvl6pPr marL="2514600" indent="-228600" defTabSz="957263" eaLnBrk="0" fontAlgn="base" hangingPunct="0">
              <a:spcBef>
                <a:spcPct val="0"/>
              </a:spcBef>
              <a:spcAft>
                <a:spcPct val="0"/>
              </a:spcAft>
              <a:defRPr>
                <a:solidFill>
                  <a:schemeClr val="tx1"/>
                </a:solidFill>
                <a:latin typeface="Arial" charset="0"/>
              </a:defRPr>
            </a:lvl6pPr>
            <a:lvl7pPr marL="2971800" indent="-228600" defTabSz="957263" eaLnBrk="0" fontAlgn="base" hangingPunct="0">
              <a:spcBef>
                <a:spcPct val="0"/>
              </a:spcBef>
              <a:spcAft>
                <a:spcPct val="0"/>
              </a:spcAft>
              <a:defRPr>
                <a:solidFill>
                  <a:schemeClr val="tx1"/>
                </a:solidFill>
                <a:latin typeface="Arial" charset="0"/>
              </a:defRPr>
            </a:lvl7pPr>
            <a:lvl8pPr marL="3429000" indent="-228600" defTabSz="957263" eaLnBrk="0" fontAlgn="base" hangingPunct="0">
              <a:spcBef>
                <a:spcPct val="0"/>
              </a:spcBef>
              <a:spcAft>
                <a:spcPct val="0"/>
              </a:spcAft>
              <a:defRPr>
                <a:solidFill>
                  <a:schemeClr val="tx1"/>
                </a:solidFill>
                <a:latin typeface="Arial" charset="0"/>
              </a:defRPr>
            </a:lvl8pPr>
            <a:lvl9pPr marL="3886200" indent="-228600" defTabSz="957263" eaLnBrk="0" fontAlgn="base" hangingPunct="0">
              <a:spcBef>
                <a:spcPct val="0"/>
              </a:spcBef>
              <a:spcAft>
                <a:spcPct val="0"/>
              </a:spcAft>
              <a:defRPr>
                <a:solidFill>
                  <a:schemeClr val="tx1"/>
                </a:solidFill>
                <a:latin typeface="Arial" charset="0"/>
              </a:defRPr>
            </a:lvl9pPr>
          </a:lstStyle>
          <a:p>
            <a:r>
              <a:rPr lang="es-ES" sz="1200" dirty="0" smtClean="0">
                <a:solidFill>
                  <a:srgbClr val="C00000"/>
                </a:solidFill>
              </a:rPr>
              <a:t>ARTICULACIÓN </a:t>
            </a:r>
            <a:r>
              <a:rPr lang="es-ES" sz="1200" dirty="0">
                <a:solidFill>
                  <a:srgbClr val="C00000"/>
                </a:solidFill>
              </a:rPr>
              <a:t>DE LOS ACCIONANTES DE LA SEG. CIUDADANA</a:t>
            </a:r>
          </a:p>
        </p:txBody>
      </p:sp>
      <p:sp>
        <p:nvSpPr>
          <p:cNvPr id="22" name="Text Box 8"/>
          <p:cNvSpPr txBox="1">
            <a:spLocks noChangeArrowheads="1"/>
          </p:cNvSpPr>
          <p:nvPr/>
        </p:nvSpPr>
        <p:spPr bwMode="auto">
          <a:xfrm>
            <a:off x="683568" y="4218445"/>
            <a:ext cx="2160240" cy="650715"/>
          </a:xfrm>
          <a:prstGeom prst="rect">
            <a:avLst/>
          </a:prstGeom>
          <a:ln/>
          <a:extLst/>
        </p:spPr>
        <p:style>
          <a:lnRef idx="1">
            <a:schemeClr val="accent2"/>
          </a:lnRef>
          <a:fillRef idx="2">
            <a:schemeClr val="accent2"/>
          </a:fillRef>
          <a:effectRef idx="1">
            <a:schemeClr val="accent2"/>
          </a:effectRef>
          <a:fontRef idx="minor">
            <a:schemeClr val="dk1"/>
          </a:fontRef>
        </p:style>
        <p:txBody>
          <a:bodyPr wrap="square" lIns="95782" tIns="47891" rIns="95782" bIns="47891">
            <a:spAutoFit/>
          </a:bodyPr>
          <a:lstStyle>
            <a:lvl1pPr defTabSz="957263" eaLnBrk="0" hangingPunct="0">
              <a:defRPr>
                <a:solidFill>
                  <a:schemeClr val="tx1"/>
                </a:solidFill>
                <a:latin typeface="Arial" charset="0"/>
              </a:defRPr>
            </a:lvl1pPr>
            <a:lvl2pPr marL="742950" indent="-285750" defTabSz="957263" eaLnBrk="0" hangingPunct="0">
              <a:defRPr>
                <a:solidFill>
                  <a:schemeClr val="tx1"/>
                </a:solidFill>
                <a:latin typeface="Arial" charset="0"/>
              </a:defRPr>
            </a:lvl2pPr>
            <a:lvl3pPr marL="1143000" indent="-228600" defTabSz="957263" eaLnBrk="0" hangingPunct="0">
              <a:defRPr>
                <a:solidFill>
                  <a:schemeClr val="tx1"/>
                </a:solidFill>
                <a:latin typeface="Arial" charset="0"/>
              </a:defRPr>
            </a:lvl3pPr>
            <a:lvl4pPr marL="1600200" indent="-228600" defTabSz="957263" eaLnBrk="0" hangingPunct="0">
              <a:defRPr>
                <a:solidFill>
                  <a:schemeClr val="tx1"/>
                </a:solidFill>
                <a:latin typeface="Arial" charset="0"/>
              </a:defRPr>
            </a:lvl4pPr>
            <a:lvl5pPr marL="2057400" indent="-228600" defTabSz="957263" eaLnBrk="0" hangingPunct="0">
              <a:defRPr>
                <a:solidFill>
                  <a:schemeClr val="tx1"/>
                </a:solidFill>
                <a:latin typeface="Arial" charset="0"/>
              </a:defRPr>
            </a:lvl5pPr>
            <a:lvl6pPr marL="2514600" indent="-228600" defTabSz="957263" eaLnBrk="0" fontAlgn="base" hangingPunct="0">
              <a:spcBef>
                <a:spcPct val="0"/>
              </a:spcBef>
              <a:spcAft>
                <a:spcPct val="0"/>
              </a:spcAft>
              <a:defRPr>
                <a:solidFill>
                  <a:schemeClr val="tx1"/>
                </a:solidFill>
                <a:latin typeface="Arial" charset="0"/>
              </a:defRPr>
            </a:lvl6pPr>
            <a:lvl7pPr marL="2971800" indent="-228600" defTabSz="957263" eaLnBrk="0" fontAlgn="base" hangingPunct="0">
              <a:spcBef>
                <a:spcPct val="0"/>
              </a:spcBef>
              <a:spcAft>
                <a:spcPct val="0"/>
              </a:spcAft>
              <a:defRPr>
                <a:solidFill>
                  <a:schemeClr val="tx1"/>
                </a:solidFill>
                <a:latin typeface="Arial" charset="0"/>
              </a:defRPr>
            </a:lvl7pPr>
            <a:lvl8pPr marL="3429000" indent="-228600" defTabSz="957263" eaLnBrk="0" fontAlgn="base" hangingPunct="0">
              <a:spcBef>
                <a:spcPct val="0"/>
              </a:spcBef>
              <a:spcAft>
                <a:spcPct val="0"/>
              </a:spcAft>
              <a:defRPr>
                <a:solidFill>
                  <a:schemeClr val="tx1"/>
                </a:solidFill>
                <a:latin typeface="Arial" charset="0"/>
              </a:defRPr>
            </a:lvl8pPr>
            <a:lvl9pPr marL="3886200" indent="-228600" defTabSz="957263" eaLnBrk="0" fontAlgn="base" hangingPunct="0">
              <a:spcBef>
                <a:spcPct val="0"/>
              </a:spcBef>
              <a:spcAft>
                <a:spcPct val="0"/>
              </a:spcAft>
              <a:defRPr>
                <a:solidFill>
                  <a:schemeClr val="tx1"/>
                </a:solidFill>
                <a:latin typeface="Arial" charset="0"/>
              </a:defRPr>
            </a:lvl9pPr>
          </a:lstStyle>
          <a:p>
            <a:pPr algn="ctr" eaLnBrk="1" hangingPunct="1"/>
            <a:r>
              <a:rPr lang="es-ES" sz="1200" b="1" dirty="0">
                <a:solidFill>
                  <a:srgbClr val="C00000"/>
                </a:solidFill>
              </a:rPr>
              <a:t>REDISTRIBUCION DE PATRULLEROS EN COMISARIAS</a:t>
            </a:r>
            <a:endParaRPr lang="es-ES_tradnl" sz="1200" b="1" dirty="0">
              <a:solidFill>
                <a:srgbClr val="C00000"/>
              </a:solidFill>
            </a:endParaRPr>
          </a:p>
        </p:txBody>
      </p:sp>
      <p:sp>
        <p:nvSpPr>
          <p:cNvPr id="24" name="Text Box 8">
            <a:hlinkClick r:id="" action="ppaction://noaction"/>
          </p:cNvPr>
          <p:cNvSpPr txBox="1">
            <a:spLocks noChangeArrowheads="1"/>
          </p:cNvSpPr>
          <p:nvPr/>
        </p:nvSpPr>
        <p:spPr bwMode="auto">
          <a:xfrm>
            <a:off x="680482" y="2541936"/>
            <a:ext cx="2163326" cy="650715"/>
          </a:xfrm>
          <a:prstGeom prst="rect">
            <a:avLst/>
          </a:prstGeom>
          <a:ln/>
          <a:extLst/>
        </p:spPr>
        <p:style>
          <a:lnRef idx="1">
            <a:schemeClr val="accent2"/>
          </a:lnRef>
          <a:fillRef idx="2">
            <a:schemeClr val="accent2"/>
          </a:fillRef>
          <a:effectRef idx="1">
            <a:schemeClr val="accent2"/>
          </a:effectRef>
          <a:fontRef idx="minor">
            <a:schemeClr val="dk1"/>
          </a:fontRef>
        </p:style>
        <p:txBody>
          <a:bodyPr wrap="square" lIns="95782" tIns="47891" rIns="95782" bIns="47891">
            <a:spAutoFit/>
          </a:bodyPr>
          <a:lstStyle>
            <a:lvl1pPr defTabSz="957263" eaLnBrk="0" hangingPunct="0">
              <a:defRPr>
                <a:solidFill>
                  <a:schemeClr val="tx1"/>
                </a:solidFill>
                <a:latin typeface="Arial" charset="0"/>
              </a:defRPr>
            </a:lvl1pPr>
            <a:lvl2pPr marL="742950" indent="-285750" defTabSz="957263" eaLnBrk="0" hangingPunct="0">
              <a:defRPr>
                <a:solidFill>
                  <a:schemeClr val="tx1"/>
                </a:solidFill>
                <a:latin typeface="Arial" charset="0"/>
              </a:defRPr>
            </a:lvl2pPr>
            <a:lvl3pPr marL="1143000" indent="-228600" defTabSz="957263" eaLnBrk="0" hangingPunct="0">
              <a:defRPr>
                <a:solidFill>
                  <a:schemeClr val="tx1"/>
                </a:solidFill>
                <a:latin typeface="Arial" charset="0"/>
              </a:defRPr>
            </a:lvl3pPr>
            <a:lvl4pPr marL="1600200" indent="-228600" defTabSz="957263" eaLnBrk="0" hangingPunct="0">
              <a:defRPr>
                <a:solidFill>
                  <a:schemeClr val="tx1"/>
                </a:solidFill>
                <a:latin typeface="Arial" charset="0"/>
              </a:defRPr>
            </a:lvl4pPr>
            <a:lvl5pPr marL="2057400" indent="-228600" defTabSz="957263" eaLnBrk="0" hangingPunct="0">
              <a:defRPr>
                <a:solidFill>
                  <a:schemeClr val="tx1"/>
                </a:solidFill>
                <a:latin typeface="Arial" charset="0"/>
              </a:defRPr>
            </a:lvl5pPr>
            <a:lvl6pPr marL="2514600" indent="-228600" defTabSz="957263" eaLnBrk="0" fontAlgn="base" hangingPunct="0">
              <a:spcBef>
                <a:spcPct val="0"/>
              </a:spcBef>
              <a:spcAft>
                <a:spcPct val="0"/>
              </a:spcAft>
              <a:defRPr>
                <a:solidFill>
                  <a:schemeClr val="tx1"/>
                </a:solidFill>
                <a:latin typeface="Arial" charset="0"/>
              </a:defRPr>
            </a:lvl6pPr>
            <a:lvl7pPr marL="2971800" indent="-228600" defTabSz="957263" eaLnBrk="0" fontAlgn="base" hangingPunct="0">
              <a:spcBef>
                <a:spcPct val="0"/>
              </a:spcBef>
              <a:spcAft>
                <a:spcPct val="0"/>
              </a:spcAft>
              <a:defRPr>
                <a:solidFill>
                  <a:schemeClr val="tx1"/>
                </a:solidFill>
                <a:latin typeface="Arial" charset="0"/>
              </a:defRPr>
            </a:lvl7pPr>
            <a:lvl8pPr marL="3429000" indent="-228600" defTabSz="957263" eaLnBrk="0" fontAlgn="base" hangingPunct="0">
              <a:spcBef>
                <a:spcPct val="0"/>
              </a:spcBef>
              <a:spcAft>
                <a:spcPct val="0"/>
              </a:spcAft>
              <a:defRPr>
                <a:solidFill>
                  <a:schemeClr val="tx1"/>
                </a:solidFill>
                <a:latin typeface="Arial" charset="0"/>
              </a:defRPr>
            </a:lvl8pPr>
            <a:lvl9pPr marL="3886200" indent="-228600" defTabSz="957263" eaLnBrk="0" fontAlgn="base" hangingPunct="0">
              <a:spcBef>
                <a:spcPct val="0"/>
              </a:spcBef>
              <a:spcAft>
                <a:spcPct val="0"/>
              </a:spcAft>
              <a:defRPr>
                <a:solidFill>
                  <a:schemeClr val="tx1"/>
                </a:solidFill>
                <a:latin typeface="Arial" charset="0"/>
              </a:defRPr>
            </a:lvl9pPr>
          </a:lstStyle>
          <a:p>
            <a:pPr algn="ctr" eaLnBrk="1" hangingPunct="1"/>
            <a:r>
              <a:rPr lang="es-ES" sz="1200" b="1" dirty="0" smtClean="0">
                <a:solidFill>
                  <a:srgbClr val="C00000"/>
                </a:solidFill>
              </a:rPr>
              <a:t>ACTIVACION </a:t>
            </a:r>
            <a:r>
              <a:rPr lang="es-ES" sz="1200" b="1" dirty="0">
                <a:solidFill>
                  <a:srgbClr val="C00000"/>
                </a:solidFill>
              </a:rPr>
              <a:t>DE ESCUADRON ANTI </a:t>
            </a:r>
            <a:r>
              <a:rPr lang="es-ES" sz="1200" b="1" dirty="0" smtClean="0">
                <a:solidFill>
                  <a:srgbClr val="C00000"/>
                </a:solidFill>
              </a:rPr>
              <a:t>PANDILLAS</a:t>
            </a:r>
            <a:endParaRPr lang="es-ES_tradnl" sz="1200" b="1" dirty="0">
              <a:solidFill>
                <a:srgbClr val="C00000"/>
              </a:solidFill>
            </a:endParaRPr>
          </a:p>
        </p:txBody>
      </p:sp>
      <p:sp>
        <p:nvSpPr>
          <p:cNvPr id="26" name="Text Box 8">
            <a:hlinkClick r:id="" action="ppaction://noaction"/>
          </p:cNvPr>
          <p:cNvSpPr txBox="1">
            <a:spLocks noChangeArrowheads="1"/>
          </p:cNvSpPr>
          <p:nvPr/>
        </p:nvSpPr>
        <p:spPr bwMode="auto">
          <a:xfrm>
            <a:off x="3275853" y="3573016"/>
            <a:ext cx="2520279" cy="466049"/>
          </a:xfrm>
          <a:prstGeom prst="rect">
            <a:avLst/>
          </a:prstGeom>
          <a:ln/>
          <a:extLst/>
        </p:spPr>
        <p:style>
          <a:lnRef idx="1">
            <a:schemeClr val="accent2"/>
          </a:lnRef>
          <a:fillRef idx="2">
            <a:schemeClr val="accent2"/>
          </a:fillRef>
          <a:effectRef idx="1">
            <a:schemeClr val="accent2"/>
          </a:effectRef>
          <a:fontRef idx="minor">
            <a:schemeClr val="dk1"/>
          </a:fontRef>
        </p:style>
        <p:txBody>
          <a:bodyPr wrap="square" lIns="95782" tIns="47891" rIns="95782" bIns="47891">
            <a:spAutoFit/>
          </a:bodyPr>
          <a:lstStyle>
            <a:defPPr>
              <a:defRPr lang="es-PE"/>
            </a:defPPr>
            <a:lvl1pPr algn="ctr" defTabSz="957263">
              <a:defRPr sz="1200" b="1">
                <a:solidFill>
                  <a:schemeClr val="bg1"/>
                </a:solidFill>
                <a:latin typeface="Arial" charset="0"/>
              </a:defRPr>
            </a:lvl1pPr>
            <a:lvl2pPr marL="742950" indent="-285750" defTabSz="957263" eaLnBrk="0" hangingPunct="0">
              <a:defRPr>
                <a:solidFill>
                  <a:schemeClr val="tx1"/>
                </a:solidFill>
                <a:latin typeface="Arial" charset="0"/>
              </a:defRPr>
            </a:lvl2pPr>
            <a:lvl3pPr marL="1143000" indent="-228600" defTabSz="957263" eaLnBrk="0" hangingPunct="0">
              <a:defRPr>
                <a:solidFill>
                  <a:schemeClr val="tx1"/>
                </a:solidFill>
                <a:latin typeface="Arial" charset="0"/>
              </a:defRPr>
            </a:lvl3pPr>
            <a:lvl4pPr marL="1600200" indent="-228600" defTabSz="957263" eaLnBrk="0" hangingPunct="0">
              <a:defRPr>
                <a:solidFill>
                  <a:schemeClr val="tx1"/>
                </a:solidFill>
                <a:latin typeface="Arial" charset="0"/>
              </a:defRPr>
            </a:lvl4pPr>
            <a:lvl5pPr marL="2057400" indent="-228600" defTabSz="957263" eaLnBrk="0" hangingPunct="0">
              <a:defRPr>
                <a:solidFill>
                  <a:schemeClr val="tx1"/>
                </a:solidFill>
                <a:latin typeface="Arial" charset="0"/>
              </a:defRPr>
            </a:lvl5pPr>
            <a:lvl6pPr marL="2514600" indent="-228600" defTabSz="957263" eaLnBrk="0" fontAlgn="base" hangingPunct="0">
              <a:spcBef>
                <a:spcPct val="0"/>
              </a:spcBef>
              <a:spcAft>
                <a:spcPct val="0"/>
              </a:spcAft>
              <a:defRPr>
                <a:solidFill>
                  <a:schemeClr val="tx1"/>
                </a:solidFill>
                <a:latin typeface="Arial" charset="0"/>
              </a:defRPr>
            </a:lvl6pPr>
            <a:lvl7pPr marL="2971800" indent="-228600" defTabSz="957263" eaLnBrk="0" fontAlgn="base" hangingPunct="0">
              <a:spcBef>
                <a:spcPct val="0"/>
              </a:spcBef>
              <a:spcAft>
                <a:spcPct val="0"/>
              </a:spcAft>
              <a:defRPr>
                <a:solidFill>
                  <a:schemeClr val="tx1"/>
                </a:solidFill>
                <a:latin typeface="Arial" charset="0"/>
              </a:defRPr>
            </a:lvl7pPr>
            <a:lvl8pPr marL="3429000" indent="-228600" defTabSz="957263" eaLnBrk="0" fontAlgn="base" hangingPunct="0">
              <a:spcBef>
                <a:spcPct val="0"/>
              </a:spcBef>
              <a:spcAft>
                <a:spcPct val="0"/>
              </a:spcAft>
              <a:defRPr>
                <a:solidFill>
                  <a:schemeClr val="tx1"/>
                </a:solidFill>
                <a:latin typeface="Arial" charset="0"/>
              </a:defRPr>
            </a:lvl8pPr>
            <a:lvl9pPr marL="3886200" indent="-228600" defTabSz="957263" eaLnBrk="0" fontAlgn="base" hangingPunct="0">
              <a:spcBef>
                <a:spcPct val="0"/>
              </a:spcBef>
              <a:spcAft>
                <a:spcPct val="0"/>
              </a:spcAft>
              <a:defRPr>
                <a:solidFill>
                  <a:schemeClr val="tx1"/>
                </a:solidFill>
                <a:latin typeface="Arial" charset="0"/>
              </a:defRPr>
            </a:lvl9pPr>
          </a:lstStyle>
          <a:p>
            <a:r>
              <a:rPr lang="es-ES" dirty="0">
                <a:solidFill>
                  <a:srgbClr val="C00000"/>
                </a:solidFill>
              </a:rPr>
              <a:t>INCENTIVOS AL PERSONAL POLICIAL</a:t>
            </a:r>
            <a:endParaRPr lang="es-ES_tradnl" dirty="0">
              <a:solidFill>
                <a:srgbClr val="C00000"/>
              </a:solidFill>
            </a:endParaRPr>
          </a:p>
        </p:txBody>
      </p:sp>
      <p:sp>
        <p:nvSpPr>
          <p:cNvPr id="30" name="29 CuadroTexto"/>
          <p:cNvSpPr txBox="1"/>
          <p:nvPr/>
        </p:nvSpPr>
        <p:spPr>
          <a:xfrm>
            <a:off x="683568" y="476672"/>
            <a:ext cx="7946082" cy="646331"/>
          </a:xfrm>
          <a:prstGeom prst="rect">
            <a:avLst/>
          </a:prstGeom>
          <a:solidFill>
            <a:schemeClr val="accent3">
              <a:lumMod val="75000"/>
            </a:schemeClr>
          </a:solidFill>
          <a:ln>
            <a:solidFill>
              <a:schemeClr val="accent1">
                <a:lumMod val="75000"/>
              </a:schemeClr>
            </a:solidFill>
          </a:ln>
        </p:spPr>
        <p:txBody>
          <a:bodyPr wrap="square">
            <a:spAutoFit/>
          </a:bodyPr>
          <a:lstStyle/>
          <a:p>
            <a:pPr algn="ctr" fontAlgn="auto">
              <a:spcBef>
                <a:spcPts val="0"/>
              </a:spcBef>
              <a:spcAft>
                <a:spcPts val="0"/>
              </a:spcAft>
              <a:defRPr/>
            </a:pPr>
            <a:r>
              <a:rPr lang="es-PE" sz="3600" dirty="0" smtClean="0">
                <a:solidFill>
                  <a:prstClr val="white"/>
                </a:solidFill>
                <a:latin typeface="Eras Bold ITC"/>
              </a:rPr>
              <a:t>Estrategias</a:t>
            </a:r>
            <a:endParaRPr lang="es-PE" sz="3600" dirty="0">
              <a:solidFill>
                <a:prstClr val="white"/>
              </a:solidFill>
              <a:latin typeface="Eras Bold ITC"/>
            </a:endParaRPr>
          </a:p>
        </p:txBody>
      </p:sp>
      <p:pic>
        <p:nvPicPr>
          <p:cNvPr id="2050" name="Picture 2" descr="C:\Users\ibruno\Desktop\CAPTURA PUNTO QUIEBRE.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2415" b="17773"/>
          <a:stretch/>
        </p:blipFill>
        <p:spPr bwMode="auto">
          <a:xfrm>
            <a:off x="3059832" y="1340769"/>
            <a:ext cx="2977307" cy="2088232"/>
          </a:xfrm>
          <a:prstGeom prst="rect">
            <a:avLst/>
          </a:prstGeom>
          <a:solidFill>
            <a:srgbClr val="FFFFFF">
              <a:shade val="85000"/>
            </a:srgbClr>
          </a:solidFill>
          <a:ln w="88900" cap="sq">
            <a:solidFill>
              <a:schemeClr val="accent2">
                <a:lumMod val="60000"/>
                <a:lumOff val="4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814024401"/>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91681" y="25"/>
            <a:ext cx="7452320" cy="3130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676" y="0"/>
            <a:ext cx="2427734" cy="775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02631" y="5209622"/>
            <a:ext cx="3541369" cy="1648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02631" y="4005064"/>
            <a:ext cx="3541370" cy="12045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uadroTexto 1"/>
          <p:cNvSpPr txBox="1"/>
          <p:nvPr/>
        </p:nvSpPr>
        <p:spPr>
          <a:xfrm>
            <a:off x="64574" y="4005064"/>
            <a:ext cx="5538055" cy="2492990"/>
          </a:xfrm>
          <a:prstGeom prst="rect">
            <a:avLst/>
          </a:prstGeom>
          <a:noFill/>
        </p:spPr>
        <p:txBody>
          <a:bodyPr wrap="none" rtlCol="0">
            <a:spAutoFit/>
          </a:bodyPr>
          <a:lstStyle/>
          <a:p>
            <a:r>
              <a:rPr lang="es-MX" sz="6000" b="1" dirty="0" smtClean="0">
                <a:solidFill>
                  <a:schemeClr val="accent3">
                    <a:lumMod val="75000"/>
                  </a:schemeClr>
                </a:solidFill>
              </a:rPr>
              <a:t>Muchas Gracias</a:t>
            </a:r>
          </a:p>
          <a:p>
            <a:endParaRPr lang="es-MX" sz="3200" b="1" dirty="0">
              <a:solidFill>
                <a:schemeClr val="accent3">
                  <a:lumMod val="75000"/>
                </a:schemeClr>
              </a:solidFill>
            </a:endParaRPr>
          </a:p>
          <a:p>
            <a:r>
              <a:rPr lang="es-MX" sz="3200" b="1" dirty="0" smtClean="0">
                <a:solidFill>
                  <a:schemeClr val="accent3">
                    <a:lumMod val="75000"/>
                  </a:schemeClr>
                </a:solidFill>
              </a:rPr>
              <a:t>Equipo Técnico del Presupuesto</a:t>
            </a:r>
          </a:p>
          <a:p>
            <a:r>
              <a:rPr lang="es-MX" sz="3200" b="1" dirty="0" smtClean="0">
                <a:solidFill>
                  <a:schemeClr val="accent3">
                    <a:lumMod val="75000"/>
                  </a:schemeClr>
                </a:solidFill>
              </a:rPr>
              <a:t>Participativo 2016</a:t>
            </a:r>
            <a:endParaRPr lang="es-MX" b="1" dirty="0" smtClean="0">
              <a:solidFill>
                <a:schemeClr val="accent3">
                  <a:lumMod val="75000"/>
                </a:schemeClr>
              </a:solidFill>
            </a:endParaRPr>
          </a:p>
        </p:txBody>
      </p:sp>
      <p:pic>
        <p:nvPicPr>
          <p:cNvPr id="1029"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29397" y="4481761"/>
            <a:ext cx="2887836" cy="5986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97099680"/>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91681" y="25"/>
            <a:ext cx="7452320" cy="3130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676" y="0"/>
            <a:ext cx="2427734" cy="775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969" y="4005064"/>
            <a:ext cx="5621600" cy="2852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02631" y="5209622"/>
            <a:ext cx="3541369" cy="1648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02631" y="4005064"/>
            <a:ext cx="3541370" cy="12045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929397" y="4481761"/>
            <a:ext cx="2887836" cy="5986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CuadroTexto 1"/>
          <p:cNvSpPr txBox="1"/>
          <p:nvPr/>
        </p:nvSpPr>
        <p:spPr>
          <a:xfrm>
            <a:off x="97824" y="2708920"/>
            <a:ext cx="8240141" cy="1354217"/>
          </a:xfrm>
          <a:prstGeom prst="rect">
            <a:avLst/>
          </a:prstGeom>
          <a:noFill/>
        </p:spPr>
        <p:txBody>
          <a:bodyPr wrap="none" rtlCol="0">
            <a:spAutoFit/>
          </a:bodyPr>
          <a:lstStyle/>
          <a:p>
            <a:r>
              <a:rPr lang="es-MX" sz="3200" b="1" dirty="0" smtClean="0"/>
              <a:t>Taller de Diagnóstico Distrital e Identificación y </a:t>
            </a:r>
          </a:p>
          <a:p>
            <a:r>
              <a:rPr lang="es-MX" sz="3200" b="1" dirty="0" smtClean="0"/>
              <a:t>Priorización de Resultados</a:t>
            </a:r>
          </a:p>
          <a:p>
            <a:r>
              <a:rPr lang="es-MX" b="1" dirty="0" smtClean="0"/>
              <a:t>27 de Abril de 2015</a:t>
            </a:r>
          </a:p>
        </p:txBody>
      </p:sp>
    </p:spTree>
    <p:extLst>
      <p:ext uri="{BB962C8B-B14F-4D97-AF65-F5344CB8AC3E}">
        <p14:creationId xmlns:p14="http://schemas.microsoft.com/office/powerpoint/2010/main" val="1474367175"/>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683568" y="1345992"/>
            <a:ext cx="8136904" cy="1938992"/>
          </a:xfrm>
          <a:prstGeom prst="rect">
            <a:avLst/>
          </a:prstGeom>
          <a:solidFill>
            <a:schemeClr val="accent3">
              <a:lumMod val="75000"/>
            </a:schemeClr>
          </a:solidFill>
        </p:spPr>
        <p:txBody>
          <a:bodyPr wrap="square">
            <a:spAutoFit/>
          </a:bodyPr>
          <a:lstStyle/>
          <a:p>
            <a:pPr algn="ctr">
              <a:defRPr/>
            </a:pPr>
            <a:r>
              <a:rPr lang="es-ES" sz="6000" b="1" cap="all" dirty="0">
                <a:ln w="9000" cmpd="sng">
                  <a:solidFill>
                    <a:schemeClr val="accent4">
                      <a:shade val="50000"/>
                      <a:satMod val="120000"/>
                    </a:schemeClr>
                  </a:solidFill>
                  <a:prstDash val="solid"/>
                </a:ln>
                <a:solidFill>
                  <a:schemeClr val="bg1"/>
                </a:solidFill>
                <a:effectLst>
                  <a:reflection blurRad="12700" stA="28000" endPos="45000" dist="1000" dir="5400000" sy="-100000" algn="bl" rotWithShape="0"/>
                </a:effectLst>
                <a:latin typeface="Eras Bold ITC" pitchFamily="34" charset="0"/>
              </a:rPr>
              <a:t>CULTURA TRIBUTARIA</a:t>
            </a:r>
          </a:p>
        </p:txBody>
      </p:sp>
      <p:pic>
        <p:nvPicPr>
          <p:cNvPr id="1026" name="Picture 2" descr="http://image.slidesharecdn.com/universidadcentraldelecuador-130327074612-phpapp01/95/cultura-tributaria-2-638.jpg?cb=1364389125"/>
          <p:cNvPicPr>
            <a:picLocks noChangeAspect="1" noChangeArrowheads="1"/>
          </p:cNvPicPr>
          <p:nvPr/>
        </p:nvPicPr>
        <p:blipFill rotWithShape="1">
          <a:blip r:embed="rId2">
            <a:extLst>
              <a:ext uri="{28A0092B-C50C-407E-A947-70E740481C1C}">
                <a14:useLocalDpi xmlns:a14="http://schemas.microsoft.com/office/drawing/2010/main" val="0"/>
              </a:ext>
            </a:extLst>
          </a:blip>
          <a:srcRect l="8453" r="6972"/>
          <a:stretch/>
        </p:blipFill>
        <p:spPr bwMode="auto">
          <a:xfrm>
            <a:off x="3188263" y="3573016"/>
            <a:ext cx="3127511" cy="2510967"/>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3341425"/>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827584" y="348909"/>
            <a:ext cx="7416824" cy="707886"/>
          </a:xfrm>
          <a:prstGeom prst="rect">
            <a:avLst/>
          </a:prstGeom>
          <a:solidFill>
            <a:schemeClr val="accent3">
              <a:lumMod val="75000"/>
            </a:schemeClr>
          </a:solidFill>
        </p:spPr>
        <p:txBody>
          <a:bodyPr wrap="square">
            <a:spAutoFit/>
          </a:bodyPr>
          <a:lstStyle/>
          <a:p>
            <a:pPr algn="ctr">
              <a:spcBef>
                <a:spcPct val="0"/>
              </a:spcBef>
            </a:pPr>
            <a:r>
              <a:rPr lang="es-PE" sz="4000" b="1" dirty="0">
                <a:solidFill>
                  <a:schemeClr val="bg1"/>
                </a:solidFill>
                <a:latin typeface="Eras Bold ITC" panose="020B0907030504020204" pitchFamily="34" charset="0"/>
                <a:ea typeface="+mj-ea"/>
                <a:cs typeface="+mj-cs"/>
              </a:rPr>
              <a:t>CONCIENCIA</a:t>
            </a:r>
            <a:r>
              <a:rPr lang="es-PE" sz="3900" dirty="0">
                <a:solidFill>
                  <a:schemeClr val="bg1"/>
                </a:solidFill>
                <a:latin typeface="Eras Bold ITC" panose="020B0907030504020204" pitchFamily="34" charset="0"/>
                <a:ea typeface="+mj-ea"/>
                <a:cs typeface="+mj-cs"/>
              </a:rPr>
              <a:t>  TRIBUTARIA</a:t>
            </a:r>
          </a:p>
        </p:txBody>
      </p:sp>
      <p:sp>
        <p:nvSpPr>
          <p:cNvPr id="5" name="4 Rectángulo"/>
          <p:cNvSpPr/>
          <p:nvPr/>
        </p:nvSpPr>
        <p:spPr>
          <a:xfrm>
            <a:off x="395537" y="1214037"/>
            <a:ext cx="7560840" cy="923330"/>
          </a:xfrm>
          <a:prstGeom prst="rect">
            <a:avLst/>
          </a:prstGeom>
        </p:spPr>
        <p:txBody>
          <a:bodyPr wrap="square">
            <a:spAutoFit/>
          </a:bodyPr>
          <a:lstStyle/>
          <a:p>
            <a:pPr algn="just" eaLnBrk="0" hangingPunct="0">
              <a:defRPr/>
            </a:pPr>
            <a:r>
              <a:rPr lang="es-PE" b="1" dirty="0">
                <a:solidFill>
                  <a:srgbClr val="C00000"/>
                </a:solidFill>
                <a:latin typeface="Arial" pitchFamily="34" charset="0"/>
                <a:ea typeface="Times New Roman" pitchFamily="18" charset="0"/>
                <a:cs typeface="Arial" pitchFamily="34" charset="0"/>
              </a:rPr>
              <a:t>Conciencia tributaria</a:t>
            </a:r>
          </a:p>
          <a:p>
            <a:pPr marL="342900" indent="-342900" algn="just" eaLnBrk="0" hangingPunct="0">
              <a:buFont typeface="Arial" pitchFamily="34" charset="0"/>
              <a:buChar char="•"/>
              <a:defRPr/>
            </a:pPr>
            <a:r>
              <a:rPr lang="es-ES" dirty="0">
                <a:latin typeface="Arial" pitchFamily="34" charset="0"/>
                <a:ea typeface="Times New Roman" pitchFamily="18" charset="0"/>
                <a:cs typeface="Arial" pitchFamily="34" charset="0"/>
              </a:rPr>
              <a:t>Es el sentido común que cada  persona tiene para actuar o tomar posición frente al tributo.</a:t>
            </a:r>
            <a:endParaRPr lang="es-ES" dirty="0">
              <a:latin typeface="Arial" pitchFamily="34" charset="0"/>
            </a:endParaRPr>
          </a:p>
        </p:txBody>
      </p:sp>
      <p:sp>
        <p:nvSpPr>
          <p:cNvPr id="6" name="5 Rectángulo"/>
          <p:cNvSpPr/>
          <p:nvPr/>
        </p:nvSpPr>
        <p:spPr>
          <a:xfrm>
            <a:off x="395537" y="2137367"/>
            <a:ext cx="7560839" cy="4431983"/>
          </a:xfrm>
          <a:prstGeom prst="rect">
            <a:avLst/>
          </a:prstGeom>
        </p:spPr>
        <p:txBody>
          <a:bodyPr wrap="square">
            <a:spAutoFit/>
          </a:bodyPr>
          <a:lstStyle/>
          <a:p>
            <a:pPr algn="just">
              <a:spcAft>
                <a:spcPts val="600"/>
              </a:spcAft>
              <a:defRPr/>
            </a:pPr>
            <a:r>
              <a:rPr lang="es-ES" b="1" dirty="0">
                <a:solidFill>
                  <a:srgbClr val="C00000"/>
                </a:solidFill>
                <a:latin typeface="Arial" pitchFamily="34" charset="0"/>
                <a:ea typeface="Times New Roman" pitchFamily="18" charset="0"/>
                <a:cs typeface="Arial" pitchFamily="34" charset="0"/>
              </a:rPr>
              <a:t>Cultura Tributaria </a:t>
            </a:r>
          </a:p>
          <a:p>
            <a:pPr algn="just">
              <a:spcAft>
                <a:spcPts val="600"/>
              </a:spcAft>
              <a:buFont typeface="Arial" pitchFamily="34" charset="0"/>
              <a:buChar char="•"/>
              <a:defRPr/>
            </a:pPr>
            <a:r>
              <a:rPr lang="es-ES" dirty="0">
                <a:latin typeface="Arial" pitchFamily="34" charset="0"/>
                <a:ea typeface="Times New Roman" pitchFamily="18" charset="0"/>
                <a:cs typeface="Arial" pitchFamily="34" charset="0"/>
              </a:rPr>
              <a:t> Valores cívicos orientadores del comportamiento</a:t>
            </a:r>
            <a:endParaRPr lang="es-PE" dirty="0">
              <a:latin typeface="Arial" pitchFamily="34" charset="0"/>
              <a:ea typeface="Times New Roman" pitchFamily="18" charset="0"/>
              <a:cs typeface="Arial" pitchFamily="34" charset="0"/>
            </a:endParaRPr>
          </a:p>
          <a:p>
            <a:pPr marL="177800" indent="-177800" algn="just">
              <a:spcAft>
                <a:spcPts val="600"/>
              </a:spcAft>
              <a:buFont typeface="Arial" pitchFamily="34" charset="0"/>
              <a:buChar char="•"/>
              <a:defRPr/>
            </a:pPr>
            <a:r>
              <a:rPr lang="es-ES" dirty="0">
                <a:latin typeface="Arial" pitchFamily="34" charset="0"/>
                <a:ea typeface="Times New Roman" pitchFamily="18" charset="0"/>
                <a:cs typeface="Arial" pitchFamily="34" charset="0"/>
              </a:rPr>
              <a:t>Conocimientos de las normas tributarias pero también creencias acerca de éstas. </a:t>
            </a:r>
            <a:endParaRPr lang="es-PE" dirty="0">
              <a:latin typeface="Arial" pitchFamily="34" charset="0"/>
              <a:ea typeface="Times New Roman" pitchFamily="18" charset="0"/>
              <a:cs typeface="Arial" pitchFamily="34" charset="0"/>
            </a:endParaRPr>
          </a:p>
          <a:p>
            <a:pPr algn="just">
              <a:spcAft>
                <a:spcPts val="600"/>
              </a:spcAft>
              <a:buFont typeface="Arial" pitchFamily="34" charset="0"/>
              <a:buChar char="•"/>
              <a:defRPr/>
            </a:pPr>
            <a:r>
              <a:rPr lang="es-ES" dirty="0">
                <a:latin typeface="Arial" pitchFamily="34" charset="0"/>
                <a:ea typeface="Times New Roman" pitchFamily="18" charset="0"/>
                <a:cs typeface="Arial" pitchFamily="34" charset="0"/>
              </a:rPr>
              <a:t>  Actitudes y comportamientos frente a las normas tributarias</a:t>
            </a:r>
            <a:r>
              <a:rPr lang="es-ES" dirty="0" smtClean="0">
                <a:solidFill>
                  <a:schemeClr val="accent6"/>
                </a:solidFill>
                <a:latin typeface="Arial" pitchFamily="34" charset="0"/>
                <a:cs typeface="Arial" pitchFamily="34" charset="0"/>
              </a:rPr>
              <a:t>.</a:t>
            </a:r>
          </a:p>
          <a:p>
            <a:pPr algn="just">
              <a:spcAft>
                <a:spcPts val="600"/>
              </a:spcAft>
              <a:buFont typeface="Arial" pitchFamily="34" charset="0"/>
              <a:buChar char="•"/>
              <a:defRPr/>
            </a:pPr>
            <a:r>
              <a:rPr lang="es-ES" dirty="0" smtClean="0">
                <a:latin typeface="Arial" pitchFamily="34" charset="0"/>
                <a:ea typeface="Times New Roman" pitchFamily="18" charset="0"/>
                <a:cs typeface="Arial" pitchFamily="34" charset="0"/>
              </a:rPr>
              <a:t>  Percepciones </a:t>
            </a:r>
            <a:r>
              <a:rPr lang="es-ES" dirty="0">
                <a:latin typeface="Arial" pitchFamily="34" charset="0"/>
                <a:ea typeface="Times New Roman" pitchFamily="18" charset="0"/>
                <a:cs typeface="Arial" pitchFamily="34" charset="0"/>
              </a:rPr>
              <a:t>del cumplimiento de las normas tributarias  que generan un sentimiento de pertenencia a una colectividad que es capaz de interactuar y colaborar –entre personas e instituciones- para la obtención del bien </a:t>
            </a:r>
            <a:r>
              <a:rPr lang="es-ES" dirty="0" smtClean="0">
                <a:latin typeface="Arial" pitchFamily="34" charset="0"/>
                <a:ea typeface="Times New Roman" pitchFamily="18" charset="0"/>
                <a:cs typeface="Arial" pitchFamily="34" charset="0"/>
              </a:rPr>
              <a:t>común</a:t>
            </a:r>
            <a:r>
              <a:rPr lang="es-ES" dirty="0" smtClean="0">
                <a:solidFill>
                  <a:schemeClr val="accent6"/>
                </a:solidFill>
                <a:latin typeface="Arial" pitchFamily="34" charset="0"/>
                <a:cs typeface="Arial" pitchFamily="34" charset="0"/>
              </a:rPr>
              <a:t>.</a:t>
            </a:r>
            <a:endParaRPr lang="es-PE" dirty="0">
              <a:solidFill>
                <a:schemeClr val="accent6"/>
              </a:solidFill>
              <a:latin typeface="Arial" pitchFamily="34" charset="0"/>
              <a:cs typeface="Arial" pitchFamily="34" charset="0"/>
            </a:endParaRPr>
          </a:p>
          <a:p>
            <a:pPr eaLnBrk="0" hangingPunct="0">
              <a:spcAft>
                <a:spcPts val="600"/>
              </a:spcAft>
              <a:defRPr/>
            </a:pPr>
            <a:r>
              <a:rPr lang="es-ES" b="1" dirty="0">
                <a:solidFill>
                  <a:srgbClr val="C00000"/>
                </a:solidFill>
                <a:latin typeface="Arial" pitchFamily="34" charset="0"/>
                <a:ea typeface="Times New Roman" pitchFamily="18" charset="0"/>
                <a:cs typeface="Arial" pitchFamily="34" charset="0"/>
              </a:rPr>
              <a:t>Educación tributaria</a:t>
            </a:r>
          </a:p>
          <a:p>
            <a:pPr marL="342900" indent="-342900" algn="just" eaLnBrk="0" hangingPunct="0">
              <a:buFont typeface="Arial" pitchFamily="34" charset="0"/>
              <a:buChar char="•"/>
              <a:defRPr/>
            </a:pPr>
            <a:r>
              <a:rPr lang="es-ES" dirty="0">
                <a:latin typeface="Arial" pitchFamily="34" charset="0"/>
                <a:ea typeface="Times New Roman" pitchFamily="18" charset="0"/>
                <a:cs typeface="Arial" pitchFamily="34" charset="0"/>
              </a:rPr>
              <a:t> Se refiere a la enseñanza estructurada de la cultura tributaria en la población mediante el uso de estrategias didácticas para "hacer enseñables" dichos contenidos. </a:t>
            </a:r>
          </a:p>
          <a:p>
            <a:pPr algn="just">
              <a:spcAft>
                <a:spcPts val="600"/>
              </a:spcAft>
              <a:buFont typeface="Arial" pitchFamily="34" charset="0"/>
              <a:buChar char="•"/>
              <a:defRPr/>
            </a:pPr>
            <a:endParaRPr lang="es-PE" dirty="0">
              <a:solidFill>
                <a:schemeClr val="accent6"/>
              </a:solidFill>
              <a:latin typeface="Arial" pitchFamily="34" charset="0"/>
              <a:cs typeface="Arial" pitchFamily="34" charset="0"/>
            </a:endParaRPr>
          </a:p>
        </p:txBody>
      </p:sp>
      <p:pic>
        <p:nvPicPr>
          <p:cNvPr id="7" name="5 Imagen" descr="elegir.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76424" y="1815033"/>
            <a:ext cx="1443212" cy="974347"/>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74703506"/>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1039592" y="349796"/>
            <a:ext cx="7064755" cy="707886"/>
          </a:xfrm>
          <a:prstGeom prst="rect">
            <a:avLst/>
          </a:prstGeom>
          <a:solidFill>
            <a:schemeClr val="accent3">
              <a:lumMod val="75000"/>
            </a:schemeClr>
          </a:solidFill>
        </p:spPr>
        <p:txBody>
          <a:bodyPr wrap="none">
            <a:spAutoFit/>
          </a:bodyPr>
          <a:lstStyle/>
          <a:p>
            <a:pPr algn="ctr" fontAlgn="auto">
              <a:spcBef>
                <a:spcPts val="580"/>
              </a:spcBef>
              <a:spcAft>
                <a:spcPts val="0"/>
              </a:spcAft>
              <a:buClr>
                <a:schemeClr val="accent1"/>
              </a:buClr>
              <a:buSzPct val="85000"/>
              <a:defRPr/>
            </a:pPr>
            <a:r>
              <a:rPr lang="es-ES_tradnl" sz="4000" b="1" dirty="0">
                <a:solidFill>
                  <a:schemeClr val="bg1"/>
                </a:solidFill>
                <a:latin typeface="Eras Bold ITC" panose="020B0907030504020204" pitchFamily="34" charset="0"/>
                <a:ea typeface="+mj-ea"/>
                <a:cs typeface="+mj-cs"/>
              </a:rPr>
              <a:t>CONCIENCIA</a:t>
            </a:r>
            <a:r>
              <a:rPr lang="es-ES_tradnl" sz="4000" b="1" dirty="0">
                <a:solidFill>
                  <a:srgbClr val="FFFFFF"/>
                </a:solidFill>
                <a:latin typeface="Eras Bold ITC" pitchFamily="34" charset="0"/>
              </a:rPr>
              <a:t> TRIBUTARIA</a:t>
            </a:r>
            <a:endParaRPr lang="es-ES" sz="4000" b="1" dirty="0">
              <a:solidFill>
                <a:srgbClr val="FFFFFF"/>
              </a:solidFill>
              <a:latin typeface="Eras Bold ITC" pitchFamily="34" charset="0"/>
            </a:endParaRPr>
          </a:p>
        </p:txBody>
      </p:sp>
      <p:grpSp>
        <p:nvGrpSpPr>
          <p:cNvPr id="5" name="13 Grupo"/>
          <p:cNvGrpSpPr>
            <a:grpSpLocks/>
          </p:cNvGrpSpPr>
          <p:nvPr/>
        </p:nvGrpSpPr>
        <p:grpSpPr bwMode="auto">
          <a:xfrm>
            <a:off x="663744" y="1356747"/>
            <a:ext cx="7816453" cy="857250"/>
            <a:chOff x="0" y="422"/>
            <a:chExt cx="5143536" cy="550688"/>
          </a:xfrm>
          <a:solidFill>
            <a:schemeClr val="tx1"/>
          </a:solidFill>
        </p:grpSpPr>
        <p:sp>
          <p:nvSpPr>
            <p:cNvPr id="6" name="5 Llamada de flecha hacia arriba"/>
            <p:cNvSpPr/>
            <p:nvPr/>
          </p:nvSpPr>
          <p:spPr>
            <a:xfrm rot="10800000">
              <a:off x="0" y="422"/>
              <a:ext cx="5143536" cy="550688"/>
            </a:xfrm>
            <a:prstGeom prst="upArrowCallout">
              <a:avLst>
                <a:gd name="adj1" fmla="val 45756"/>
                <a:gd name="adj2" fmla="val 43828"/>
                <a:gd name="adj3" fmla="val 39178"/>
                <a:gd name="adj4" fmla="val 56577"/>
              </a:avLst>
            </a:prstGeom>
          </p:spPr>
          <p:style>
            <a:lnRef idx="2">
              <a:schemeClr val="accent3">
                <a:shade val="50000"/>
              </a:schemeClr>
            </a:lnRef>
            <a:fillRef idx="1">
              <a:schemeClr val="accent3"/>
            </a:fillRef>
            <a:effectRef idx="0">
              <a:schemeClr val="accent3"/>
            </a:effectRef>
            <a:fontRef idx="minor">
              <a:schemeClr val="lt1"/>
            </a:fontRef>
          </p:style>
        </p:sp>
        <p:sp>
          <p:nvSpPr>
            <p:cNvPr id="7" name="Llamada de flecha hacia arriba 4"/>
            <p:cNvSpPr/>
            <p:nvPr/>
          </p:nvSpPr>
          <p:spPr>
            <a:xfrm>
              <a:off x="0" y="422"/>
              <a:ext cx="5143536" cy="318175"/>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lIns="99568" tIns="99568" rIns="99568" bIns="99568" spcCol="1270" anchor="ctr"/>
            <a:lstStyle/>
            <a:p>
              <a:pPr algn="ctr" defTabSz="622300">
                <a:lnSpc>
                  <a:spcPct val="90000"/>
                </a:lnSpc>
                <a:spcAft>
                  <a:spcPct val="35000"/>
                </a:spcAft>
                <a:defRPr/>
              </a:pPr>
              <a:r>
                <a:rPr lang="es-MX" sz="2000" b="1" dirty="0">
                  <a:solidFill>
                    <a:schemeClr val="bg1"/>
                  </a:solidFill>
                  <a:latin typeface="Arial" pitchFamily="34" charset="0"/>
                  <a:cs typeface="Arial" pitchFamily="34" charset="0"/>
                </a:rPr>
                <a:t>LIBERTAD PARA PARTICIPAR EN LA SOCIEDAD</a:t>
              </a:r>
              <a:endParaRPr lang="es-PE" sz="2000" b="1" dirty="0">
                <a:solidFill>
                  <a:schemeClr val="bg1"/>
                </a:solidFill>
                <a:latin typeface="Arial" pitchFamily="34" charset="0"/>
                <a:cs typeface="Arial" pitchFamily="34" charset="0"/>
              </a:endParaRPr>
            </a:p>
          </p:txBody>
        </p:sp>
      </p:grpSp>
      <p:grpSp>
        <p:nvGrpSpPr>
          <p:cNvPr id="11" name="10 Grupo"/>
          <p:cNvGrpSpPr/>
          <p:nvPr/>
        </p:nvGrpSpPr>
        <p:grpSpPr>
          <a:xfrm>
            <a:off x="663745" y="2303273"/>
            <a:ext cx="7816508" cy="1097900"/>
            <a:chOff x="0" y="510"/>
            <a:chExt cx="7816508" cy="1097900"/>
          </a:xfrm>
        </p:grpSpPr>
        <p:sp>
          <p:nvSpPr>
            <p:cNvPr id="12" name="11 Llamada de flecha hacia arriba"/>
            <p:cNvSpPr/>
            <p:nvPr/>
          </p:nvSpPr>
          <p:spPr>
            <a:xfrm rot="10800000">
              <a:off x="0" y="510"/>
              <a:ext cx="7816508" cy="1097900"/>
            </a:xfrm>
            <a:prstGeom prst="upArrowCallout">
              <a:avLst/>
            </a:prstGeom>
          </p:spPr>
          <p:style>
            <a:lnRef idx="3">
              <a:schemeClr val="lt1"/>
            </a:lnRef>
            <a:fillRef idx="1">
              <a:schemeClr val="accent3"/>
            </a:fillRef>
            <a:effectRef idx="1">
              <a:schemeClr val="accent3"/>
            </a:effectRef>
            <a:fontRef idx="minor">
              <a:schemeClr val="lt1"/>
            </a:fontRef>
          </p:style>
        </p:sp>
        <p:sp>
          <p:nvSpPr>
            <p:cNvPr id="13" name="Llamada de flecha hacia arriba 4"/>
            <p:cNvSpPr/>
            <p:nvPr/>
          </p:nvSpPr>
          <p:spPr>
            <a:xfrm rot="21600000">
              <a:off x="0" y="510"/>
              <a:ext cx="7816508" cy="713382"/>
            </a:xfrm>
            <a:prstGeom prst="rect">
              <a:avLst/>
            </a:prstGeom>
          </p:spPr>
          <p:style>
            <a:lnRef idx="3">
              <a:schemeClr val="lt1"/>
            </a:lnRef>
            <a:fillRef idx="1">
              <a:schemeClr val="accent3"/>
            </a:fillRef>
            <a:effectRef idx="1">
              <a:schemeClr val="accent3"/>
            </a:effectRef>
            <a:fontRef idx="minor">
              <a:schemeClr val="lt1"/>
            </a:fontRef>
          </p:style>
          <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s-ES_tradnl" sz="2000" b="1" kern="1200" dirty="0" smtClean="0">
                  <a:solidFill>
                    <a:schemeClr val="bg1"/>
                  </a:solidFill>
                  <a:latin typeface="Arial" pitchFamily="34" charset="0"/>
                  <a:cs typeface="Arial" pitchFamily="34" charset="0"/>
                </a:rPr>
                <a:t>CLARA Y JUSTA LEGISLACIÓN</a:t>
              </a:r>
              <a:endParaRPr lang="es-PE" sz="2000" b="1" kern="1200" dirty="0">
                <a:solidFill>
                  <a:schemeClr val="bg1"/>
                </a:solidFill>
                <a:latin typeface="Arial" pitchFamily="34" charset="0"/>
                <a:cs typeface="Arial" pitchFamily="34" charset="0"/>
              </a:endParaRPr>
            </a:p>
          </p:txBody>
        </p:sp>
      </p:grpSp>
      <p:grpSp>
        <p:nvGrpSpPr>
          <p:cNvPr id="14" name="13 Grupo"/>
          <p:cNvGrpSpPr/>
          <p:nvPr/>
        </p:nvGrpSpPr>
        <p:grpSpPr>
          <a:xfrm>
            <a:off x="663745" y="3439727"/>
            <a:ext cx="7816508" cy="1097900"/>
            <a:chOff x="0" y="1087703"/>
            <a:chExt cx="7816508" cy="1097900"/>
          </a:xfrm>
        </p:grpSpPr>
        <p:sp>
          <p:nvSpPr>
            <p:cNvPr id="15" name="14 Llamada de flecha hacia arriba"/>
            <p:cNvSpPr/>
            <p:nvPr/>
          </p:nvSpPr>
          <p:spPr>
            <a:xfrm rot="10800000">
              <a:off x="0" y="1087703"/>
              <a:ext cx="7816508" cy="1097900"/>
            </a:xfrm>
            <a:prstGeom prst="upArrowCallout">
              <a:avLst/>
            </a:prstGeom>
            <a:solidFill>
              <a:schemeClr val="bg1">
                <a:lumMod val="7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6" name="Llamada de flecha hacia arriba 4"/>
            <p:cNvSpPr/>
            <p:nvPr/>
          </p:nvSpPr>
          <p:spPr>
            <a:xfrm rot="21600000">
              <a:off x="0" y="1087703"/>
              <a:ext cx="7816508" cy="713382"/>
            </a:xfrm>
            <a:prstGeom prst="rect">
              <a:avLst/>
            </a:prstGeom>
          </p:spPr>
          <p:style>
            <a:lnRef idx="1">
              <a:schemeClr val="accent3"/>
            </a:lnRef>
            <a:fillRef idx="2">
              <a:schemeClr val="accent3"/>
            </a:fillRef>
            <a:effectRef idx="1">
              <a:schemeClr val="accent3"/>
            </a:effectRef>
            <a:fontRef idx="minor">
              <a:schemeClr val="dk1"/>
            </a:fontRef>
          </p:style>
          <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s-ES_tradnl" sz="2000" b="1" kern="1200" dirty="0" smtClean="0">
                  <a:solidFill>
                    <a:schemeClr val="tx1"/>
                  </a:solidFill>
                  <a:latin typeface="Arial" pitchFamily="34" charset="0"/>
                  <a:cs typeface="Arial" pitchFamily="34" charset="0"/>
                </a:rPr>
                <a:t>EFICIENTE Y SOLIDO ORGANISMO RECAUDADOR </a:t>
              </a:r>
              <a:endParaRPr lang="es-PE" sz="2000" b="1" kern="1200" dirty="0">
                <a:solidFill>
                  <a:schemeClr val="tx1"/>
                </a:solidFill>
                <a:latin typeface="Arial" pitchFamily="34" charset="0"/>
                <a:cs typeface="Arial" pitchFamily="34" charset="0"/>
              </a:endParaRPr>
            </a:p>
          </p:txBody>
        </p:sp>
      </p:grpSp>
      <p:grpSp>
        <p:nvGrpSpPr>
          <p:cNvPr id="21" name="20 Grupo"/>
          <p:cNvGrpSpPr/>
          <p:nvPr/>
        </p:nvGrpSpPr>
        <p:grpSpPr>
          <a:xfrm>
            <a:off x="663745" y="4734820"/>
            <a:ext cx="7816508" cy="713849"/>
            <a:chOff x="0" y="2174895"/>
            <a:chExt cx="7816508" cy="713849"/>
          </a:xfrm>
        </p:grpSpPr>
        <p:sp>
          <p:nvSpPr>
            <p:cNvPr id="22" name="21 Rectángulo"/>
            <p:cNvSpPr/>
            <p:nvPr/>
          </p:nvSpPr>
          <p:spPr>
            <a:xfrm>
              <a:off x="0" y="2174895"/>
              <a:ext cx="7816508" cy="713849"/>
            </a:xfrm>
            <a:prstGeom prst="rect">
              <a:avLst/>
            </a:prstGeom>
            <a:solidFill>
              <a:schemeClr val="bg1">
                <a:lumMod val="8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3" name="22 Rectángulo"/>
            <p:cNvSpPr/>
            <p:nvPr/>
          </p:nvSpPr>
          <p:spPr>
            <a:xfrm>
              <a:off x="0" y="2174895"/>
              <a:ext cx="7816508" cy="713849"/>
            </a:xfrm>
            <a:prstGeom prst="rect">
              <a:avLst/>
            </a:prstGeom>
            <a:solidFill>
              <a:schemeClr val="accent3">
                <a:lumMod val="75000"/>
              </a:schemeClr>
            </a:solidFill>
          </p:spPr>
          <p:style>
            <a:lnRef idx="0">
              <a:scrgbClr r="0" g="0" b="0"/>
            </a:lnRef>
            <a:fillRef idx="0">
              <a:scrgbClr r="0" g="0" b="0"/>
            </a:fillRef>
            <a:effectRef idx="0">
              <a:scrgbClr r="0" g="0" b="0"/>
            </a:effectRef>
            <a:fontRef idx="minor">
              <a:schemeClr val="lt1"/>
            </a:fontRef>
          </p:style>
          <p:txBody>
            <a:bodyPr spcFirstLastPara="0" vert="horz" wrap="square" lIns="142240" tIns="142240" rIns="142240" bIns="142240" numCol="1" spcCol="1270" anchor="ctr" anchorCtr="0">
              <a:noAutofit/>
            </a:bodyPr>
            <a:lstStyle/>
            <a:p>
              <a:pPr lvl="0" algn="ctr" defTabSz="889000">
                <a:lnSpc>
                  <a:spcPct val="90000"/>
                </a:lnSpc>
                <a:spcBef>
                  <a:spcPct val="0"/>
                </a:spcBef>
                <a:spcAft>
                  <a:spcPct val="35000"/>
                </a:spcAft>
              </a:pPr>
              <a:r>
                <a:rPr lang="es-ES_tradnl" sz="2000" b="1" kern="1200" dirty="0" smtClean="0">
                  <a:solidFill>
                    <a:schemeClr val="tx1"/>
                  </a:solidFill>
                  <a:latin typeface="Arial" pitchFamily="34" charset="0"/>
                  <a:cs typeface="Arial" pitchFamily="34" charset="0"/>
                </a:rPr>
                <a:t>DERECHO A CONOCER EL DESTINO FINAL DE LOS RECURSOS RECAUDADOS</a:t>
              </a:r>
              <a:endParaRPr lang="es-PE" sz="2000" b="1" kern="1200" dirty="0">
                <a:solidFill>
                  <a:schemeClr val="tx1"/>
                </a:solidFill>
                <a:latin typeface="Arial" pitchFamily="34" charset="0"/>
                <a:cs typeface="Arial" pitchFamily="34" charset="0"/>
              </a:endParaRPr>
            </a:p>
          </p:txBody>
        </p:sp>
      </p:grpSp>
    </p:spTree>
    <p:extLst>
      <p:ext uri="{BB962C8B-B14F-4D97-AF65-F5344CB8AC3E}">
        <p14:creationId xmlns:p14="http://schemas.microsoft.com/office/powerpoint/2010/main" val="3926293313"/>
      </p:ext>
    </p:extLst>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179512" y="577629"/>
            <a:ext cx="8784976" cy="1323439"/>
          </a:xfrm>
          <a:prstGeom prst="rect">
            <a:avLst/>
          </a:prstGeom>
          <a:solidFill>
            <a:schemeClr val="accent3">
              <a:lumMod val="75000"/>
            </a:schemeClr>
          </a:solidFill>
        </p:spPr>
        <p:txBody>
          <a:bodyPr wrap="square">
            <a:spAutoFit/>
          </a:bodyPr>
          <a:lstStyle/>
          <a:p>
            <a:pPr algn="ctr"/>
            <a:r>
              <a:rPr lang="es-ES_tradnl" sz="4000" b="1" dirty="0" smtClean="0">
                <a:solidFill>
                  <a:srgbClr val="FFFFFF"/>
                </a:solidFill>
                <a:latin typeface="Eras Bold ITC" pitchFamily="34" charset="0"/>
              </a:rPr>
              <a:t>¿</a:t>
            </a:r>
            <a:r>
              <a:rPr lang="es-ES_tradnl" sz="4000" b="1" dirty="0">
                <a:solidFill>
                  <a:srgbClr val="FFFFFF"/>
                </a:solidFill>
                <a:latin typeface="Eras Bold ITC" pitchFamily="34" charset="0"/>
              </a:rPr>
              <a:t>QUE SON LOS TRIBUTOS MUNICIPALES</a:t>
            </a:r>
            <a:r>
              <a:rPr lang="es-ES_tradnl" sz="4000" b="1" dirty="0" smtClean="0">
                <a:solidFill>
                  <a:srgbClr val="FFFFFF"/>
                </a:solidFill>
                <a:latin typeface="Eras Bold ITC" pitchFamily="34" charset="0"/>
              </a:rPr>
              <a:t>?</a:t>
            </a:r>
            <a:endParaRPr lang="es-PE" sz="4000" dirty="0">
              <a:latin typeface="Eras Bold ITC" pitchFamily="34" charset="0"/>
            </a:endParaRPr>
          </a:p>
        </p:txBody>
      </p:sp>
      <p:grpSp>
        <p:nvGrpSpPr>
          <p:cNvPr id="5" name="4 Grupo"/>
          <p:cNvGrpSpPr/>
          <p:nvPr/>
        </p:nvGrpSpPr>
        <p:grpSpPr>
          <a:xfrm>
            <a:off x="255540" y="2060848"/>
            <a:ext cx="2899676" cy="864096"/>
            <a:chOff x="182457" y="1664"/>
            <a:chExt cx="2899676" cy="1128534"/>
          </a:xfrm>
          <a:solidFill>
            <a:schemeClr val="accent3">
              <a:lumMod val="50000"/>
            </a:schemeClr>
          </a:solidFill>
          <a:scene3d>
            <a:camera prst="orthographicFront">
              <a:rot lat="0" lon="0" rev="0"/>
            </a:camera>
            <a:lightRig rig="contrasting" dir="t">
              <a:rot lat="0" lon="0" rev="1200000"/>
            </a:lightRig>
          </a:scene3d>
        </p:grpSpPr>
        <p:sp>
          <p:nvSpPr>
            <p:cNvPr id="6" name="5 Rectángulo redondeado"/>
            <p:cNvSpPr/>
            <p:nvPr/>
          </p:nvSpPr>
          <p:spPr>
            <a:xfrm>
              <a:off x="182457" y="1664"/>
              <a:ext cx="2899676" cy="1128534"/>
            </a:xfrm>
            <a:prstGeom prst="roundRect">
              <a:avLst>
                <a:gd name="adj" fmla="val 10000"/>
              </a:avLst>
            </a:prstGeom>
            <a:grpFill/>
            <a:sp3d contourW="19050" prstMaterial="metal">
              <a:bevelT w="88900" h="203200"/>
              <a:bevelB w="165100" h="254000"/>
            </a:sp3d>
          </p:spPr>
          <p:style>
            <a:lnRef idx="0">
              <a:schemeClr val="lt1">
                <a:hueOff val="0"/>
                <a:satOff val="0"/>
                <a:lumOff val="0"/>
                <a:alphaOff val="0"/>
              </a:schemeClr>
            </a:lnRef>
            <a:fillRef idx="1">
              <a:schemeClr val="accent4">
                <a:hueOff val="0"/>
                <a:satOff val="0"/>
                <a:lumOff val="0"/>
                <a:alphaOff val="0"/>
              </a:schemeClr>
            </a:fillRef>
            <a:effectRef idx="2">
              <a:schemeClr val="accent4">
                <a:hueOff val="0"/>
                <a:satOff val="0"/>
                <a:lumOff val="0"/>
                <a:alphaOff val="0"/>
              </a:schemeClr>
            </a:effectRef>
            <a:fontRef idx="minor">
              <a:schemeClr val="lt1"/>
            </a:fontRef>
          </p:style>
        </p:sp>
        <p:sp>
          <p:nvSpPr>
            <p:cNvPr id="7" name="6 Rectángulo"/>
            <p:cNvSpPr/>
            <p:nvPr/>
          </p:nvSpPr>
          <p:spPr>
            <a:xfrm>
              <a:off x="215511" y="34718"/>
              <a:ext cx="2833568" cy="1062426"/>
            </a:xfrm>
            <a:prstGeom prst="rect">
              <a:avLst/>
            </a:prstGeom>
            <a:grpFill/>
            <a:sp3d/>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s-ES" sz="2000" b="1" kern="1200" dirty="0" smtClean="0">
                  <a:latin typeface="Arial"/>
                  <a:ea typeface="Batang"/>
                </a:rPr>
                <a:t>IMPUESTOS</a:t>
              </a:r>
              <a:endParaRPr lang="es-PE" sz="2000" kern="1200" dirty="0"/>
            </a:p>
          </p:txBody>
        </p:sp>
      </p:grpSp>
      <p:grpSp>
        <p:nvGrpSpPr>
          <p:cNvPr id="8" name="7 Grupo"/>
          <p:cNvGrpSpPr/>
          <p:nvPr/>
        </p:nvGrpSpPr>
        <p:grpSpPr>
          <a:xfrm>
            <a:off x="1441375" y="3062262"/>
            <a:ext cx="466461" cy="398788"/>
            <a:chOff x="1385977" y="1295698"/>
            <a:chExt cx="466461" cy="398788"/>
          </a:xfrm>
          <a:scene3d>
            <a:camera prst="orthographicFront">
              <a:rot lat="0" lon="0" rev="0"/>
            </a:camera>
            <a:lightRig rig="contrasting" dir="t">
              <a:rot lat="0" lon="0" rev="1200000"/>
            </a:lightRig>
          </a:scene3d>
        </p:grpSpPr>
        <p:sp>
          <p:nvSpPr>
            <p:cNvPr id="9" name="8 Flecha derecha"/>
            <p:cNvSpPr/>
            <p:nvPr/>
          </p:nvSpPr>
          <p:spPr>
            <a:xfrm rot="5448417">
              <a:off x="1419814" y="1261861"/>
              <a:ext cx="398788" cy="466461"/>
            </a:xfrm>
            <a:prstGeom prst="rightArrow">
              <a:avLst>
                <a:gd name="adj1" fmla="val 60000"/>
                <a:gd name="adj2" fmla="val 50000"/>
              </a:avLst>
            </a:prstGeom>
          </p:spPr>
          <p:style>
            <a:lnRef idx="1">
              <a:schemeClr val="accent3"/>
            </a:lnRef>
            <a:fillRef idx="3">
              <a:schemeClr val="accent3"/>
            </a:fillRef>
            <a:effectRef idx="2">
              <a:schemeClr val="accent3"/>
            </a:effectRef>
            <a:fontRef idx="minor">
              <a:schemeClr val="lt1"/>
            </a:fontRef>
          </p:style>
        </p:sp>
        <p:sp>
          <p:nvSpPr>
            <p:cNvPr id="10" name="Flecha derecha 4"/>
            <p:cNvSpPr/>
            <p:nvPr/>
          </p:nvSpPr>
          <p:spPr>
            <a:xfrm rot="48417">
              <a:off x="1480112" y="1295703"/>
              <a:ext cx="279877" cy="279152"/>
            </a:xfrm>
            <a:prstGeom prst="rect">
              <a:avLst/>
            </a:prstGeom>
          </p:spPr>
          <p:style>
            <a:lnRef idx="1">
              <a:schemeClr val="accent3"/>
            </a:lnRef>
            <a:fillRef idx="3">
              <a:schemeClr val="accent3"/>
            </a:fillRef>
            <a:effectRef idx="2">
              <a:schemeClr val="accent3"/>
            </a:effectRef>
            <a:fontRef idx="minor">
              <a:schemeClr val="lt1"/>
            </a:fontRef>
          </p:style>
          <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es-PE" sz="1800" kern="1200"/>
            </a:p>
          </p:txBody>
        </p:sp>
      </p:grpSp>
      <p:sp>
        <p:nvSpPr>
          <p:cNvPr id="13" name="12 Rectángulo"/>
          <p:cNvSpPr/>
          <p:nvPr/>
        </p:nvSpPr>
        <p:spPr>
          <a:xfrm>
            <a:off x="255541" y="3645024"/>
            <a:ext cx="2866621" cy="864096"/>
          </a:xfrm>
          <a:prstGeom prst="rect">
            <a:avLst/>
          </a:prstGeom>
          <a:solidFill>
            <a:schemeClr val="accent3">
              <a:lumMod val="75000"/>
            </a:schemeClr>
          </a:solidFill>
          <a:scene3d>
            <a:camera prst="orthographicFront">
              <a:rot lat="0" lon="0" rev="0"/>
            </a:camera>
            <a:lightRig rig="contrasting" dir="t">
              <a:rot lat="0" lon="0" rev="1200000"/>
            </a:lightRig>
          </a:scene3d>
          <a:sp3d>
            <a:bevelT/>
          </a:sp3d>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s-ES" sz="2000" b="1" kern="1200" baseline="0" dirty="0" smtClean="0">
                <a:latin typeface="Arial"/>
                <a:ea typeface="Batang"/>
              </a:rPr>
              <a:t>CONTRIBUCIONES</a:t>
            </a:r>
            <a:endParaRPr lang="es-PE" sz="2000" kern="1200" dirty="0"/>
          </a:p>
        </p:txBody>
      </p:sp>
      <p:grpSp>
        <p:nvGrpSpPr>
          <p:cNvPr id="14" name="13 Grupo"/>
          <p:cNvGrpSpPr/>
          <p:nvPr/>
        </p:nvGrpSpPr>
        <p:grpSpPr>
          <a:xfrm>
            <a:off x="1531693" y="4647307"/>
            <a:ext cx="466461" cy="384862"/>
            <a:chOff x="1399757" y="3170690"/>
            <a:chExt cx="466461" cy="384862"/>
          </a:xfrm>
          <a:scene3d>
            <a:camera prst="orthographicFront">
              <a:rot lat="0" lon="0" rev="0"/>
            </a:camera>
            <a:lightRig rig="contrasting" dir="t">
              <a:rot lat="0" lon="0" rev="1200000"/>
            </a:lightRig>
          </a:scene3d>
        </p:grpSpPr>
        <p:sp>
          <p:nvSpPr>
            <p:cNvPr id="15" name="14 Flecha derecha"/>
            <p:cNvSpPr/>
            <p:nvPr/>
          </p:nvSpPr>
          <p:spPr>
            <a:xfrm rot="5298038">
              <a:off x="1440557" y="3129890"/>
              <a:ext cx="384862" cy="466461"/>
            </a:xfrm>
            <a:prstGeom prst="rightArrow">
              <a:avLst>
                <a:gd name="adj1" fmla="val 60000"/>
                <a:gd name="adj2" fmla="val 50000"/>
              </a:avLst>
            </a:prstGeom>
          </p:spPr>
          <p:style>
            <a:lnRef idx="0">
              <a:schemeClr val="accent3"/>
            </a:lnRef>
            <a:fillRef idx="3">
              <a:schemeClr val="accent3"/>
            </a:fillRef>
            <a:effectRef idx="3">
              <a:schemeClr val="accent3"/>
            </a:effectRef>
            <a:fontRef idx="minor">
              <a:schemeClr val="lt1"/>
            </a:fontRef>
          </p:style>
        </p:sp>
        <p:sp>
          <p:nvSpPr>
            <p:cNvPr id="16" name="Flecha derecha 4"/>
            <p:cNvSpPr/>
            <p:nvPr/>
          </p:nvSpPr>
          <p:spPr>
            <a:xfrm rot="-101962">
              <a:off x="1491338" y="3170715"/>
              <a:ext cx="279877" cy="269403"/>
            </a:xfrm>
            <a:prstGeom prst="rect">
              <a:avLst/>
            </a:prstGeom>
          </p:spPr>
          <p:style>
            <a:lnRef idx="0">
              <a:schemeClr val="accent3"/>
            </a:lnRef>
            <a:fillRef idx="3">
              <a:schemeClr val="accent3"/>
            </a:fillRef>
            <a:effectRef idx="3">
              <a:schemeClr val="accent3"/>
            </a:effectRef>
            <a:fontRef idx="minor">
              <a:schemeClr val="lt1"/>
            </a:fontRef>
          </p:style>
          <p:txBody>
            <a:bodyPr spcFirstLastPara="0" vert="horz" wrap="square" lIns="0" tIns="0" rIns="0" bIns="0" numCol="1" spcCol="1270" anchor="ctr" anchorCtr="0">
              <a:noAutofit/>
            </a:bodyPr>
            <a:lstStyle/>
            <a:p>
              <a:pPr lvl="0" algn="ctr" defTabSz="800100">
                <a:lnSpc>
                  <a:spcPct val="90000"/>
                </a:lnSpc>
                <a:spcBef>
                  <a:spcPct val="0"/>
                </a:spcBef>
                <a:spcAft>
                  <a:spcPct val="35000"/>
                </a:spcAft>
              </a:pPr>
              <a:endParaRPr lang="es-PE" sz="1800" kern="1200"/>
            </a:p>
          </p:txBody>
        </p:sp>
      </p:grpSp>
      <p:grpSp>
        <p:nvGrpSpPr>
          <p:cNvPr id="17" name="16 Grupo"/>
          <p:cNvGrpSpPr/>
          <p:nvPr/>
        </p:nvGrpSpPr>
        <p:grpSpPr>
          <a:xfrm>
            <a:off x="255540" y="5144214"/>
            <a:ext cx="2866624" cy="936105"/>
            <a:chOff x="75968" y="3736926"/>
            <a:chExt cx="3173723" cy="1128535"/>
          </a:xfrm>
          <a:scene3d>
            <a:camera prst="orthographicFront">
              <a:rot lat="0" lon="0" rev="0"/>
            </a:camera>
            <a:lightRig rig="contrasting" dir="t">
              <a:rot lat="0" lon="0" rev="1200000"/>
            </a:lightRig>
          </a:scene3d>
        </p:grpSpPr>
        <p:sp>
          <p:nvSpPr>
            <p:cNvPr id="18" name="17 Rectángulo redondeado"/>
            <p:cNvSpPr/>
            <p:nvPr/>
          </p:nvSpPr>
          <p:spPr>
            <a:xfrm>
              <a:off x="112563" y="3736926"/>
              <a:ext cx="3096511" cy="1128534"/>
            </a:xfrm>
            <a:prstGeom prst="roundRect">
              <a:avLst>
                <a:gd name="adj" fmla="val 10000"/>
              </a:avLst>
            </a:prstGeom>
            <a:solidFill>
              <a:schemeClr val="bg1">
                <a:lumMod val="85000"/>
              </a:schemeClr>
            </a:solidFill>
            <a:sp3d contourW="19050" prstMaterial="metal">
              <a:bevelT w="88900" h="203200"/>
              <a:bevelB w="165100" h="254000"/>
            </a:sp3d>
          </p:spPr>
          <p:style>
            <a:lnRef idx="0">
              <a:schemeClr val="lt1">
                <a:hueOff val="0"/>
                <a:satOff val="0"/>
                <a:lumOff val="0"/>
                <a:alphaOff val="0"/>
              </a:schemeClr>
            </a:lnRef>
            <a:fillRef idx="1">
              <a:scrgbClr r="0" g="0" b="0"/>
            </a:fillRef>
            <a:effectRef idx="2">
              <a:schemeClr val="accent4">
                <a:hueOff val="-16884873"/>
                <a:satOff val="43154"/>
                <a:lumOff val="-4313"/>
                <a:alphaOff val="0"/>
              </a:schemeClr>
            </a:effectRef>
            <a:fontRef idx="minor">
              <a:schemeClr val="lt1"/>
            </a:fontRef>
          </p:style>
        </p:sp>
        <p:sp>
          <p:nvSpPr>
            <p:cNvPr id="19" name="18 Rectángulo"/>
            <p:cNvSpPr/>
            <p:nvPr/>
          </p:nvSpPr>
          <p:spPr>
            <a:xfrm>
              <a:off x="75968" y="3736927"/>
              <a:ext cx="3173723" cy="1128534"/>
            </a:xfrm>
            <a:prstGeom prst="rect">
              <a:avLst/>
            </a:prstGeom>
            <a:solidFill>
              <a:srgbClr val="92D050"/>
            </a:solidFill>
            <a:ln>
              <a:solidFill>
                <a:schemeClr val="bg1"/>
              </a:solidFill>
            </a:ln>
            <a:sp3d/>
          </p:spPr>
          <p:style>
            <a:lnRef idx="0">
              <a:scrgbClr r="0" g="0" b="0"/>
            </a:lnRef>
            <a:fillRef idx="0">
              <a:scrgbClr r="0" g="0" b="0"/>
            </a:fillRef>
            <a:effectRef idx="0">
              <a:scrgbClr r="0" g="0" b="0"/>
            </a:effectRef>
            <a:fontRef idx="minor">
              <a:schemeClr val="lt1"/>
            </a:fontRef>
          </p:style>
          <p:txBody>
            <a:bodyPr spcFirstLastPara="0" vert="horz" wrap="square" lIns="83820" tIns="83820" rIns="83820" bIns="83820" numCol="1" spcCol="1270" anchor="ctr" anchorCtr="0">
              <a:noAutofit/>
            </a:bodyPr>
            <a:lstStyle/>
            <a:p>
              <a:pPr lvl="0" algn="ctr" defTabSz="977900" rtl="0">
                <a:lnSpc>
                  <a:spcPct val="90000"/>
                </a:lnSpc>
                <a:spcBef>
                  <a:spcPct val="0"/>
                </a:spcBef>
                <a:spcAft>
                  <a:spcPct val="35000"/>
                </a:spcAft>
              </a:pPr>
              <a:r>
                <a:rPr lang="es-ES" sz="2200" b="1" kern="1200" baseline="0" dirty="0" smtClean="0">
                  <a:solidFill>
                    <a:schemeClr val="bg1"/>
                  </a:solidFill>
                  <a:latin typeface="Arial"/>
                  <a:ea typeface="Batang"/>
                </a:rPr>
                <a:t>ARBITRIOS, DERECHOS Y LICENCIAS</a:t>
              </a:r>
              <a:endParaRPr lang="es-PE" sz="2200" kern="1200" dirty="0">
                <a:solidFill>
                  <a:schemeClr val="bg1"/>
                </a:solidFill>
              </a:endParaRPr>
            </a:p>
          </p:txBody>
        </p:sp>
      </p:grpSp>
      <p:sp>
        <p:nvSpPr>
          <p:cNvPr id="20" name="19 Rectángulo"/>
          <p:cNvSpPr/>
          <p:nvPr/>
        </p:nvSpPr>
        <p:spPr>
          <a:xfrm>
            <a:off x="3779912" y="2107493"/>
            <a:ext cx="4572000" cy="3785652"/>
          </a:xfrm>
          <a:prstGeom prst="rect">
            <a:avLst/>
          </a:prstGeom>
        </p:spPr>
        <p:txBody>
          <a:bodyPr>
            <a:spAutoFit/>
          </a:bodyPr>
          <a:lstStyle/>
          <a:p>
            <a:pPr algn="just">
              <a:defRPr/>
            </a:pPr>
            <a:r>
              <a:rPr lang="es-MX" sz="2400" b="1" dirty="0"/>
              <a:t>Que las municipalidades administran y han sido creados a su favor, a fin de:</a:t>
            </a:r>
          </a:p>
          <a:p>
            <a:pPr algn="just">
              <a:defRPr/>
            </a:pPr>
            <a:endParaRPr lang="es-MX" sz="2400" dirty="0">
              <a:solidFill>
                <a:srgbClr val="FF3300"/>
              </a:solidFill>
            </a:endParaRPr>
          </a:p>
          <a:p>
            <a:pPr marL="531813" indent="-531813" algn="just">
              <a:buFont typeface="Wingdings" pitchFamily="2" charset="2"/>
              <a:buChar char="ü"/>
              <a:defRPr/>
            </a:pPr>
            <a:r>
              <a:rPr lang="es-MX" sz="2400" dirty="0"/>
              <a:t>Financiar la prestación de los servicios.</a:t>
            </a:r>
          </a:p>
          <a:p>
            <a:pPr algn="just">
              <a:defRPr/>
            </a:pPr>
            <a:endParaRPr lang="es-MX" sz="2400" dirty="0"/>
          </a:p>
          <a:p>
            <a:pPr marL="531813" indent="-531813" algn="just">
              <a:buFont typeface="Wingdings" pitchFamily="2" charset="2"/>
              <a:buChar char="ü"/>
              <a:defRPr/>
            </a:pPr>
            <a:r>
              <a:rPr lang="es-MX" sz="2400" dirty="0"/>
              <a:t>Mejorar la infraestructura.</a:t>
            </a:r>
          </a:p>
          <a:p>
            <a:pPr marL="531813" indent="-531813" algn="just">
              <a:buFont typeface="Wingdings" pitchFamily="2" charset="2"/>
              <a:buChar char="ü"/>
              <a:defRPr/>
            </a:pPr>
            <a:endParaRPr lang="es-MX" sz="2400" dirty="0"/>
          </a:p>
          <a:p>
            <a:pPr marL="531813" indent="-531813" algn="just">
              <a:buFont typeface="Wingdings" pitchFamily="2" charset="2"/>
              <a:buChar char="ü"/>
              <a:defRPr/>
            </a:pPr>
            <a:r>
              <a:rPr lang="es-MX" sz="2400" dirty="0"/>
              <a:t>Impulsar el Desarrollo Local. </a:t>
            </a:r>
            <a:endParaRPr lang="es-ES" sz="2400" dirty="0"/>
          </a:p>
        </p:txBody>
      </p:sp>
    </p:spTree>
    <p:extLst>
      <p:ext uri="{BB962C8B-B14F-4D97-AF65-F5344CB8AC3E}">
        <p14:creationId xmlns:p14="http://schemas.microsoft.com/office/powerpoint/2010/main" val="465444855"/>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a:spLocks/>
          </p:cNvSpPr>
          <p:nvPr/>
        </p:nvSpPr>
        <p:spPr bwMode="auto">
          <a:xfrm>
            <a:off x="1475656" y="404664"/>
            <a:ext cx="6456362" cy="1260849"/>
          </a:xfrm>
          <a:prstGeom prst="roundRect">
            <a:avLst>
              <a:gd name="adj" fmla="val 16667"/>
            </a:avLst>
          </a:prstGeom>
          <a:solidFill>
            <a:schemeClr val="accent3">
              <a:lumMod val="75000"/>
            </a:schemeClr>
          </a:solidFill>
          <a:ln w="9525">
            <a:noFill/>
            <a:round/>
            <a:headEnd/>
            <a:tailEnd/>
          </a:ln>
        </p:spPr>
        <p:txBody>
          <a:bodyPr bIns="91440" anchor="ctr" anchorCtr="1"/>
          <a:lstStyle/>
          <a:p>
            <a:pPr algn="ctr">
              <a:defRPr/>
            </a:pPr>
            <a:r>
              <a:rPr lang="es-PE" sz="3000" b="1" dirty="0">
                <a:solidFill>
                  <a:srgbClr val="FFFFFF"/>
                </a:solidFill>
                <a:latin typeface="Arial Narrow" pitchFamily="34" charset="0"/>
                <a:ea typeface="+mj-ea"/>
                <a:cs typeface="+mj-cs"/>
              </a:rPr>
              <a:t>¿</a:t>
            </a:r>
            <a:r>
              <a:rPr lang="es-PE" sz="4000" b="1" dirty="0">
                <a:solidFill>
                  <a:srgbClr val="FFFFFF"/>
                </a:solidFill>
                <a:latin typeface="Eras Bold ITC" pitchFamily="34" charset="0"/>
                <a:ea typeface="+mj-ea"/>
                <a:cs typeface="+mj-cs"/>
              </a:rPr>
              <a:t>Porque debemos Tributar?</a:t>
            </a:r>
          </a:p>
        </p:txBody>
      </p:sp>
      <p:grpSp>
        <p:nvGrpSpPr>
          <p:cNvPr id="5" name="4 Grupo"/>
          <p:cNvGrpSpPr/>
          <p:nvPr/>
        </p:nvGrpSpPr>
        <p:grpSpPr>
          <a:xfrm>
            <a:off x="611560" y="1797938"/>
            <a:ext cx="5107057" cy="790107"/>
            <a:chOff x="0" y="0"/>
            <a:chExt cx="5291512" cy="1124764"/>
          </a:xfrm>
          <a:scene3d>
            <a:camera prst="orthographicFront">
              <a:rot lat="0" lon="0" rev="0"/>
            </a:camera>
            <a:lightRig rig="contrasting" dir="t">
              <a:rot lat="0" lon="0" rev="1200000"/>
            </a:lightRig>
          </a:scene3d>
        </p:grpSpPr>
        <p:sp>
          <p:nvSpPr>
            <p:cNvPr id="6" name="5 Rectángulo redondeado"/>
            <p:cNvSpPr/>
            <p:nvPr/>
          </p:nvSpPr>
          <p:spPr>
            <a:xfrm>
              <a:off x="0" y="0"/>
              <a:ext cx="5267773" cy="1124764"/>
            </a:xfrm>
            <a:prstGeom prst="roundRect">
              <a:avLst>
                <a:gd name="adj" fmla="val 10000"/>
              </a:avLst>
            </a:prstGeom>
            <a:sp3d contourW="19050" prstMaterial="metal">
              <a:bevelT w="88900" h="203200"/>
              <a:bevelB w="165100" h="254000"/>
            </a:sp3d>
          </p:spPr>
          <p:style>
            <a:lnRef idx="0">
              <a:schemeClr val="lt1">
                <a:hueOff val="0"/>
                <a:satOff val="0"/>
                <a:lumOff val="0"/>
                <a:alphaOff val="0"/>
              </a:schemeClr>
            </a:lnRef>
            <a:fillRef idx="1">
              <a:schemeClr val="accent4">
                <a:hueOff val="0"/>
                <a:satOff val="0"/>
                <a:lumOff val="0"/>
                <a:alphaOff val="0"/>
              </a:schemeClr>
            </a:fillRef>
            <a:effectRef idx="2">
              <a:schemeClr val="accent4">
                <a:hueOff val="0"/>
                <a:satOff val="0"/>
                <a:lumOff val="0"/>
                <a:alphaOff val="0"/>
              </a:schemeClr>
            </a:effectRef>
            <a:fontRef idx="minor">
              <a:schemeClr val="lt1"/>
            </a:fontRef>
          </p:style>
        </p:sp>
        <p:sp>
          <p:nvSpPr>
            <p:cNvPr id="7" name="6 Rectángulo"/>
            <p:cNvSpPr/>
            <p:nvPr/>
          </p:nvSpPr>
          <p:spPr>
            <a:xfrm>
              <a:off x="32943" y="32943"/>
              <a:ext cx="5258569" cy="1058877"/>
            </a:xfrm>
            <a:prstGeom prst="rect">
              <a:avLst/>
            </a:prstGeom>
          </p:spPr>
          <p:style>
            <a:lnRef idx="0">
              <a:schemeClr val="accent3"/>
            </a:lnRef>
            <a:fillRef idx="3">
              <a:schemeClr val="accent3"/>
            </a:fillRef>
            <a:effectRef idx="3">
              <a:schemeClr val="accent3"/>
            </a:effectRef>
            <a:fontRef idx="minor">
              <a:schemeClr val="lt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s-PE" sz="2000" b="1" kern="1200" dirty="0" smtClean="0">
                  <a:latin typeface="Arial" pitchFamily="34" charset="0"/>
                  <a:cs typeface="Arial" pitchFamily="34" charset="0"/>
                </a:rPr>
                <a:t>Para contar con mejores servicios</a:t>
              </a:r>
              <a:endParaRPr lang="es-PE" sz="2000" b="1" kern="1200" dirty="0">
                <a:latin typeface="Arial" pitchFamily="34" charset="0"/>
                <a:cs typeface="Arial" pitchFamily="34" charset="0"/>
              </a:endParaRPr>
            </a:p>
          </p:txBody>
        </p:sp>
      </p:grpSp>
      <p:grpSp>
        <p:nvGrpSpPr>
          <p:cNvPr id="11" name="10 Grupo"/>
          <p:cNvGrpSpPr/>
          <p:nvPr/>
        </p:nvGrpSpPr>
        <p:grpSpPr>
          <a:xfrm>
            <a:off x="971600" y="2772949"/>
            <a:ext cx="5112568" cy="872075"/>
            <a:chOff x="543561" y="1329267"/>
            <a:chExt cx="5760134" cy="1124764"/>
          </a:xfrm>
          <a:scene3d>
            <a:camera prst="orthographicFront">
              <a:rot lat="0" lon="0" rev="0"/>
            </a:camera>
            <a:lightRig rig="contrasting" dir="t">
              <a:rot lat="0" lon="0" rev="1200000"/>
            </a:lightRig>
          </a:scene3d>
        </p:grpSpPr>
        <p:sp>
          <p:nvSpPr>
            <p:cNvPr id="12" name="11 Rectángulo redondeado"/>
            <p:cNvSpPr/>
            <p:nvPr/>
          </p:nvSpPr>
          <p:spPr>
            <a:xfrm>
              <a:off x="543561" y="1329267"/>
              <a:ext cx="5760134" cy="1124764"/>
            </a:xfrm>
            <a:prstGeom prst="roundRect">
              <a:avLst>
                <a:gd name="adj" fmla="val 10000"/>
              </a:avLst>
            </a:prstGeom>
          </p:spPr>
          <p:style>
            <a:lnRef idx="2">
              <a:schemeClr val="accent3">
                <a:shade val="50000"/>
              </a:schemeClr>
            </a:lnRef>
            <a:fillRef idx="1">
              <a:schemeClr val="accent3"/>
            </a:fillRef>
            <a:effectRef idx="0">
              <a:schemeClr val="accent3"/>
            </a:effectRef>
            <a:fontRef idx="minor">
              <a:schemeClr val="lt1"/>
            </a:fontRef>
          </p:style>
        </p:sp>
        <p:sp>
          <p:nvSpPr>
            <p:cNvPr id="13" name="12 Rectángulo"/>
            <p:cNvSpPr/>
            <p:nvPr/>
          </p:nvSpPr>
          <p:spPr>
            <a:xfrm>
              <a:off x="576504" y="1362210"/>
              <a:ext cx="5149746" cy="1058878"/>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s-ES" sz="2000" b="1" kern="1200" baseline="0" dirty="0" smtClean="0">
                  <a:latin typeface="Arial"/>
                  <a:ea typeface="Batang"/>
                </a:rPr>
                <a:t>Mayor infraestructura</a:t>
              </a:r>
              <a:endParaRPr lang="es-PE" sz="2000" b="1" kern="1200" dirty="0"/>
            </a:p>
          </p:txBody>
        </p:sp>
      </p:grpSp>
      <p:grpSp>
        <p:nvGrpSpPr>
          <p:cNvPr id="14" name="13 Grupo"/>
          <p:cNvGrpSpPr/>
          <p:nvPr/>
        </p:nvGrpSpPr>
        <p:grpSpPr>
          <a:xfrm>
            <a:off x="1390542" y="3789040"/>
            <a:ext cx="5917762" cy="1091821"/>
            <a:chOff x="1079011" y="2658535"/>
            <a:chExt cx="6490292" cy="1124764"/>
          </a:xfrm>
          <a:scene3d>
            <a:camera prst="orthographicFront">
              <a:rot lat="0" lon="0" rev="0"/>
            </a:camera>
            <a:lightRig rig="contrasting" dir="t">
              <a:rot lat="0" lon="0" rev="1200000"/>
            </a:lightRig>
          </a:scene3d>
        </p:grpSpPr>
        <p:sp>
          <p:nvSpPr>
            <p:cNvPr id="15" name="14 Rectángulo redondeado"/>
            <p:cNvSpPr/>
            <p:nvPr/>
          </p:nvSpPr>
          <p:spPr>
            <a:xfrm>
              <a:off x="1079011" y="2658535"/>
              <a:ext cx="6490292" cy="1124764"/>
            </a:xfrm>
            <a:prstGeom prst="roundRect">
              <a:avLst>
                <a:gd name="adj" fmla="val 10000"/>
              </a:avLst>
            </a:prstGeom>
            <a:sp3d contourW="19050" prstMaterial="metal">
              <a:bevelT w="88900" h="203200"/>
              <a:bevelB w="165100" h="254000"/>
            </a:sp3d>
          </p:spPr>
          <p:style>
            <a:lnRef idx="0">
              <a:schemeClr val="lt1">
                <a:hueOff val="0"/>
                <a:satOff val="0"/>
                <a:lumOff val="0"/>
                <a:alphaOff val="0"/>
              </a:schemeClr>
            </a:lnRef>
            <a:fillRef idx="1">
              <a:schemeClr val="accent4">
                <a:hueOff val="-11256583"/>
                <a:satOff val="28769"/>
                <a:lumOff val="-2875"/>
                <a:alphaOff val="0"/>
              </a:schemeClr>
            </a:fillRef>
            <a:effectRef idx="2">
              <a:schemeClr val="accent4">
                <a:hueOff val="-11256583"/>
                <a:satOff val="28769"/>
                <a:lumOff val="-2875"/>
                <a:alphaOff val="0"/>
              </a:schemeClr>
            </a:effectRef>
            <a:fontRef idx="minor">
              <a:schemeClr val="lt1"/>
            </a:fontRef>
          </p:style>
        </p:sp>
        <p:sp>
          <p:nvSpPr>
            <p:cNvPr id="16" name="15 Rectángulo"/>
            <p:cNvSpPr/>
            <p:nvPr/>
          </p:nvSpPr>
          <p:spPr>
            <a:xfrm>
              <a:off x="1111954" y="2691478"/>
              <a:ext cx="5380763" cy="1058878"/>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60960" tIns="60960" rIns="60960" bIns="60960" numCol="1" spcCol="1270" anchor="ctr" anchorCtr="0">
              <a:noAutofit/>
            </a:bodyPr>
            <a:lstStyle/>
            <a:p>
              <a:pPr lvl="0" algn="just" defTabSz="1377950" rtl="0">
                <a:lnSpc>
                  <a:spcPct val="90000"/>
                </a:lnSpc>
                <a:spcBef>
                  <a:spcPct val="0"/>
                </a:spcBef>
                <a:spcAft>
                  <a:spcPct val="35000"/>
                </a:spcAft>
              </a:pPr>
              <a:r>
                <a:rPr lang="es-ES" sz="1600" b="1" kern="1200" baseline="0" dirty="0" smtClean="0">
                  <a:solidFill>
                    <a:schemeClr val="bg1"/>
                  </a:solidFill>
                  <a:latin typeface="Arial"/>
                  <a:ea typeface="Batang"/>
                </a:rPr>
                <a:t>PROMOVER EL DESARROLLO LOCAL,  FINANCIANDO NUEVAS OBRAS DE INFRAESTRUCTURA: PISTAS PARQUES, CAMPOS DEPORTIVOS Y SU SOSTENIBILIDAD</a:t>
              </a:r>
              <a:endParaRPr lang="es-PE" sz="1600" kern="1200" dirty="0">
                <a:solidFill>
                  <a:schemeClr val="bg1"/>
                </a:solidFill>
              </a:endParaRPr>
            </a:p>
          </p:txBody>
        </p:sp>
      </p:grpSp>
      <p:grpSp>
        <p:nvGrpSpPr>
          <p:cNvPr id="17" name="16 Grupo"/>
          <p:cNvGrpSpPr/>
          <p:nvPr/>
        </p:nvGrpSpPr>
        <p:grpSpPr>
          <a:xfrm>
            <a:off x="2009924" y="5160673"/>
            <a:ext cx="5952306" cy="938368"/>
            <a:chOff x="1622572" y="3987803"/>
            <a:chExt cx="6490292" cy="1124764"/>
          </a:xfrm>
          <a:scene3d>
            <a:camera prst="orthographicFront">
              <a:rot lat="0" lon="0" rev="0"/>
            </a:camera>
            <a:lightRig rig="contrasting" dir="t">
              <a:rot lat="0" lon="0" rev="1200000"/>
            </a:lightRig>
          </a:scene3d>
        </p:grpSpPr>
        <p:sp>
          <p:nvSpPr>
            <p:cNvPr id="18" name="17 Rectángulo redondeado"/>
            <p:cNvSpPr/>
            <p:nvPr/>
          </p:nvSpPr>
          <p:spPr>
            <a:xfrm>
              <a:off x="1622572" y="3987803"/>
              <a:ext cx="6490292" cy="1124764"/>
            </a:xfrm>
            <a:prstGeom prst="roundRect">
              <a:avLst>
                <a:gd name="adj" fmla="val 10000"/>
              </a:avLst>
            </a:prstGeom>
            <a:solidFill>
              <a:schemeClr val="bg1">
                <a:lumMod val="85000"/>
              </a:schemeClr>
            </a:solidFill>
            <a:sp3d contourW="19050" prstMaterial="metal">
              <a:bevelT w="88900" h="203200"/>
              <a:bevelB w="165100" h="254000"/>
            </a:sp3d>
          </p:spPr>
          <p:style>
            <a:lnRef idx="0">
              <a:schemeClr val="lt1">
                <a:hueOff val="0"/>
                <a:satOff val="0"/>
                <a:lumOff val="0"/>
                <a:alphaOff val="0"/>
              </a:schemeClr>
            </a:lnRef>
            <a:fillRef idx="1">
              <a:scrgbClr r="0" g="0" b="0"/>
            </a:fillRef>
            <a:effectRef idx="2">
              <a:schemeClr val="accent4">
                <a:hueOff val="-16884873"/>
                <a:satOff val="43154"/>
                <a:lumOff val="-4313"/>
                <a:alphaOff val="0"/>
              </a:schemeClr>
            </a:effectRef>
            <a:fontRef idx="minor">
              <a:schemeClr val="lt1"/>
            </a:fontRef>
          </p:style>
        </p:sp>
        <p:sp>
          <p:nvSpPr>
            <p:cNvPr id="19" name="18 Rectángulo"/>
            <p:cNvSpPr/>
            <p:nvPr/>
          </p:nvSpPr>
          <p:spPr>
            <a:xfrm>
              <a:off x="1655515" y="4020746"/>
              <a:ext cx="6248360" cy="903161"/>
            </a:xfrm>
            <a:prstGeom prst="rect">
              <a:avLst/>
            </a:prstGeom>
            <a:solidFill>
              <a:schemeClr val="accent3">
                <a:lumMod val="60000"/>
                <a:lumOff val="40000"/>
              </a:schemeClr>
            </a:solidFill>
            <a:sp3d/>
          </p:spPr>
          <p:style>
            <a:lnRef idx="0">
              <a:scrgbClr r="0" g="0" b="0"/>
            </a:lnRef>
            <a:fillRef idx="0">
              <a:scrgbClr r="0" g="0" b="0"/>
            </a:fillRef>
            <a:effectRef idx="0">
              <a:scrgbClr r="0" g="0" b="0"/>
            </a:effectRef>
            <a:fontRef idx="minor">
              <a:schemeClr val="lt1"/>
            </a:fontRef>
          </p:style>
          <p:txBody>
            <a:bodyPr spcFirstLastPara="0" vert="horz" wrap="square" lIns="64770" tIns="64770" rIns="64770" bIns="64770" numCol="1" spcCol="1270" anchor="ctr" anchorCtr="0">
              <a:noAutofit/>
            </a:bodyPr>
            <a:lstStyle/>
            <a:p>
              <a:pPr lvl="0" algn="just" defTabSz="755650" rtl="0">
                <a:lnSpc>
                  <a:spcPct val="90000"/>
                </a:lnSpc>
                <a:spcBef>
                  <a:spcPct val="0"/>
                </a:spcBef>
                <a:spcAft>
                  <a:spcPct val="35000"/>
                </a:spcAft>
              </a:pPr>
              <a:endParaRPr lang="es-ES" sz="1700" b="1" kern="1200" baseline="0" dirty="0" smtClean="0">
                <a:solidFill>
                  <a:schemeClr val="accent3">
                    <a:lumMod val="75000"/>
                  </a:schemeClr>
                </a:solidFill>
                <a:latin typeface="Arial"/>
                <a:ea typeface="Batang"/>
              </a:endParaRPr>
            </a:p>
            <a:p>
              <a:pPr lvl="0" algn="just" defTabSz="755650" rtl="0">
                <a:lnSpc>
                  <a:spcPct val="90000"/>
                </a:lnSpc>
                <a:spcBef>
                  <a:spcPct val="0"/>
                </a:spcBef>
                <a:spcAft>
                  <a:spcPct val="35000"/>
                </a:spcAft>
              </a:pPr>
              <a:r>
                <a:rPr lang="es-ES" sz="1600" b="1" kern="1200" baseline="0" dirty="0" smtClean="0">
                  <a:solidFill>
                    <a:schemeClr val="accent3">
                      <a:lumMod val="75000"/>
                    </a:schemeClr>
                  </a:solidFill>
                  <a:latin typeface="Arial"/>
                  <a:ea typeface="Batang"/>
                </a:rPr>
                <a:t>MEJORAR LA CALIDAD DE LOS SERVICIOS PÚBLICOS, BARRIDO DE CALLES, RECOJO DE RESIDUOS SÓLIDOS, PARQUES Y JARDINES Y SERENAZGO</a:t>
              </a:r>
              <a:endParaRPr lang="es-PE" sz="1600" kern="1200" dirty="0">
                <a:solidFill>
                  <a:schemeClr val="accent3">
                    <a:lumMod val="75000"/>
                  </a:schemeClr>
                </a:solidFill>
              </a:endParaRPr>
            </a:p>
          </p:txBody>
        </p:sp>
      </p:grpSp>
      <p:grpSp>
        <p:nvGrpSpPr>
          <p:cNvPr id="20" name="19 Grupo"/>
          <p:cNvGrpSpPr/>
          <p:nvPr/>
        </p:nvGrpSpPr>
        <p:grpSpPr>
          <a:xfrm>
            <a:off x="5152018" y="2222496"/>
            <a:ext cx="731097" cy="731097"/>
            <a:chOff x="5759194" y="861467"/>
            <a:chExt cx="731097" cy="731097"/>
          </a:xfrm>
          <a:scene3d>
            <a:camera prst="orthographicFront">
              <a:rot lat="0" lon="0" rev="0"/>
            </a:camera>
            <a:lightRig rig="contrasting" dir="t">
              <a:rot lat="0" lon="0" rev="1200000"/>
            </a:lightRig>
          </a:scene3d>
        </p:grpSpPr>
        <p:sp>
          <p:nvSpPr>
            <p:cNvPr id="21" name="20 Flecha abajo"/>
            <p:cNvSpPr/>
            <p:nvPr/>
          </p:nvSpPr>
          <p:spPr>
            <a:xfrm>
              <a:off x="5759194" y="861467"/>
              <a:ext cx="731097" cy="731097"/>
            </a:xfrm>
            <a:prstGeom prst="downArrow">
              <a:avLst>
                <a:gd name="adj1" fmla="val 55000"/>
                <a:gd name="adj2" fmla="val 45000"/>
              </a:avLst>
            </a:prstGeom>
            <a:sp3d z="300000" contourW="19050" prstMaterial="metal">
              <a:bevelT w="88900" h="203200"/>
              <a:bevelB w="165100" h="254000"/>
            </a:sp3d>
          </p:spPr>
          <p:style>
            <a:lnRef idx="0">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sp>
        <p:sp>
          <p:nvSpPr>
            <p:cNvPr id="22" name="Flecha abajo 4"/>
            <p:cNvSpPr/>
            <p:nvPr/>
          </p:nvSpPr>
          <p:spPr>
            <a:xfrm>
              <a:off x="5923691" y="861467"/>
              <a:ext cx="402103" cy="550150"/>
            </a:xfrm>
            <a:prstGeom prst="rect">
              <a:avLst/>
            </a:prstGeom>
            <a:sp3d z="3000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1910" tIns="41910" rIns="41910" bIns="41910" numCol="1" spcCol="1270" anchor="ctr" anchorCtr="0">
              <a:noAutofit/>
            </a:bodyPr>
            <a:lstStyle/>
            <a:p>
              <a:pPr lvl="0" algn="ctr" defTabSz="1466850">
                <a:lnSpc>
                  <a:spcPct val="90000"/>
                </a:lnSpc>
                <a:spcBef>
                  <a:spcPct val="0"/>
                </a:spcBef>
                <a:spcAft>
                  <a:spcPct val="35000"/>
                </a:spcAft>
              </a:pPr>
              <a:endParaRPr lang="es-PE" sz="3300" kern="1200"/>
            </a:p>
          </p:txBody>
        </p:sp>
      </p:grpSp>
      <p:grpSp>
        <p:nvGrpSpPr>
          <p:cNvPr id="23" name="22 Grupo"/>
          <p:cNvGrpSpPr/>
          <p:nvPr/>
        </p:nvGrpSpPr>
        <p:grpSpPr>
          <a:xfrm>
            <a:off x="6250934" y="3555171"/>
            <a:ext cx="731097" cy="731097"/>
            <a:chOff x="5759194" y="861467"/>
            <a:chExt cx="731097" cy="731097"/>
          </a:xfrm>
          <a:scene3d>
            <a:camera prst="orthographicFront">
              <a:rot lat="0" lon="0" rev="0"/>
            </a:camera>
            <a:lightRig rig="contrasting" dir="t">
              <a:rot lat="0" lon="0" rev="1200000"/>
            </a:lightRig>
          </a:scene3d>
        </p:grpSpPr>
        <p:sp>
          <p:nvSpPr>
            <p:cNvPr id="24" name="23 Flecha abajo"/>
            <p:cNvSpPr/>
            <p:nvPr/>
          </p:nvSpPr>
          <p:spPr>
            <a:xfrm>
              <a:off x="5759194" y="861467"/>
              <a:ext cx="731097" cy="731097"/>
            </a:xfrm>
            <a:prstGeom prst="downArrow">
              <a:avLst>
                <a:gd name="adj1" fmla="val 55000"/>
                <a:gd name="adj2" fmla="val 45000"/>
              </a:avLst>
            </a:prstGeom>
            <a:sp3d z="300000" contourW="19050" prstMaterial="metal">
              <a:bevelT w="88900" h="203200"/>
              <a:bevelB w="165100" h="254000"/>
            </a:sp3d>
          </p:spPr>
          <p:style>
            <a:lnRef idx="0">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sp>
        <p:sp>
          <p:nvSpPr>
            <p:cNvPr id="25" name="Flecha abajo 4"/>
            <p:cNvSpPr/>
            <p:nvPr/>
          </p:nvSpPr>
          <p:spPr>
            <a:xfrm>
              <a:off x="5923691" y="861467"/>
              <a:ext cx="402103" cy="550150"/>
            </a:xfrm>
            <a:prstGeom prst="rect">
              <a:avLst/>
            </a:prstGeom>
            <a:sp3d z="3000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1910" tIns="41910" rIns="41910" bIns="41910" numCol="1" spcCol="1270" anchor="ctr" anchorCtr="0">
              <a:noAutofit/>
            </a:bodyPr>
            <a:lstStyle/>
            <a:p>
              <a:pPr lvl="0" algn="ctr" defTabSz="1466850">
                <a:lnSpc>
                  <a:spcPct val="90000"/>
                </a:lnSpc>
                <a:spcBef>
                  <a:spcPct val="0"/>
                </a:spcBef>
                <a:spcAft>
                  <a:spcPct val="35000"/>
                </a:spcAft>
              </a:pPr>
              <a:endParaRPr lang="es-PE" sz="3300" kern="1200"/>
            </a:p>
          </p:txBody>
        </p:sp>
      </p:grpSp>
      <p:grpSp>
        <p:nvGrpSpPr>
          <p:cNvPr id="26" name="25 Grupo"/>
          <p:cNvGrpSpPr/>
          <p:nvPr/>
        </p:nvGrpSpPr>
        <p:grpSpPr>
          <a:xfrm>
            <a:off x="7242720" y="4596879"/>
            <a:ext cx="731097" cy="731097"/>
            <a:chOff x="5759194" y="861467"/>
            <a:chExt cx="731097" cy="731097"/>
          </a:xfrm>
          <a:scene3d>
            <a:camera prst="orthographicFront">
              <a:rot lat="0" lon="0" rev="0"/>
            </a:camera>
            <a:lightRig rig="contrasting" dir="t">
              <a:rot lat="0" lon="0" rev="1200000"/>
            </a:lightRig>
          </a:scene3d>
        </p:grpSpPr>
        <p:sp>
          <p:nvSpPr>
            <p:cNvPr id="27" name="26 Flecha abajo"/>
            <p:cNvSpPr/>
            <p:nvPr/>
          </p:nvSpPr>
          <p:spPr>
            <a:xfrm>
              <a:off x="5759194" y="861467"/>
              <a:ext cx="731097" cy="731097"/>
            </a:xfrm>
            <a:prstGeom prst="downArrow">
              <a:avLst>
                <a:gd name="adj1" fmla="val 55000"/>
                <a:gd name="adj2" fmla="val 45000"/>
              </a:avLst>
            </a:prstGeom>
            <a:sp3d z="300000" contourW="19050" prstMaterial="metal">
              <a:bevelT w="88900" h="203200"/>
              <a:bevelB w="165100" h="254000"/>
            </a:sp3d>
          </p:spPr>
          <p:style>
            <a:lnRef idx="0">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0">
              <a:schemeClr val="accent4">
                <a:tint val="40000"/>
                <a:alpha val="90000"/>
                <a:hueOff val="0"/>
                <a:satOff val="0"/>
                <a:lumOff val="0"/>
                <a:alphaOff val="0"/>
              </a:schemeClr>
            </a:effectRef>
            <a:fontRef idx="minor">
              <a:schemeClr val="dk1">
                <a:hueOff val="0"/>
                <a:satOff val="0"/>
                <a:lumOff val="0"/>
                <a:alphaOff val="0"/>
              </a:schemeClr>
            </a:fontRef>
          </p:style>
        </p:sp>
        <p:sp>
          <p:nvSpPr>
            <p:cNvPr id="28" name="Flecha abajo 4"/>
            <p:cNvSpPr/>
            <p:nvPr/>
          </p:nvSpPr>
          <p:spPr>
            <a:xfrm>
              <a:off x="5923691" y="861467"/>
              <a:ext cx="402103" cy="550150"/>
            </a:xfrm>
            <a:prstGeom prst="rect">
              <a:avLst/>
            </a:prstGeom>
            <a:sp3d z="3000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1910" tIns="41910" rIns="41910" bIns="41910" numCol="1" spcCol="1270" anchor="ctr" anchorCtr="0">
              <a:noAutofit/>
            </a:bodyPr>
            <a:lstStyle/>
            <a:p>
              <a:pPr lvl="0" algn="ctr" defTabSz="1466850">
                <a:lnSpc>
                  <a:spcPct val="90000"/>
                </a:lnSpc>
                <a:spcBef>
                  <a:spcPct val="0"/>
                </a:spcBef>
                <a:spcAft>
                  <a:spcPct val="35000"/>
                </a:spcAft>
              </a:pPr>
              <a:endParaRPr lang="es-PE" sz="3300" kern="1200"/>
            </a:p>
          </p:txBody>
        </p:sp>
      </p:grpSp>
    </p:spTree>
    <p:extLst>
      <p:ext uri="{BB962C8B-B14F-4D97-AF65-F5344CB8AC3E}">
        <p14:creationId xmlns:p14="http://schemas.microsoft.com/office/powerpoint/2010/main" val="413651704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a:spLocks noGrp="1"/>
          </p:cNvSpPr>
          <p:nvPr>
            <p:ph type="title"/>
          </p:nvPr>
        </p:nvSpPr>
        <p:spPr>
          <a:xfrm>
            <a:off x="457200" y="274638"/>
            <a:ext cx="8229600" cy="1143000"/>
          </a:xfrm>
          <a:solidFill>
            <a:schemeClr val="accent3">
              <a:lumMod val="75000"/>
            </a:schemeClr>
          </a:solidFill>
        </p:spPr>
        <p:txBody>
          <a:bodyPr>
            <a:normAutofit/>
          </a:bodyPr>
          <a:lstStyle/>
          <a:p>
            <a:pPr algn="l"/>
            <a:r>
              <a:rPr lang="es-PE" sz="2500" dirty="0" smtClean="0">
                <a:solidFill>
                  <a:schemeClr val="bg1"/>
                </a:solidFill>
                <a:latin typeface="Eras Bold ITC" panose="020B0907030504020204" pitchFamily="34" charset="0"/>
              </a:rPr>
              <a:t>LÍNEA ESTRATÉGICA 2: Ventanilla saludable con énfasis en salud materno infantil</a:t>
            </a:r>
            <a:endParaRPr lang="es-PE" sz="2500" dirty="0">
              <a:solidFill>
                <a:schemeClr val="bg1"/>
              </a:solidFill>
              <a:latin typeface="Eras Bold ITC" panose="020B0907030504020204" pitchFamily="34" charset="0"/>
            </a:endParaRPr>
          </a:p>
        </p:txBody>
      </p:sp>
      <p:pic>
        <p:nvPicPr>
          <p:cNvPr id="7" name="Picture 8"/>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03973" y="3356992"/>
            <a:ext cx="3529015" cy="26467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544" y="1585767"/>
            <a:ext cx="4049970" cy="227810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54587485"/>
      </p:ext>
    </p:extLst>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txBox="1">
            <a:spLocks noChangeArrowheads="1"/>
          </p:cNvSpPr>
          <p:nvPr/>
        </p:nvSpPr>
        <p:spPr>
          <a:xfrm>
            <a:off x="127963" y="116632"/>
            <a:ext cx="8892480" cy="1872208"/>
          </a:xfrm>
          <a:prstGeom prst="rect">
            <a:avLst/>
          </a:prstGeom>
          <a:solidFill>
            <a:schemeClr val="accent3">
              <a:lumMod val="75000"/>
            </a:schemeClr>
          </a:solidFill>
        </p:spPr>
        <p:txBody>
          <a:bodyPr anchor="t">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s-ES_tradnl" sz="4000" b="1" dirty="0" smtClean="0">
                <a:solidFill>
                  <a:srgbClr val="FFFFFF"/>
                </a:solidFill>
                <a:latin typeface="Eras Bold ITC" pitchFamily="34" charset="0"/>
              </a:rPr>
              <a:t>LA TRIBUTACIÓN: </a:t>
            </a:r>
            <a:br>
              <a:rPr lang="es-ES_tradnl" sz="4000" b="1" dirty="0" smtClean="0">
                <a:solidFill>
                  <a:srgbClr val="FFFFFF"/>
                </a:solidFill>
                <a:latin typeface="Eras Bold ITC" pitchFamily="34" charset="0"/>
              </a:rPr>
            </a:br>
            <a:r>
              <a:rPr lang="es-ES_tradnl" sz="4000" b="1" dirty="0" smtClean="0">
                <a:solidFill>
                  <a:srgbClr val="FFFFFF"/>
                </a:solidFill>
                <a:latin typeface="Eras Bold ITC" pitchFamily="34" charset="0"/>
              </a:rPr>
              <a:t>Fuente de principal financiamiento</a:t>
            </a:r>
            <a:endParaRPr lang="es-ES" sz="4000" b="1" dirty="0">
              <a:solidFill>
                <a:srgbClr val="FFFFFF"/>
              </a:solidFill>
              <a:latin typeface="Eras Bold ITC" pitchFamily="34" charset="0"/>
            </a:endParaRPr>
          </a:p>
        </p:txBody>
      </p:sp>
      <p:sp>
        <p:nvSpPr>
          <p:cNvPr id="6" name="5 Rectángulo"/>
          <p:cNvSpPr/>
          <p:nvPr/>
        </p:nvSpPr>
        <p:spPr>
          <a:xfrm>
            <a:off x="143363" y="2276872"/>
            <a:ext cx="8877079" cy="923330"/>
          </a:xfrm>
          <a:prstGeom prst="rect">
            <a:avLst/>
          </a:prstGeom>
        </p:spPr>
        <p:txBody>
          <a:bodyPr wrap="square">
            <a:spAutoFit/>
          </a:bodyPr>
          <a:lstStyle/>
          <a:p>
            <a:pPr algn="just"/>
            <a:r>
              <a:rPr lang="es-MX" altLang="es-PE" dirty="0">
                <a:latin typeface="Arial" pitchFamily="34" charset="0"/>
                <a:cs typeface="Arial" pitchFamily="34" charset="0"/>
              </a:rPr>
              <a:t>Actividad</a:t>
            </a:r>
            <a:r>
              <a:rPr lang="es-ES" altLang="es-PE" dirty="0">
                <a:latin typeface="Arial" pitchFamily="34" charset="0"/>
                <a:cs typeface="Arial" pitchFamily="34" charset="0"/>
              </a:rPr>
              <a:t> </a:t>
            </a:r>
            <a:r>
              <a:rPr lang="es-MX" altLang="es-PE" dirty="0">
                <a:latin typeface="Arial" pitchFamily="34" charset="0"/>
                <a:cs typeface="Arial" pitchFamily="34" charset="0"/>
              </a:rPr>
              <a:t>mediante la cual </a:t>
            </a:r>
            <a:r>
              <a:rPr lang="es-ES" altLang="es-PE" dirty="0">
                <a:latin typeface="Arial" pitchFamily="34" charset="0"/>
                <a:cs typeface="Arial" pitchFamily="34" charset="0"/>
              </a:rPr>
              <a:t>los</a:t>
            </a:r>
            <a:r>
              <a:rPr lang="es-MX" altLang="es-PE" dirty="0">
                <a:latin typeface="Arial" pitchFamily="34" charset="0"/>
                <a:cs typeface="Arial" pitchFamily="34" charset="0"/>
              </a:rPr>
              <a:t> </a:t>
            </a:r>
            <a:r>
              <a:rPr lang="es-ES" altLang="es-PE" dirty="0">
                <a:latin typeface="Arial" pitchFamily="34" charset="0"/>
                <a:cs typeface="Arial" pitchFamily="34" charset="0"/>
              </a:rPr>
              <a:t>ciudadanos entregan parte de su ingreso al Estado para el financiamiento de sus funciones , la prestación de servicios públicos y el gasto social:</a:t>
            </a:r>
          </a:p>
        </p:txBody>
      </p:sp>
      <p:sp>
        <p:nvSpPr>
          <p:cNvPr id="7" name="6 Rectángulo"/>
          <p:cNvSpPr/>
          <p:nvPr/>
        </p:nvSpPr>
        <p:spPr>
          <a:xfrm>
            <a:off x="95704" y="3431812"/>
            <a:ext cx="8364728" cy="2668423"/>
          </a:xfrm>
          <a:prstGeom prst="rect">
            <a:avLst/>
          </a:prstGeom>
        </p:spPr>
        <p:txBody>
          <a:bodyPr wrap="square">
            <a:spAutoFit/>
          </a:bodyPr>
          <a:lstStyle/>
          <a:p>
            <a:pPr algn="just">
              <a:lnSpc>
                <a:spcPct val="90000"/>
              </a:lnSpc>
              <a:spcBef>
                <a:spcPct val="50000"/>
              </a:spcBef>
              <a:spcAft>
                <a:spcPct val="20000"/>
              </a:spcAft>
              <a:buClr>
                <a:schemeClr val="bg2"/>
              </a:buClr>
              <a:buSzPct val="65000"/>
            </a:pPr>
            <a:r>
              <a:rPr lang="es-AR" dirty="0">
                <a:latin typeface="Arial" pitchFamily="34" charset="0"/>
                <a:cs typeface="Arial" pitchFamily="34" charset="0"/>
              </a:rPr>
              <a:t>Es</a:t>
            </a:r>
            <a:r>
              <a:rPr lang="es-AR" b="1" dirty="0">
                <a:latin typeface="Arial" pitchFamily="34" charset="0"/>
                <a:cs typeface="Arial" pitchFamily="34" charset="0"/>
              </a:rPr>
              <a:t> </a:t>
            </a:r>
            <a:r>
              <a:rPr lang="es-AR" b="1" dirty="0">
                <a:solidFill>
                  <a:srgbClr val="FF0000"/>
                </a:solidFill>
                <a:latin typeface="Arial" pitchFamily="34" charset="0"/>
                <a:cs typeface="Arial" pitchFamily="34" charset="0"/>
              </a:rPr>
              <a:t>una expresión de las responsabilidades ciudadanas</a:t>
            </a:r>
            <a:r>
              <a:rPr lang="es-AR" dirty="0">
                <a:solidFill>
                  <a:srgbClr val="FF0000"/>
                </a:solidFill>
                <a:latin typeface="Arial" pitchFamily="34" charset="0"/>
                <a:cs typeface="Arial" pitchFamily="34" charset="0"/>
              </a:rPr>
              <a:t>.</a:t>
            </a:r>
          </a:p>
          <a:p>
            <a:pPr algn="just">
              <a:lnSpc>
                <a:spcPct val="90000"/>
              </a:lnSpc>
              <a:spcBef>
                <a:spcPct val="50000"/>
              </a:spcBef>
              <a:spcAft>
                <a:spcPct val="20000"/>
              </a:spcAft>
              <a:buClr>
                <a:schemeClr val="bg2"/>
              </a:buClr>
              <a:buSzPct val="65000"/>
            </a:pPr>
            <a:r>
              <a:rPr lang="es-AR" dirty="0">
                <a:latin typeface="Arial" pitchFamily="34" charset="0"/>
                <a:cs typeface="Arial" pitchFamily="34" charset="0"/>
              </a:rPr>
              <a:t>Es consecuencia de la </a:t>
            </a:r>
            <a:r>
              <a:rPr lang="es-AR" b="1" dirty="0">
                <a:solidFill>
                  <a:srgbClr val="FF0000"/>
                </a:solidFill>
                <a:latin typeface="Arial" pitchFamily="34" charset="0"/>
                <a:cs typeface="Arial" pitchFamily="34" charset="0"/>
              </a:rPr>
              <a:t>pertenencia a una comunidad política</a:t>
            </a:r>
            <a:r>
              <a:rPr lang="es-AR" dirty="0">
                <a:solidFill>
                  <a:srgbClr val="FF0000"/>
                </a:solidFill>
                <a:latin typeface="Arial" pitchFamily="34" charset="0"/>
                <a:cs typeface="Arial" pitchFamily="34" charset="0"/>
              </a:rPr>
              <a:t>: </a:t>
            </a:r>
            <a:r>
              <a:rPr lang="es-AR" dirty="0">
                <a:latin typeface="Arial" pitchFamily="34" charset="0"/>
                <a:cs typeface="Arial" pitchFamily="34" charset="0"/>
              </a:rPr>
              <a:t>contribución al mantenimiento de la vida colectiva,  a las </a:t>
            </a:r>
            <a:r>
              <a:rPr lang="es-AR" dirty="0" err="1">
                <a:latin typeface="Arial" pitchFamily="34" charset="0"/>
                <a:cs typeface="Arial" pitchFamily="34" charset="0"/>
              </a:rPr>
              <a:t>co</a:t>
            </a:r>
            <a:r>
              <a:rPr lang="es-ES" dirty="0" err="1">
                <a:latin typeface="Arial" pitchFamily="34" charset="0"/>
                <a:cs typeface="Arial" pitchFamily="34" charset="0"/>
              </a:rPr>
              <a:t>ndiciones</a:t>
            </a:r>
            <a:r>
              <a:rPr lang="es-ES" dirty="0">
                <a:latin typeface="Arial" pitchFamily="34" charset="0"/>
                <a:cs typeface="Arial" pitchFamily="34" charset="0"/>
              </a:rPr>
              <a:t> de vida que permiten y favorecen el bien común.</a:t>
            </a:r>
            <a:endParaRPr lang="es-AR" dirty="0">
              <a:latin typeface="Arial" pitchFamily="34" charset="0"/>
              <a:cs typeface="Arial" pitchFamily="34" charset="0"/>
            </a:endParaRPr>
          </a:p>
          <a:p>
            <a:pPr algn="just">
              <a:lnSpc>
                <a:spcPct val="90000"/>
              </a:lnSpc>
              <a:spcBef>
                <a:spcPct val="50000"/>
              </a:spcBef>
              <a:spcAft>
                <a:spcPct val="20000"/>
              </a:spcAft>
              <a:buClr>
                <a:schemeClr val="bg2"/>
              </a:buClr>
              <a:buSzPct val="65000"/>
            </a:pPr>
            <a:r>
              <a:rPr lang="es-AR" b="1" dirty="0">
                <a:solidFill>
                  <a:srgbClr val="FF0000"/>
                </a:solidFill>
                <a:latin typeface="Arial" pitchFamily="34" charset="0"/>
                <a:cs typeface="Arial" pitchFamily="34" charset="0"/>
              </a:rPr>
              <a:t>No es fuente de derechos: </a:t>
            </a:r>
            <a:r>
              <a:rPr lang="es-AR" dirty="0">
                <a:latin typeface="Arial" pitchFamily="34" charset="0"/>
                <a:cs typeface="Arial" pitchFamily="34" charset="0"/>
              </a:rPr>
              <a:t>estos ya existen y van mas allá de cumplimiento de las obligaciones.</a:t>
            </a:r>
          </a:p>
          <a:p>
            <a:pPr algn="just">
              <a:lnSpc>
                <a:spcPct val="90000"/>
              </a:lnSpc>
              <a:spcBef>
                <a:spcPct val="50000"/>
              </a:spcBef>
              <a:spcAft>
                <a:spcPct val="20000"/>
              </a:spcAft>
              <a:buClr>
                <a:schemeClr val="bg2"/>
              </a:buClr>
              <a:buSzPct val="65000"/>
            </a:pPr>
            <a:r>
              <a:rPr lang="es-AR" dirty="0">
                <a:latin typeface="Arial" pitchFamily="34" charset="0"/>
                <a:cs typeface="Arial" pitchFamily="34" charset="0"/>
              </a:rPr>
              <a:t>Tiene un papel crucial en el proceso socioeconómico ya que permite alcanzar el bienestar y la paz social.</a:t>
            </a:r>
          </a:p>
        </p:txBody>
      </p:sp>
      <p:pic>
        <p:nvPicPr>
          <p:cNvPr id="8" name="Picture 6" descr="C:\Users\ssaldana\Desktop\logo_tributos.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41070" y="5777880"/>
            <a:ext cx="2519362" cy="108012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74488827"/>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5"/>
          <p:cNvSpPr txBox="1">
            <a:spLocks noChangeArrowheads="1"/>
          </p:cNvSpPr>
          <p:nvPr/>
        </p:nvSpPr>
        <p:spPr>
          <a:xfrm>
            <a:off x="539552" y="404664"/>
            <a:ext cx="7992888" cy="864096"/>
          </a:xfrm>
          <a:prstGeom prst="rect">
            <a:avLst/>
          </a:prstGeom>
          <a:solidFill>
            <a:schemeClr val="accent3">
              <a:lumMod val="75000"/>
            </a:schemeClr>
          </a:solidFill>
        </p:spPr>
        <p:txBody>
          <a:bodyPr anchor="t">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a:pPr>
            <a:r>
              <a:rPr lang="es-ES_tradnl" sz="4000" b="1" dirty="0" smtClean="0">
                <a:solidFill>
                  <a:schemeClr val="bg1"/>
                </a:solidFill>
                <a:latin typeface="Eras Bold ITC" pitchFamily="34" charset="0"/>
              </a:rPr>
              <a:t>LOS INGRESOS MUNICIPALES </a:t>
            </a:r>
            <a:r>
              <a:rPr lang="es-ES_tradnl" sz="3000" b="1" dirty="0" smtClean="0">
                <a:solidFill>
                  <a:schemeClr val="bg1"/>
                </a:solidFill>
                <a:latin typeface="Arial Narrow" pitchFamily="34" charset="0"/>
              </a:rPr>
              <a:t/>
            </a:r>
            <a:br>
              <a:rPr lang="es-ES_tradnl" sz="3000" b="1" dirty="0" smtClean="0">
                <a:solidFill>
                  <a:schemeClr val="bg1"/>
                </a:solidFill>
                <a:latin typeface="Arial Narrow" pitchFamily="34" charset="0"/>
              </a:rPr>
            </a:br>
            <a:endParaRPr lang="es-ES" sz="3000" b="1" dirty="0">
              <a:solidFill>
                <a:schemeClr val="bg1"/>
              </a:solidFill>
              <a:latin typeface="Arial Narrow" pitchFamily="34" charset="0"/>
            </a:endParaRPr>
          </a:p>
        </p:txBody>
      </p:sp>
      <p:sp>
        <p:nvSpPr>
          <p:cNvPr id="3" name="2 Rectángulo"/>
          <p:cNvSpPr/>
          <p:nvPr/>
        </p:nvSpPr>
        <p:spPr>
          <a:xfrm>
            <a:off x="840172" y="1268760"/>
            <a:ext cx="7560840" cy="369332"/>
          </a:xfrm>
          <a:prstGeom prst="rect">
            <a:avLst/>
          </a:prstGeom>
        </p:spPr>
        <p:txBody>
          <a:bodyPr wrap="square">
            <a:spAutoFit/>
          </a:bodyPr>
          <a:lstStyle/>
          <a:p>
            <a:pPr algn="ctr">
              <a:spcBef>
                <a:spcPct val="50000"/>
              </a:spcBef>
            </a:pPr>
            <a:r>
              <a:rPr lang="es-PE" i="1" dirty="0">
                <a:latin typeface="Arial" pitchFamily="34" charset="0"/>
                <a:cs typeface="Arial" pitchFamily="34" charset="0"/>
              </a:rPr>
              <a:t>Los ciudadanos le encargan los asuntos públicos el Estado: Municipio</a:t>
            </a:r>
            <a:endParaRPr lang="es-ES" i="1" dirty="0">
              <a:latin typeface="Arial" pitchFamily="34" charset="0"/>
              <a:cs typeface="Arial" pitchFamily="34" charset="0"/>
            </a:endParaRPr>
          </a:p>
        </p:txBody>
      </p:sp>
      <p:sp>
        <p:nvSpPr>
          <p:cNvPr id="4" name="Line 41"/>
          <p:cNvSpPr>
            <a:spLocks noChangeShapeType="1"/>
          </p:cNvSpPr>
          <p:nvPr/>
        </p:nvSpPr>
        <p:spPr bwMode="auto">
          <a:xfrm flipH="1">
            <a:off x="539552" y="1638092"/>
            <a:ext cx="7613054" cy="0"/>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s-PE"/>
          </a:p>
        </p:txBody>
      </p:sp>
      <p:sp>
        <p:nvSpPr>
          <p:cNvPr id="5" name="4 Rectángulo"/>
          <p:cNvSpPr/>
          <p:nvPr/>
        </p:nvSpPr>
        <p:spPr>
          <a:xfrm>
            <a:off x="2219068" y="1847850"/>
            <a:ext cx="4532010" cy="369332"/>
          </a:xfrm>
          <a:prstGeom prst="rect">
            <a:avLst/>
          </a:prstGeom>
        </p:spPr>
        <p:txBody>
          <a:bodyPr wrap="none">
            <a:spAutoFit/>
          </a:bodyPr>
          <a:lstStyle/>
          <a:p>
            <a:pPr algn="ctr">
              <a:spcBef>
                <a:spcPct val="50000"/>
              </a:spcBef>
            </a:pPr>
            <a:r>
              <a:rPr lang="es-PE" i="1" dirty="0">
                <a:latin typeface="Arial" pitchFamily="34" charset="0"/>
                <a:cs typeface="Arial" pitchFamily="34" charset="0"/>
              </a:rPr>
              <a:t>Los tributos van al Estado: Gobierno Local</a:t>
            </a:r>
            <a:endParaRPr lang="es-ES" i="1" dirty="0">
              <a:latin typeface="Arial" pitchFamily="34" charset="0"/>
              <a:cs typeface="Arial" pitchFamily="34" charset="0"/>
            </a:endParaRPr>
          </a:p>
        </p:txBody>
      </p:sp>
      <p:sp>
        <p:nvSpPr>
          <p:cNvPr id="6" name="5 Rectángulo"/>
          <p:cNvSpPr/>
          <p:nvPr/>
        </p:nvSpPr>
        <p:spPr>
          <a:xfrm>
            <a:off x="2569526" y="2844224"/>
            <a:ext cx="3982713" cy="584775"/>
          </a:xfrm>
          <a:prstGeom prst="rect">
            <a:avLst/>
          </a:prstGeom>
        </p:spPr>
        <p:txBody>
          <a:bodyPr wrap="square">
            <a:spAutoFit/>
          </a:bodyPr>
          <a:lstStyle/>
          <a:p>
            <a:pPr algn="ctr"/>
            <a:r>
              <a:rPr lang="es-ES" altLang="es-PE" sz="3200" b="1" dirty="0">
                <a:solidFill>
                  <a:srgbClr val="FF0000"/>
                </a:solidFill>
              </a:rPr>
              <a:t>Círculo virtuoso</a:t>
            </a:r>
            <a:r>
              <a:rPr lang="es-ES" altLang="es-PE" sz="3200" dirty="0">
                <a:solidFill>
                  <a:srgbClr val="FF0000"/>
                </a:solidFill>
              </a:rPr>
              <a:t> </a:t>
            </a:r>
          </a:p>
        </p:txBody>
      </p:sp>
      <p:pic>
        <p:nvPicPr>
          <p:cNvPr id="7" name="Picture 13" descr="C:\Program Files\Microsoft Office\MEDIA\CAGCAT10\j0205462.wmf"/>
          <p:cNvPicPr>
            <a:picLocks noChangeAspect="1" noChangeArrowheads="1"/>
          </p:cNvPicPr>
          <p:nvPr/>
        </p:nvPicPr>
        <p:blipFill>
          <a:blip r:embed="rId2"/>
          <a:srcRect/>
          <a:stretch>
            <a:fillRect/>
          </a:stretch>
        </p:blipFill>
        <p:spPr bwMode="auto">
          <a:xfrm>
            <a:off x="539551" y="1847850"/>
            <a:ext cx="1605161" cy="1941190"/>
          </a:xfrm>
          <a:prstGeom prst="rect">
            <a:avLst/>
          </a:prstGeom>
          <a:noFill/>
          <a:ln>
            <a:solidFill>
              <a:schemeClr val="accent2">
                <a:lumMod val="60000"/>
                <a:lumOff val="40000"/>
              </a:schemeClr>
            </a:solidFill>
          </a:ln>
        </p:spPr>
      </p:pic>
      <p:sp>
        <p:nvSpPr>
          <p:cNvPr id="8" name="Rectangle 20"/>
          <p:cNvSpPr>
            <a:spLocks noChangeArrowheads="1"/>
          </p:cNvSpPr>
          <p:nvPr/>
        </p:nvSpPr>
        <p:spPr bwMode="auto">
          <a:xfrm>
            <a:off x="6984941" y="1799319"/>
            <a:ext cx="1257181" cy="1989721"/>
          </a:xfrm>
          <a:prstGeom prst="rect">
            <a:avLst/>
          </a:prstGeo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path path="circle">
              <a:fillToRect l="100000" t="100000"/>
            </a:path>
            <a:tileRect r="-100000" b="-100000"/>
          </a:gradFill>
          <a:ln w="9525">
            <a:solidFill>
              <a:srgbClr val="FFC000"/>
            </a:solidFill>
            <a:miter lim="800000"/>
            <a:headEnd/>
            <a:tailEnd/>
          </a:ln>
          <a:effectLst/>
          <a:scene3d>
            <a:camera prst="orthographicFront"/>
            <a:lightRig rig="threePt" dir="t"/>
          </a:scene3d>
          <a:sp3d>
            <a:bevelT w="114300" prst="artDeco"/>
          </a:sp3d>
        </p:spPr>
        <p:txBody>
          <a:bodyPr wrap="none" anchor="ctr"/>
          <a:lstStyle/>
          <a:p>
            <a:pPr algn="ctr">
              <a:spcBef>
                <a:spcPct val="50000"/>
              </a:spcBef>
              <a:defRPr/>
            </a:pPr>
            <a:r>
              <a:rPr lang="es-PE" b="1" dirty="0">
                <a:latin typeface="Arial Narrow" pitchFamily="34" charset="0"/>
              </a:rPr>
              <a:t>TRIBUTOS</a:t>
            </a:r>
            <a:endParaRPr lang="es-ES" b="1" dirty="0">
              <a:latin typeface="Arial Narrow" pitchFamily="34" charset="0"/>
            </a:endParaRPr>
          </a:p>
        </p:txBody>
      </p:sp>
      <p:pic>
        <p:nvPicPr>
          <p:cNvPr id="9" name="Picture 3" descr="D:\Carmen Zegarra\Mis imágenes\Galería multimedia de Microsoft\j043392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92843" y="2032516"/>
            <a:ext cx="841375"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 descr="D:\Carmen Zegarra\Mis imágenes\Galería multimedia de Microsoft\j0433920.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92843" y="3030052"/>
            <a:ext cx="841375" cy="7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Line 18"/>
          <p:cNvSpPr>
            <a:spLocks noChangeShapeType="1"/>
          </p:cNvSpPr>
          <p:nvPr/>
        </p:nvSpPr>
        <p:spPr bwMode="auto">
          <a:xfrm flipH="1">
            <a:off x="2106777" y="3929063"/>
            <a:ext cx="6135344" cy="0"/>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s-PE"/>
          </a:p>
        </p:txBody>
      </p:sp>
      <p:sp>
        <p:nvSpPr>
          <p:cNvPr id="16" name="Line 32"/>
          <p:cNvSpPr>
            <a:spLocks noChangeShapeType="1"/>
          </p:cNvSpPr>
          <p:nvPr/>
        </p:nvSpPr>
        <p:spPr bwMode="auto">
          <a:xfrm>
            <a:off x="1130300" y="5938838"/>
            <a:ext cx="312738" cy="0"/>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s-PE"/>
          </a:p>
        </p:txBody>
      </p:sp>
      <p:sp>
        <p:nvSpPr>
          <p:cNvPr id="17" name="Line 31"/>
          <p:cNvSpPr>
            <a:spLocks noChangeShapeType="1"/>
          </p:cNvSpPr>
          <p:nvPr/>
        </p:nvSpPr>
        <p:spPr bwMode="auto">
          <a:xfrm>
            <a:off x="1130300" y="4425950"/>
            <a:ext cx="0" cy="1524000"/>
          </a:xfrm>
          <a:prstGeom prst="line">
            <a:avLst/>
          </a:prstGeom>
          <a:noFill/>
          <a:ln w="57150">
            <a:solidFill>
              <a:srgbClr val="FF0000"/>
            </a:solidFill>
            <a:round/>
            <a:headEnd/>
            <a:tailEnd/>
          </a:ln>
          <a:extLst>
            <a:ext uri="{909E8E84-426E-40DD-AFC4-6F175D3DCCD1}">
              <a14:hiddenFill xmlns:a14="http://schemas.microsoft.com/office/drawing/2010/main">
                <a:noFill/>
              </a14:hiddenFill>
            </a:ext>
          </a:extLst>
        </p:spPr>
        <p:txBody>
          <a:bodyPr wrap="none" anchor="ctr"/>
          <a:lstStyle/>
          <a:p>
            <a:pPr algn="just" eaLnBrk="0" hangingPunct="0">
              <a:spcBef>
                <a:spcPct val="50000"/>
              </a:spcBef>
            </a:pPr>
            <a:endParaRPr lang="es-ES" altLang="es-PE" sz="9600" b="1" dirty="0">
              <a:solidFill>
                <a:srgbClr val="003399"/>
              </a:solidFill>
              <a:ea typeface="Arial Unicode MS" pitchFamily="34" charset="-128"/>
              <a:cs typeface="Arial Unicode MS" pitchFamily="34" charset="-128"/>
            </a:endParaRPr>
          </a:p>
        </p:txBody>
      </p:sp>
      <p:sp>
        <p:nvSpPr>
          <p:cNvPr id="19" name="18 Rectángulo"/>
          <p:cNvSpPr/>
          <p:nvPr/>
        </p:nvSpPr>
        <p:spPr>
          <a:xfrm>
            <a:off x="755576" y="4409790"/>
            <a:ext cx="862737" cy="1569660"/>
          </a:xfrm>
          <a:prstGeom prst="rect">
            <a:avLst/>
          </a:prstGeom>
        </p:spPr>
        <p:txBody>
          <a:bodyPr wrap="none">
            <a:spAutoFit/>
          </a:bodyPr>
          <a:lstStyle/>
          <a:p>
            <a:pPr lvl="0" algn="just" eaLnBrk="0" hangingPunct="0">
              <a:spcBef>
                <a:spcPct val="50000"/>
              </a:spcBef>
            </a:pPr>
            <a:r>
              <a:rPr lang="es-ES" altLang="es-PE" sz="9600" b="1" dirty="0">
                <a:solidFill>
                  <a:srgbClr val="003399"/>
                </a:solidFill>
                <a:ea typeface="Arial Unicode MS" pitchFamily="34" charset="-128"/>
                <a:cs typeface="Arial Unicode MS" pitchFamily="34" charset="-128"/>
              </a:rPr>
              <a:t>X</a:t>
            </a:r>
          </a:p>
        </p:txBody>
      </p:sp>
      <p:pic>
        <p:nvPicPr>
          <p:cNvPr id="20" name="Picture 2" descr="https://encrypted-tbn1.gstatic.com/images?q=tbn:ANd9GcRd4KThKMix_-6ti464VF--IPAS3RQYPJCmaKHeFqmJ17HEcSbEKItq_sI">
            <a:hlinkClick r:id="rId4"/>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54188" y="4652963"/>
            <a:ext cx="1476375" cy="1166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9" descr="C:\Documents and Settings\cvargas\Datos de programa\Microsoft\Media Catalog\Downloaded Clips\cl54\j0212147.wm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355975" y="4386263"/>
            <a:ext cx="973138" cy="143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3" descr="C:\Documents and Settings\cvargas\Datos de programa\Microsoft\Media Catalog\Downloaded Clips\cl4\BD10755_.wmf"/>
          <p:cNvPicPr>
            <a:picLocks noChangeAspect="1" noChangeArrowheads="1"/>
          </p:cNvPicPr>
          <p:nvPr/>
        </p:nvPicPr>
        <p:blipFill>
          <a:blip r:embed="rId7" cstate="print"/>
          <a:srcRect/>
          <a:stretch>
            <a:fillRect/>
          </a:stretch>
        </p:blipFill>
        <p:spPr bwMode="auto">
          <a:xfrm>
            <a:off x="4560883" y="4502157"/>
            <a:ext cx="1073150" cy="1346353"/>
          </a:xfrm>
          <a:prstGeom prst="rect">
            <a:avLst/>
          </a:prstGeom>
          <a:noFill/>
          <a:ln>
            <a:solidFill>
              <a:schemeClr val="accent1"/>
            </a:solidFill>
          </a:ln>
          <a:scene3d>
            <a:camera prst="orthographicFront"/>
            <a:lightRig rig="threePt" dir="t"/>
          </a:scene3d>
          <a:sp3d>
            <a:bevelT w="114300" prst="artDeco"/>
          </a:sp3d>
        </p:spPr>
      </p:pic>
      <p:pic>
        <p:nvPicPr>
          <p:cNvPr id="23" name="Picture 6" descr="https://encrypted-tbn2.gstatic.com/images?q=tbn:ANd9GcRRJ4rLxY1do84Lq1yWdRq55fSmKsh6DObeKJFPHFaRO8EbYlcom-1za2kn">
            <a:hlinkClick r:id="rId8"/>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840413" y="4508500"/>
            <a:ext cx="1296987" cy="1362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Picture 4" descr="https://encrypted-tbn2.gstatic.com/images?q=tbn:ANd9GcSo8f9MPWInHBpR87QYivErA1c0FARa3xujJECr-KhFAtSunYPZ4XDuCA">
            <a:hlinkClick r:id="rId10"/>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319963" y="4492625"/>
            <a:ext cx="1212477" cy="1285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24 Rectángulo"/>
          <p:cNvSpPr/>
          <p:nvPr/>
        </p:nvSpPr>
        <p:spPr>
          <a:xfrm>
            <a:off x="2828930" y="4040458"/>
            <a:ext cx="3659976" cy="369332"/>
          </a:xfrm>
          <a:prstGeom prst="rect">
            <a:avLst/>
          </a:prstGeom>
        </p:spPr>
        <p:txBody>
          <a:bodyPr wrap="none">
            <a:spAutoFit/>
          </a:bodyPr>
          <a:lstStyle/>
          <a:p>
            <a:pPr algn="ctr">
              <a:spcBef>
                <a:spcPct val="50000"/>
              </a:spcBef>
            </a:pPr>
            <a:r>
              <a:rPr lang="es-PE" altLang="es-PE" b="1" dirty="0">
                <a:solidFill>
                  <a:srgbClr val="006600"/>
                </a:solidFill>
                <a:latin typeface="Arial" pitchFamily="34" charset="0"/>
                <a:cs typeface="Arial" pitchFamily="34" charset="0"/>
              </a:rPr>
              <a:t>Los ciudadanos ejercen control</a:t>
            </a:r>
            <a:endParaRPr lang="es-ES" altLang="es-PE" b="1" dirty="0">
              <a:solidFill>
                <a:srgbClr val="006600"/>
              </a:solidFill>
              <a:latin typeface="Arial" pitchFamily="34" charset="0"/>
              <a:cs typeface="Arial" pitchFamily="34" charset="0"/>
            </a:endParaRPr>
          </a:p>
        </p:txBody>
      </p:sp>
      <p:sp>
        <p:nvSpPr>
          <p:cNvPr id="26" name="25 Rectángulo"/>
          <p:cNvSpPr/>
          <p:nvPr/>
        </p:nvSpPr>
        <p:spPr>
          <a:xfrm>
            <a:off x="2274883" y="6026041"/>
            <a:ext cx="4572000" cy="646331"/>
          </a:xfrm>
          <a:prstGeom prst="rect">
            <a:avLst/>
          </a:prstGeom>
        </p:spPr>
        <p:txBody>
          <a:bodyPr>
            <a:spAutoFit/>
          </a:bodyPr>
          <a:lstStyle/>
          <a:p>
            <a:pPr algn="ctr"/>
            <a:r>
              <a:rPr lang="es-PE" altLang="es-PE" b="1" dirty="0">
                <a:solidFill>
                  <a:srgbClr val="FF0000"/>
                </a:solidFill>
                <a:latin typeface="Arial Narrow" pitchFamily="34" charset="0"/>
              </a:rPr>
              <a:t>BIENES Y SERVICIOS PÚBLICOS</a:t>
            </a:r>
          </a:p>
          <a:p>
            <a:pPr algn="ctr"/>
            <a:r>
              <a:rPr lang="es-PE" altLang="es-PE" b="1" dirty="0">
                <a:solidFill>
                  <a:srgbClr val="FF0000"/>
                </a:solidFill>
                <a:latin typeface="Arial Narrow" pitchFamily="34" charset="0"/>
              </a:rPr>
              <a:t>E INSTITUCIONES PUBLICAS  EFICIENTES</a:t>
            </a:r>
            <a:endParaRPr lang="es-ES" altLang="es-PE" b="1" dirty="0">
              <a:solidFill>
                <a:srgbClr val="FF0000"/>
              </a:solidFill>
              <a:latin typeface="Arial Narrow" pitchFamily="34" charset="0"/>
            </a:endParaRPr>
          </a:p>
        </p:txBody>
      </p:sp>
      <p:sp>
        <p:nvSpPr>
          <p:cNvPr id="27" name="Line 45"/>
          <p:cNvSpPr>
            <a:spLocks noChangeShapeType="1"/>
          </p:cNvSpPr>
          <p:nvPr/>
        </p:nvSpPr>
        <p:spPr bwMode="auto">
          <a:xfrm flipH="1">
            <a:off x="2219067" y="2547122"/>
            <a:ext cx="4532010" cy="0"/>
          </a:xfrm>
          <a:prstGeom prst="line">
            <a:avLst/>
          </a:prstGeom>
          <a:noFill/>
          <a:ln w="5715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es-PE"/>
          </a:p>
        </p:txBody>
      </p:sp>
    </p:spTree>
    <p:extLst>
      <p:ext uri="{BB962C8B-B14F-4D97-AF65-F5344CB8AC3E}">
        <p14:creationId xmlns:p14="http://schemas.microsoft.com/office/powerpoint/2010/main" val="1980789452"/>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a:spLocks/>
          </p:cNvSpPr>
          <p:nvPr/>
        </p:nvSpPr>
        <p:spPr bwMode="auto">
          <a:xfrm>
            <a:off x="323528" y="397204"/>
            <a:ext cx="8548688" cy="1241012"/>
          </a:xfrm>
          <a:prstGeom prst="roundRect">
            <a:avLst>
              <a:gd name="adj" fmla="val 16667"/>
            </a:avLst>
          </a:prstGeom>
          <a:solidFill>
            <a:schemeClr val="accent3">
              <a:lumMod val="75000"/>
            </a:schemeClr>
          </a:solidFill>
          <a:ln w="9525">
            <a:noFill/>
            <a:round/>
            <a:headEnd/>
            <a:tailEnd/>
          </a:ln>
        </p:spPr>
        <p:txBody>
          <a:bodyPr bIns="91440" anchor="ctr" anchorCtr="1"/>
          <a:lstStyle/>
          <a:p>
            <a:pPr algn="ctr">
              <a:defRPr/>
            </a:pPr>
            <a:r>
              <a:rPr lang="es-PE" sz="4000" b="1" dirty="0">
                <a:solidFill>
                  <a:schemeClr val="bg1"/>
                </a:solidFill>
                <a:latin typeface="Eras Bold ITC" pitchFamily="34" charset="0"/>
              </a:rPr>
              <a:t>¿Cuales son los tributos municipales, más relevantes?</a:t>
            </a:r>
          </a:p>
        </p:txBody>
      </p:sp>
      <p:sp>
        <p:nvSpPr>
          <p:cNvPr id="5" name="4 Flecha derecha"/>
          <p:cNvSpPr/>
          <p:nvPr/>
        </p:nvSpPr>
        <p:spPr>
          <a:xfrm>
            <a:off x="115887" y="1953409"/>
            <a:ext cx="1791817" cy="2194619"/>
          </a:xfrm>
          <a:prstGeom prst="rightArrow">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s-PE" b="1" dirty="0"/>
              <a:t>IMPUESTO PREDIAL</a:t>
            </a:r>
          </a:p>
        </p:txBody>
      </p:sp>
      <p:sp>
        <p:nvSpPr>
          <p:cNvPr id="6" name="5 Flecha derecha"/>
          <p:cNvSpPr/>
          <p:nvPr/>
        </p:nvSpPr>
        <p:spPr>
          <a:xfrm>
            <a:off x="115887" y="4342652"/>
            <a:ext cx="1791816" cy="1933575"/>
          </a:xfrm>
          <a:prstGeom prst="rightArrow">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es-ES" sz="1600" b="1" dirty="0">
                <a:latin typeface="Arial" pitchFamily="34" charset="0"/>
                <a:ea typeface="Batang" pitchFamily="18" charset="-127"/>
              </a:rPr>
              <a:t>ARBITRIOS MUNICIPÀLES</a:t>
            </a:r>
            <a:endParaRPr lang="es-PE" sz="1600" b="1" dirty="0"/>
          </a:p>
        </p:txBody>
      </p:sp>
      <p:sp>
        <p:nvSpPr>
          <p:cNvPr id="7" name="2 CuadroTexto"/>
          <p:cNvSpPr txBox="1">
            <a:spLocks noChangeArrowheads="1"/>
          </p:cNvSpPr>
          <p:nvPr/>
        </p:nvSpPr>
        <p:spPr bwMode="auto">
          <a:xfrm>
            <a:off x="1928491" y="1809275"/>
            <a:ext cx="6943725" cy="2893100"/>
          </a:xfrm>
          <a:prstGeom prst="rect">
            <a:avLst/>
          </a:prstGeom>
          <a:ln/>
        </p:spPr>
        <p:style>
          <a:lnRef idx="2">
            <a:schemeClr val="accent3"/>
          </a:lnRef>
          <a:fillRef idx="1">
            <a:schemeClr val="lt1"/>
          </a:fillRef>
          <a:effectRef idx="0">
            <a:schemeClr val="accent3"/>
          </a:effectRef>
          <a:fontRef idx="minor">
            <a:schemeClr val="dk1"/>
          </a:fontRef>
        </p:style>
        <p:txBody>
          <a:bodyPr>
            <a:spAutoFit/>
          </a:bodyPr>
          <a:lstStyle>
            <a:lvl1pPr eaLnBrk="0" hangingPunct="0">
              <a:defRPr sz="1600">
                <a:solidFill>
                  <a:schemeClr val="tx1"/>
                </a:solidFill>
                <a:latin typeface="Tahoma" pitchFamily="34" charset="0"/>
              </a:defRPr>
            </a:lvl1pPr>
            <a:lvl2pPr marL="742950" indent="-285750" eaLnBrk="0" hangingPunct="0">
              <a:defRPr sz="1600">
                <a:solidFill>
                  <a:schemeClr val="tx1"/>
                </a:solidFill>
                <a:latin typeface="Tahoma" pitchFamily="34" charset="0"/>
              </a:defRPr>
            </a:lvl2pPr>
            <a:lvl3pPr marL="1143000" indent="-228600" eaLnBrk="0" hangingPunct="0">
              <a:defRPr sz="1600">
                <a:solidFill>
                  <a:schemeClr val="tx1"/>
                </a:solidFill>
                <a:latin typeface="Tahoma" pitchFamily="34" charset="0"/>
              </a:defRPr>
            </a:lvl3pPr>
            <a:lvl4pPr marL="1600200" indent="-228600" eaLnBrk="0" hangingPunct="0">
              <a:defRPr sz="1600">
                <a:solidFill>
                  <a:schemeClr val="tx1"/>
                </a:solidFill>
                <a:latin typeface="Tahoma" pitchFamily="34" charset="0"/>
              </a:defRPr>
            </a:lvl4pPr>
            <a:lvl5pPr marL="2057400" indent="-228600" eaLnBrk="0" hangingPunct="0">
              <a:defRPr sz="1600">
                <a:solidFill>
                  <a:schemeClr val="tx1"/>
                </a:solidFill>
                <a:latin typeface="Tahoma" pitchFamily="34" charset="0"/>
              </a:defRPr>
            </a:lvl5pPr>
            <a:lvl6pPr marL="2514600" indent="-228600" eaLnBrk="0" fontAlgn="base" hangingPunct="0">
              <a:spcBef>
                <a:spcPct val="0"/>
              </a:spcBef>
              <a:spcAft>
                <a:spcPct val="0"/>
              </a:spcAft>
              <a:defRPr sz="1600">
                <a:solidFill>
                  <a:schemeClr val="tx1"/>
                </a:solidFill>
                <a:latin typeface="Tahoma" pitchFamily="34" charset="0"/>
              </a:defRPr>
            </a:lvl6pPr>
            <a:lvl7pPr marL="2971800" indent="-228600" eaLnBrk="0" fontAlgn="base" hangingPunct="0">
              <a:spcBef>
                <a:spcPct val="0"/>
              </a:spcBef>
              <a:spcAft>
                <a:spcPct val="0"/>
              </a:spcAft>
              <a:defRPr sz="1600">
                <a:solidFill>
                  <a:schemeClr val="tx1"/>
                </a:solidFill>
                <a:latin typeface="Tahoma" pitchFamily="34" charset="0"/>
              </a:defRPr>
            </a:lvl7pPr>
            <a:lvl8pPr marL="3429000" indent="-228600" eaLnBrk="0" fontAlgn="base" hangingPunct="0">
              <a:spcBef>
                <a:spcPct val="0"/>
              </a:spcBef>
              <a:spcAft>
                <a:spcPct val="0"/>
              </a:spcAft>
              <a:defRPr sz="1600">
                <a:solidFill>
                  <a:schemeClr val="tx1"/>
                </a:solidFill>
                <a:latin typeface="Tahoma" pitchFamily="34" charset="0"/>
              </a:defRPr>
            </a:lvl8pPr>
            <a:lvl9pPr marL="3886200" indent="-228600" eaLnBrk="0" fontAlgn="base" hangingPunct="0">
              <a:spcBef>
                <a:spcPct val="0"/>
              </a:spcBef>
              <a:spcAft>
                <a:spcPct val="0"/>
              </a:spcAft>
              <a:defRPr sz="1600">
                <a:solidFill>
                  <a:schemeClr val="tx1"/>
                </a:solidFill>
                <a:latin typeface="Tahoma" pitchFamily="34" charset="0"/>
              </a:defRPr>
            </a:lvl9pPr>
          </a:lstStyle>
          <a:p>
            <a:pPr algn="just" eaLnBrk="1" hangingPunct="1"/>
            <a:r>
              <a:rPr lang="es-MX" sz="1400" b="1" dirty="0">
                <a:latin typeface="Arial" pitchFamily="34" charset="0"/>
                <a:cs typeface="Arial" pitchFamily="34" charset="0"/>
              </a:rPr>
              <a:t>REGULADO POR EL TUO DE LA LEY DE TRIBUTACIÓN MUNICIPAL (DECRETÓ SUPREMO N° 156-2004/EF); CUYA RECAUDACIÓN, ADMINISTRACIÓN Y FISCALIZACIÓN CORRESPONDE A LA MUNICIPALIDAD DISTRITAL DONDE SE UBICA EL PREDIO, GRAVA LA PROPIEDAD DE LOS PREDIOS URBANOS Y RÚSTICOS, EN BASE AL VALOR DEL PREDIO.</a:t>
            </a:r>
            <a:endParaRPr lang="es-ES" sz="1400" b="1" dirty="0">
              <a:latin typeface="Arial" pitchFamily="34" charset="0"/>
              <a:cs typeface="Arial" pitchFamily="34" charset="0"/>
            </a:endParaRPr>
          </a:p>
          <a:p>
            <a:pPr algn="just" eaLnBrk="1" hangingPunct="1"/>
            <a:r>
              <a:rPr lang="es-MX" sz="1400" b="1" dirty="0" smtClean="0">
                <a:latin typeface="Arial" pitchFamily="34" charset="0"/>
                <a:cs typeface="Arial" pitchFamily="34" charset="0"/>
              </a:rPr>
              <a:t>EL </a:t>
            </a:r>
            <a:r>
              <a:rPr lang="es-MX" sz="1400" b="1" dirty="0">
                <a:latin typeface="Arial" pitchFamily="34" charset="0"/>
                <a:cs typeface="Arial" pitchFamily="34" charset="0"/>
              </a:rPr>
              <a:t>AUTO AVALÚO SE OBTIENE APLICANDO LOS ARANCELES (VALOR DEL TERRENO) Y PRECIOS UNITARIOS DE LA CONSTRUCCIÓN (VALOR DE LAS CONSTRUCCIONES Y VALOR DE OTRAS INSTALACIONES) QUE FORMULA EL CONSEJO NACIONAL DE TASACIONES Y APRUEBA EL MINISTERIO DE TRANSPORTES, COMUNICACIONES, VIVIENDA Y CONSTRUCCIÓN, MEDIANTE RESOLUCIÓN MINISTERIAL.</a:t>
            </a:r>
          </a:p>
          <a:p>
            <a:pPr algn="just" eaLnBrk="1" hangingPunct="1"/>
            <a:r>
              <a:rPr lang="es-MX" sz="1400" b="1" dirty="0" smtClean="0">
                <a:latin typeface="Arial" pitchFamily="34" charset="0"/>
                <a:cs typeface="Arial" pitchFamily="34" charset="0"/>
              </a:rPr>
              <a:t>SON </a:t>
            </a:r>
            <a:r>
              <a:rPr lang="es-MX" sz="1400" b="1" dirty="0">
                <a:latin typeface="Arial" pitchFamily="34" charset="0"/>
                <a:cs typeface="Arial" pitchFamily="34" charset="0"/>
              </a:rPr>
              <a:t>CONTRIBUYENTES DE ESTE IMPUESTO, LAS PERSONAS NATURALES O JURÍDICAS PROPIETARIAS DE LOS PREDIOS GRAVADOS</a:t>
            </a:r>
            <a:endParaRPr lang="es-ES" sz="1400" b="1" dirty="0">
              <a:latin typeface="Arial" pitchFamily="34" charset="0"/>
              <a:cs typeface="Arial" pitchFamily="34" charset="0"/>
            </a:endParaRPr>
          </a:p>
        </p:txBody>
      </p:sp>
      <p:sp>
        <p:nvSpPr>
          <p:cNvPr id="8" name="8 CuadroTexto"/>
          <p:cNvSpPr txBox="1">
            <a:spLocks noChangeArrowheads="1"/>
          </p:cNvSpPr>
          <p:nvPr/>
        </p:nvSpPr>
        <p:spPr bwMode="auto">
          <a:xfrm>
            <a:off x="1907704" y="4869160"/>
            <a:ext cx="6964512" cy="1200329"/>
          </a:xfrm>
          <a:prstGeom prst="rect">
            <a:avLst/>
          </a:prstGeom>
          <a:ln/>
        </p:spPr>
        <p:style>
          <a:lnRef idx="1">
            <a:schemeClr val="accent3"/>
          </a:lnRef>
          <a:fillRef idx="2">
            <a:schemeClr val="accent3"/>
          </a:fillRef>
          <a:effectRef idx="1">
            <a:schemeClr val="accent3"/>
          </a:effectRef>
          <a:fontRef idx="minor">
            <a:schemeClr val="dk1"/>
          </a:fontRef>
        </p:style>
        <p:txBody>
          <a:bodyPr wrap="square">
            <a:spAutoFit/>
          </a:bodyPr>
          <a:lstStyle>
            <a:lvl1pPr marL="285750" indent="-285750" eaLnBrk="0" hangingPunct="0">
              <a:defRPr sz="1600">
                <a:solidFill>
                  <a:schemeClr val="tx1"/>
                </a:solidFill>
                <a:latin typeface="Tahoma" pitchFamily="34" charset="0"/>
              </a:defRPr>
            </a:lvl1pPr>
            <a:lvl2pPr marL="742950" indent="-285750" eaLnBrk="0" hangingPunct="0">
              <a:defRPr sz="1600">
                <a:solidFill>
                  <a:schemeClr val="tx1"/>
                </a:solidFill>
                <a:latin typeface="Tahoma" pitchFamily="34" charset="0"/>
              </a:defRPr>
            </a:lvl2pPr>
            <a:lvl3pPr marL="1143000" indent="-228600" eaLnBrk="0" hangingPunct="0">
              <a:defRPr sz="1600">
                <a:solidFill>
                  <a:schemeClr val="tx1"/>
                </a:solidFill>
                <a:latin typeface="Tahoma" pitchFamily="34" charset="0"/>
              </a:defRPr>
            </a:lvl3pPr>
            <a:lvl4pPr marL="1600200" indent="-228600" eaLnBrk="0" hangingPunct="0">
              <a:defRPr sz="1600">
                <a:solidFill>
                  <a:schemeClr val="tx1"/>
                </a:solidFill>
                <a:latin typeface="Tahoma" pitchFamily="34" charset="0"/>
              </a:defRPr>
            </a:lvl4pPr>
            <a:lvl5pPr marL="2057400" indent="-228600" eaLnBrk="0" hangingPunct="0">
              <a:defRPr sz="1600">
                <a:solidFill>
                  <a:schemeClr val="tx1"/>
                </a:solidFill>
                <a:latin typeface="Tahoma" pitchFamily="34" charset="0"/>
              </a:defRPr>
            </a:lvl5pPr>
            <a:lvl6pPr marL="2514600" indent="-228600" eaLnBrk="0" fontAlgn="base" hangingPunct="0">
              <a:spcBef>
                <a:spcPct val="0"/>
              </a:spcBef>
              <a:spcAft>
                <a:spcPct val="0"/>
              </a:spcAft>
              <a:defRPr sz="1600">
                <a:solidFill>
                  <a:schemeClr val="tx1"/>
                </a:solidFill>
                <a:latin typeface="Tahoma" pitchFamily="34" charset="0"/>
              </a:defRPr>
            </a:lvl6pPr>
            <a:lvl7pPr marL="2971800" indent="-228600" eaLnBrk="0" fontAlgn="base" hangingPunct="0">
              <a:spcBef>
                <a:spcPct val="0"/>
              </a:spcBef>
              <a:spcAft>
                <a:spcPct val="0"/>
              </a:spcAft>
              <a:defRPr sz="1600">
                <a:solidFill>
                  <a:schemeClr val="tx1"/>
                </a:solidFill>
                <a:latin typeface="Tahoma" pitchFamily="34" charset="0"/>
              </a:defRPr>
            </a:lvl7pPr>
            <a:lvl8pPr marL="3429000" indent="-228600" eaLnBrk="0" fontAlgn="base" hangingPunct="0">
              <a:spcBef>
                <a:spcPct val="0"/>
              </a:spcBef>
              <a:spcAft>
                <a:spcPct val="0"/>
              </a:spcAft>
              <a:defRPr sz="1600">
                <a:solidFill>
                  <a:schemeClr val="tx1"/>
                </a:solidFill>
                <a:latin typeface="Tahoma" pitchFamily="34" charset="0"/>
              </a:defRPr>
            </a:lvl8pPr>
            <a:lvl9pPr marL="3886200" indent="-228600" eaLnBrk="0" fontAlgn="base" hangingPunct="0">
              <a:spcBef>
                <a:spcPct val="0"/>
              </a:spcBef>
              <a:spcAft>
                <a:spcPct val="0"/>
              </a:spcAft>
              <a:defRPr sz="1600">
                <a:solidFill>
                  <a:schemeClr val="tx1"/>
                </a:solidFill>
                <a:latin typeface="Tahoma" pitchFamily="34" charset="0"/>
              </a:defRPr>
            </a:lvl9pPr>
          </a:lstStyle>
          <a:p>
            <a:pPr eaLnBrk="1" hangingPunct="1">
              <a:lnSpc>
                <a:spcPct val="150000"/>
              </a:lnSpc>
              <a:buFont typeface="Arial" pitchFamily="34" charset="0"/>
              <a:buChar char="•"/>
            </a:pPr>
            <a:r>
              <a:rPr lang="es-ES" sz="1200" b="1" dirty="0"/>
              <a:t>BARRIDO DE CALLES</a:t>
            </a:r>
          </a:p>
          <a:p>
            <a:pPr eaLnBrk="1" hangingPunct="1">
              <a:lnSpc>
                <a:spcPct val="150000"/>
              </a:lnSpc>
              <a:buFont typeface="Arial" pitchFamily="34" charset="0"/>
              <a:buChar char="•"/>
            </a:pPr>
            <a:r>
              <a:rPr lang="es-ES" sz="1200" b="1" dirty="0"/>
              <a:t>RECOJO DE RESIDUOS SÓLIDOS</a:t>
            </a:r>
          </a:p>
          <a:p>
            <a:pPr eaLnBrk="1" hangingPunct="1">
              <a:lnSpc>
                <a:spcPct val="150000"/>
              </a:lnSpc>
              <a:buFont typeface="Arial" pitchFamily="34" charset="0"/>
              <a:buChar char="•"/>
            </a:pPr>
            <a:r>
              <a:rPr lang="es-ES" sz="1200" b="1" dirty="0"/>
              <a:t>PARQUES Y JARDINES PÚBLICOS</a:t>
            </a:r>
          </a:p>
          <a:p>
            <a:pPr eaLnBrk="1" hangingPunct="1">
              <a:lnSpc>
                <a:spcPct val="150000"/>
              </a:lnSpc>
              <a:buFont typeface="Arial" pitchFamily="34" charset="0"/>
              <a:buChar char="•"/>
            </a:pPr>
            <a:r>
              <a:rPr lang="es-ES" sz="1200" b="1" dirty="0"/>
              <a:t>SERENAZGO</a:t>
            </a:r>
          </a:p>
        </p:txBody>
      </p:sp>
    </p:spTree>
    <p:extLst>
      <p:ext uri="{BB962C8B-B14F-4D97-AF65-F5344CB8AC3E}">
        <p14:creationId xmlns:p14="http://schemas.microsoft.com/office/powerpoint/2010/main" val="3122475127"/>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Grp="1" noChangeArrowheads="1"/>
          </p:cNvSpPr>
          <p:nvPr>
            <p:ph type="title"/>
          </p:nvPr>
        </p:nvSpPr>
        <p:spPr>
          <a:xfrm>
            <a:off x="1190265" y="332656"/>
            <a:ext cx="6979493" cy="1152128"/>
          </a:xfrm>
          <a:solidFill>
            <a:schemeClr val="accent3">
              <a:lumMod val="75000"/>
            </a:schemeClr>
          </a:solidFill>
        </p:spPr>
        <p:txBody>
          <a:bodyPr>
            <a:noAutofit/>
          </a:bodyPr>
          <a:lstStyle/>
          <a:p>
            <a:pPr algn="ctr" eaLnBrk="1" fontAlgn="auto" hangingPunct="1">
              <a:spcAft>
                <a:spcPts val="0"/>
              </a:spcAft>
              <a:defRPr/>
            </a:pPr>
            <a:r>
              <a:rPr lang="es-ES_tradnl" sz="4000" b="1" dirty="0" smtClean="0">
                <a:solidFill>
                  <a:srgbClr val="FFFFFF"/>
                </a:solidFill>
                <a:latin typeface="Eras Bold ITC" pitchFamily="34" charset="0"/>
              </a:rPr>
              <a:t>Contribuyente para el Impuesto Predial</a:t>
            </a:r>
            <a:endParaRPr lang="es-ES" sz="4000" b="1" dirty="0">
              <a:solidFill>
                <a:srgbClr val="FFFFFF"/>
              </a:solidFill>
              <a:latin typeface="Eras Bold ITC" pitchFamily="34" charset="0"/>
            </a:endParaRPr>
          </a:p>
        </p:txBody>
      </p:sp>
      <p:grpSp>
        <p:nvGrpSpPr>
          <p:cNvPr id="5" name="4 Grupo"/>
          <p:cNvGrpSpPr/>
          <p:nvPr/>
        </p:nvGrpSpPr>
        <p:grpSpPr>
          <a:xfrm>
            <a:off x="827584" y="1946557"/>
            <a:ext cx="7704856" cy="1021540"/>
            <a:chOff x="1712925" y="473363"/>
            <a:chExt cx="6270792" cy="1021540"/>
          </a:xfrm>
        </p:grpSpPr>
        <p:sp>
          <p:nvSpPr>
            <p:cNvPr id="6" name="5 Rectángulo redondeado"/>
            <p:cNvSpPr/>
            <p:nvPr/>
          </p:nvSpPr>
          <p:spPr>
            <a:xfrm>
              <a:off x="1712925" y="473363"/>
              <a:ext cx="6270792" cy="1021540"/>
            </a:xfrm>
            <a:prstGeom prst="round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7" name="6 Rectángulo"/>
            <p:cNvSpPr/>
            <p:nvPr/>
          </p:nvSpPr>
          <p:spPr>
            <a:xfrm>
              <a:off x="1762792" y="523230"/>
              <a:ext cx="6171058" cy="921806"/>
            </a:xfrm>
            <a:prstGeom prst="rect">
              <a:avLst/>
            </a:prstGeom>
            <a:ln/>
          </p:spPr>
          <p:style>
            <a:lnRef idx="3">
              <a:schemeClr val="lt1"/>
            </a:lnRef>
            <a:fillRef idx="1">
              <a:schemeClr val="accent3"/>
            </a:fillRef>
            <a:effectRef idx="1">
              <a:schemeClr val="accent3"/>
            </a:effectRef>
            <a:fontRef idx="minor">
              <a:schemeClr val="lt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s-MX" sz="2000" b="0" kern="1200" dirty="0" smtClean="0">
                  <a:latin typeface="Arial" pitchFamily="34" charset="0"/>
                  <a:cs typeface="Arial" pitchFamily="34" charset="0"/>
                </a:rPr>
                <a:t>El carácter de contribuyente se atribuirá con arreglo a la situación jurídica configurada </a:t>
              </a:r>
              <a:r>
                <a:rPr lang="es-MX" sz="2000" b="1" kern="1200" dirty="0" smtClean="0">
                  <a:effectLst>
                    <a:outerShdw blurRad="38100" dist="38100" dir="2700000" algn="tl">
                      <a:srgbClr val="000000">
                        <a:alpha val="43137"/>
                      </a:srgbClr>
                    </a:outerShdw>
                  </a:effectLst>
                  <a:latin typeface="Arial" pitchFamily="34" charset="0"/>
                  <a:cs typeface="Arial" pitchFamily="34" charset="0"/>
                </a:rPr>
                <a:t>al 01 de enero del año</a:t>
              </a:r>
              <a:r>
                <a:rPr lang="es-MX" sz="2000" b="0" kern="1200" dirty="0" smtClean="0">
                  <a:effectLst>
                    <a:outerShdw blurRad="38100" dist="38100" dir="2700000" algn="tl">
                      <a:srgbClr val="000000">
                        <a:alpha val="43137"/>
                      </a:srgbClr>
                    </a:outerShdw>
                  </a:effectLst>
                  <a:latin typeface="Arial" pitchFamily="34" charset="0"/>
                  <a:cs typeface="Arial" pitchFamily="34" charset="0"/>
                </a:rPr>
                <a:t> </a:t>
              </a:r>
              <a:r>
                <a:rPr lang="es-MX" sz="2000" b="0" kern="1200" dirty="0" smtClean="0">
                  <a:latin typeface="Arial" pitchFamily="34" charset="0"/>
                  <a:cs typeface="Arial" pitchFamily="34" charset="0"/>
                </a:rPr>
                <a:t>a que corresponda la obligación tributaria</a:t>
              </a:r>
              <a:endParaRPr lang="es-PE" sz="2000" kern="1200" dirty="0"/>
            </a:p>
          </p:txBody>
        </p:sp>
      </p:grpSp>
      <p:grpSp>
        <p:nvGrpSpPr>
          <p:cNvPr id="8" name="7 Grupo"/>
          <p:cNvGrpSpPr/>
          <p:nvPr/>
        </p:nvGrpSpPr>
        <p:grpSpPr>
          <a:xfrm>
            <a:off x="827584" y="3140968"/>
            <a:ext cx="7704856" cy="1021540"/>
            <a:chOff x="1712925" y="1622596"/>
            <a:chExt cx="6270792" cy="1021540"/>
          </a:xfrm>
        </p:grpSpPr>
        <p:sp>
          <p:nvSpPr>
            <p:cNvPr id="9" name="8 Rectángulo redondeado"/>
            <p:cNvSpPr/>
            <p:nvPr/>
          </p:nvSpPr>
          <p:spPr>
            <a:xfrm>
              <a:off x="1712925" y="1622596"/>
              <a:ext cx="6270792" cy="1021540"/>
            </a:xfrm>
            <a:prstGeom prst="round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0" name="9 Rectángulo"/>
            <p:cNvSpPr/>
            <p:nvPr/>
          </p:nvSpPr>
          <p:spPr>
            <a:xfrm>
              <a:off x="1762792" y="1672463"/>
              <a:ext cx="6171058" cy="921806"/>
            </a:xfrm>
            <a:prstGeom prst="rect">
              <a:avLst/>
            </a:prstGeom>
            <a:ln/>
          </p:spPr>
          <p:style>
            <a:lnRef idx="1">
              <a:schemeClr val="accent3"/>
            </a:lnRef>
            <a:fillRef idx="2">
              <a:schemeClr val="accent3"/>
            </a:fillRef>
            <a:effectRef idx="1">
              <a:schemeClr val="accent3"/>
            </a:effectRef>
            <a:fontRef idx="minor">
              <a:schemeClr val="dk1"/>
            </a:fontRef>
          </p:style>
          <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s-MX" sz="2000" b="0" kern="1200" dirty="0" smtClean="0">
                  <a:latin typeface="Arial" pitchFamily="34" charset="0"/>
                  <a:cs typeface="Arial" pitchFamily="34" charset="0"/>
                </a:rPr>
                <a:t>Cuando se efectúe </a:t>
              </a:r>
              <a:r>
                <a:rPr lang="es-MX" sz="2000" b="1" kern="1200" dirty="0" smtClean="0">
                  <a:effectLst>
                    <a:outerShdw blurRad="38100" dist="38100" dir="2700000" algn="tl">
                      <a:srgbClr val="000000">
                        <a:alpha val="43137"/>
                      </a:srgbClr>
                    </a:outerShdw>
                  </a:effectLst>
                  <a:latin typeface="Arial" pitchFamily="34" charset="0"/>
                  <a:cs typeface="Arial" pitchFamily="34" charset="0"/>
                </a:rPr>
                <a:t>cualquier transferencia</a:t>
              </a:r>
              <a:r>
                <a:rPr lang="es-MX" sz="2000" b="0" kern="1200" dirty="0" smtClean="0">
                  <a:latin typeface="Arial" pitchFamily="34" charset="0"/>
                  <a:cs typeface="Arial" pitchFamily="34" charset="0"/>
                </a:rPr>
                <a:t>, el adquirente asumirá la condición de contribuyente a partir del 01 de enero del año siguiente de producido el hecho</a:t>
              </a:r>
              <a:endParaRPr lang="es-PE" sz="2000" kern="1200" dirty="0"/>
            </a:p>
          </p:txBody>
        </p:sp>
      </p:grpSp>
      <p:grpSp>
        <p:nvGrpSpPr>
          <p:cNvPr id="11" name="10 Grupo"/>
          <p:cNvGrpSpPr/>
          <p:nvPr/>
        </p:nvGrpSpPr>
        <p:grpSpPr>
          <a:xfrm>
            <a:off x="827584" y="4437112"/>
            <a:ext cx="7704856" cy="1356125"/>
            <a:chOff x="1697694" y="2771829"/>
            <a:chExt cx="6301254" cy="1356125"/>
          </a:xfrm>
        </p:grpSpPr>
        <p:sp>
          <p:nvSpPr>
            <p:cNvPr id="12" name="11 Rectángulo redondeado"/>
            <p:cNvSpPr/>
            <p:nvPr/>
          </p:nvSpPr>
          <p:spPr>
            <a:xfrm>
              <a:off x="1697694" y="2771829"/>
              <a:ext cx="6301254" cy="1356125"/>
            </a:xfrm>
            <a:prstGeom prst="round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13" name="12 Rectángulo"/>
            <p:cNvSpPr/>
            <p:nvPr/>
          </p:nvSpPr>
          <p:spPr>
            <a:xfrm>
              <a:off x="1763895" y="2838030"/>
              <a:ext cx="6168852" cy="1223723"/>
            </a:xfrm>
            <a:prstGeom prst="rect">
              <a:avLst/>
            </a:prstGeom>
            <a:ln/>
          </p:spPr>
          <p:style>
            <a:lnRef idx="2">
              <a:schemeClr val="accent3"/>
            </a:lnRef>
            <a:fillRef idx="1">
              <a:schemeClr val="lt1"/>
            </a:fillRef>
            <a:effectRef idx="0">
              <a:schemeClr val="accent3"/>
            </a:effectRef>
            <a:fontRef idx="minor">
              <a:schemeClr val="dk1"/>
            </a:fontRef>
          </p:style>
          <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s-MX" sz="2000" b="0" kern="1200" dirty="0" smtClean="0">
                  <a:latin typeface="Arial" pitchFamily="34" charset="0"/>
                  <a:cs typeface="Arial" pitchFamily="34" charset="0"/>
                </a:rPr>
                <a:t>En los casos en que la existencia del propietario no pueda ser determinada, son sujetos obligados al pago en calidad de responsables los </a:t>
              </a:r>
              <a:r>
                <a:rPr lang="es-MX" sz="2000" b="1" kern="1200" dirty="0" smtClean="0">
                  <a:effectLst>
                    <a:outerShdw blurRad="38100" dist="38100" dir="2700000" algn="tl">
                      <a:srgbClr val="000000">
                        <a:alpha val="43137"/>
                      </a:srgbClr>
                    </a:outerShdw>
                  </a:effectLst>
                  <a:latin typeface="Arial" pitchFamily="34" charset="0"/>
                  <a:cs typeface="Arial" pitchFamily="34" charset="0"/>
                </a:rPr>
                <a:t>poseedores o tenedores</a:t>
              </a:r>
              <a:r>
                <a:rPr lang="es-MX" sz="2000" b="0" kern="1200" dirty="0" smtClean="0">
                  <a:effectLst>
                    <a:outerShdw blurRad="38100" dist="38100" dir="2700000" algn="tl">
                      <a:srgbClr val="000000">
                        <a:alpha val="43137"/>
                      </a:srgbClr>
                    </a:outerShdw>
                  </a:effectLst>
                  <a:latin typeface="Arial" pitchFamily="34" charset="0"/>
                  <a:cs typeface="Arial" pitchFamily="34" charset="0"/>
                </a:rPr>
                <a:t> </a:t>
              </a:r>
              <a:r>
                <a:rPr lang="es-MX" sz="2000" b="0" kern="1200" dirty="0" smtClean="0">
                  <a:latin typeface="Arial" pitchFamily="34" charset="0"/>
                  <a:cs typeface="Arial" pitchFamily="34" charset="0"/>
                </a:rPr>
                <a:t>de los predios afectos, bajo cualquier título</a:t>
              </a:r>
              <a:r>
                <a:rPr lang="es-MX" sz="1100" b="0" kern="1200" dirty="0" smtClean="0"/>
                <a:t>.</a:t>
              </a:r>
              <a:endParaRPr lang="es-PE" sz="1100" kern="1200" dirty="0"/>
            </a:p>
          </p:txBody>
        </p:sp>
      </p:grpSp>
    </p:spTree>
    <p:extLst>
      <p:ext uri="{BB962C8B-B14F-4D97-AF65-F5344CB8AC3E}">
        <p14:creationId xmlns:p14="http://schemas.microsoft.com/office/powerpoint/2010/main" val="3382825982"/>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5"/>
          <p:cNvSpPr>
            <a:spLocks noGrp="1" noChangeArrowheads="1"/>
          </p:cNvSpPr>
          <p:nvPr>
            <p:ph type="title"/>
          </p:nvPr>
        </p:nvSpPr>
        <p:spPr>
          <a:xfrm>
            <a:off x="683568" y="404664"/>
            <a:ext cx="8085137" cy="1224136"/>
          </a:xfrm>
          <a:solidFill>
            <a:schemeClr val="accent3">
              <a:lumMod val="75000"/>
            </a:schemeClr>
          </a:solidFill>
        </p:spPr>
        <p:txBody>
          <a:bodyPr>
            <a:noAutofit/>
          </a:bodyPr>
          <a:lstStyle/>
          <a:p>
            <a:pPr algn="ctr" eaLnBrk="1" fontAlgn="auto" hangingPunct="1">
              <a:spcAft>
                <a:spcPts val="0"/>
              </a:spcAft>
              <a:defRPr/>
            </a:pPr>
            <a:r>
              <a:rPr lang="es-ES_tradnl" sz="4000" b="1" dirty="0" smtClean="0">
                <a:solidFill>
                  <a:srgbClr val="FFFFFF"/>
                </a:solidFill>
                <a:effectLst>
                  <a:outerShdw blurRad="38100" dist="38100" dir="2700000" algn="tl">
                    <a:srgbClr val="000000">
                      <a:alpha val="43137"/>
                    </a:srgbClr>
                  </a:outerShdw>
                </a:effectLst>
                <a:latin typeface="Eras Bold ITC" pitchFamily="34" charset="0"/>
              </a:rPr>
              <a:t>Contribuyente para los Arbitrios Municipales</a:t>
            </a:r>
            <a:endParaRPr lang="es-ES" sz="4000" b="1" dirty="0">
              <a:solidFill>
                <a:srgbClr val="FFFFFF"/>
              </a:solidFill>
              <a:effectLst>
                <a:outerShdw blurRad="38100" dist="38100" dir="2700000" algn="tl">
                  <a:srgbClr val="000000">
                    <a:alpha val="43137"/>
                  </a:srgbClr>
                </a:outerShdw>
              </a:effectLst>
              <a:latin typeface="Eras Bold ITC" pitchFamily="34" charset="0"/>
            </a:endParaRPr>
          </a:p>
        </p:txBody>
      </p:sp>
      <p:grpSp>
        <p:nvGrpSpPr>
          <p:cNvPr id="5" name="4 Grupo"/>
          <p:cNvGrpSpPr/>
          <p:nvPr/>
        </p:nvGrpSpPr>
        <p:grpSpPr>
          <a:xfrm>
            <a:off x="755576" y="1916832"/>
            <a:ext cx="5278537" cy="3788295"/>
            <a:chOff x="2339647" y="533379"/>
            <a:chExt cx="5278537" cy="3788295"/>
          </a:xfrm>
        </p:grpSpPr>
        <p:sp>
          <p:nvSpPr>
            <p:cNvPr id="6" name="5 Rectángulo redondeado"/>
            <p:cNvSpPr/>
            <p:nvPr/>
          </p:nvSpPr>
          <p:spPr>
            <a:xfrm>
              <a:off x="2339647" y="533379"/>
              <a:ext cx="5278537" cy="3788295"/>
            </a:xfrm>
            <a:prstGeom prst="roundRect">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7" name="6 Rectángulo"/>
            <p:cNvSpPr/>
            <p:nvPr/>
          </p:nvSpPr>
          <p:spPr>
            <a:xfrm>
              <a:off x="2524576" y="533380"/>
              <a:ext cx="4908679" cy="3603366"/>
            </a:xfrm>
            <a:prstGeom prst="rect">
              <a:avLst/>
            </a:prstGeom>
            <a:scene3d>
              <a:camera prst="perspectiveAbove"/>
              <a:lightRig rig="threePt" dir="t">
                <a:rot lat="0" lon="0" rev="1200000"/>
              </a:lightRig>
            </a:scene3d>
            <a:sp3d>
              <a:bevelT w="63500" h="25400" prst="convex"/>
            </a:sp3d>
          </p:spPr>
          <p:style>
            <a:lnRef idx="0">
              <a:schemeClr val="accent3"/>
            </a:lnRef>
            <a:fillRef idx="3">
              <a:schemeClr val="accent3"/>
            </a:fillRef>
            <a:effectRef idx="3">
              <a:schemeClr val="accent3"/>
            </a:effectRef>
            <a:fontRef idx="minor">
              <a:schemeClr val="lt1"/>
            </a:fontRef>
          </p:style>
          <p:txBody>
            <a:bodyPr spcFirstLastPara="0" vert="horz" wrap="square" lIns="87630" tIns="87630" rIns="87630" bIns="87630" numCol="1" spcCol="1270" anchor="ctr" anchorCtr="0">
              <a:noAutofit/>
            </a:bodyPr>
            <a:lstStyle/>
            <a:p>
              <a:pPr lvl="0" algn="just" defTabSz="1022350">
                <a:lnSpc>
                  <a:spcPct val="90000"/>
                </a:lnSpc>
                <a:spcBef>
                  <a:spcPct val="0"/>
                </a:spcBef>
                <a:spcAft>
                  <a:spcPct val="35000"/>
                </a:spcAft>
              </a:pPr>
              <a:r>
                <a:rPr lang="es-MX" sz="2300" b="0" kern="1200" dirty="0" smtClean="0">
                  <a:solidFill>
                    <a:schemeClr val="tx1"/>
                  </a:solidFill>
                  <a:latin typeface="Arial" pitchFamily="34" charset="0"/>
                  <a:cs typeface="Arial" pitchFamily="34" charset="0"/>
                </a:rPr>
                <a:t>El carácter de contribuyente se atribuirá a, </a:t>
              </a:r>
              <a:r>
                <a:rPr lang="es-MX" sz="2300" kern="1200" dirty="0" smtClean="0">
                  <a:solidFill>
                    <a:schemeClr val="tx1"/>
                  </a:solidFill>
                  <a:latin typeface="Arial" pitchFamily="34" charset="0"/>
                  <a:cs typeface="Arial" pitchFamily="34" charset="0"/>
                </a:rPr>
                <a:t>los propietarios de los predios. La condición de contribuyente </a:t>
              </a:r>
              <a:r>
                <a:rPr lang="es-MX" sz="2300" b="1" kern="1200" dirty="0" smtClean="0">
                  <a:solidFill>
                    <a:schemeClr val="tx1"/>
                  </a:solidFill>
                  <a:effectLst>
                    <a:outerShdw blurRad="38100" dist="38100" dir="2700000" algn="tl">
                      <a:srgbClr val="000000">
                        <a:alpha val="43137"/>
                      </a:srgbClr>
                    </a:outerShdw>
                  </a:effectLst>
                  <a:latin typeface="Arial" pitchFamily="34" charset="0"/>
                  <a:cs typeface="Arial" pitchFamily="34" charset="0"/>
                </a:rPr>
                <a:t>se configura el primer día de cada mes</a:t>
              </a:r>
              <a:r>
                <a:rPr lang="es-MX" sz="2300" kern="1200" dirty="0" smtClean="0">
                  <a:solidFill>
                    <a:schemeClr val="tx1"/>
                  </a:solidFill>
                  <a:latin typeface="Arial" pitchFamily="34" charset="0"/>
                  <a:cs typeface="Arial" pitchFamily="34" charset="0"/>
                </a:rPr>
                <a:t> al que corresponda la obligación tributaria. Cuando se efectúe cualquier transferencia, la obligación tributaria para el nuevo propietario nacerá el primer día del mes siguiente al que adquirió la condición de propietario</a:t>
              </a:r>
              <a:endParaRPr lang="es-PE" sz="2300" kern="1200" dirty="0">
                <a:latin typeface="Arial" pitchFamily="34" charset="0"/>
                <a:cs typeface="Arial" pitchFamily="34" charset="0"/>
              </a:endParaRPr>
            </a:p>
          </p:txBody>
        </p:sp>
      </p:grpSp>
      <p:pic>
        <p:nvPicPr>
          <p:cNvPr id="2050" name="Picture 2" descr="http://www.vocesdelimanorte.com/noticias/Municipio_de_SMP_otorga_beneficios_por_el_Pronto_Pago_del_Impuesto_Predial_y_Arbitrios_Municipales_2011_clip_image0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43126" y="2401277"/>
            <a:ext cx="3118297" cy="2819401"/>
          </a:xfrm>
          <a:prstGeom prst="rect">
            <a:avLst/>
          </a:prstGeom>
          <a:noFill/>
          <a:scene3d>
            <a:camera prst="perspectiveContrastingLeftFacing"/>
            <a:lightRig rig="threePt" dir="t"/>
          </a:scene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4456181"/>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a:spLocks/>
          </p:cNvSpPr>
          <p:nvPr/>
        </p:nvSpPr>
        <p:spPr bwMode="auto">
          <a:xfrm>
            <a:off x="1475656" y="549274"/>
            <a:ext cx="6456362" cy="647477"/>
          </a:xfrm>
          <a:prstGeom prst="roundRect">
            <a:avLst>
              <a:gd name="adj" fmla="val 16667"/>
            </a:avLst>
          </a:prstGeom>
          <a:solidFill>
            <a:schemeClr val="accent3">
              <a:lumMod val="75000"/>
            </a:schemeClr>
          </a:solidFill>
          <a:ln w="9525">
            <a:noFill/>
            <a:round/>
            <a:headEnd/>
            <a:tailEnd/>
          </a:ln>
        </p:spPr>
        <p:txBody>
          <a:bodyPr bIns="91440" anchor="ctr" anchorCtr="1"/>
          <a:lstStyle/>
          <a:p>
            <a:pPr algn="ctr">
              <a:defRPr/>
            </a:pPr>
            <a:r>
              <a:rPr lang="es-PE" sz="4000" b="1" dirty="0">
                <a:solidFill>
                  <a:schemeClr val="bg1"/>
                </a:solidFill>
                <a:latin typeface="Eras Bold ITC" pitchFamily="34" charset="0"/>
              </a:rPr>
              <a:t>Arbitrios Municipales</a:t>
            </a:r>
          </a:p>
        </p:txBody>
      </p:sp>
      <p:grpSp>
        <p:nvGrpSpPr>
          <p:cNvPr id="5" name="4 Grupo"/>
          <p:cNvGrpSpPr/>
          <p:nvPr/>
        </p:nvGrpSpPr>
        <p:grpSpPr>
          <a:xfrm>
            <a:off x="467544" y="1550407"/>
            <a:ext cx="3064690" cy="1006772"/>
            <a:chOff x="0" y="0"/>
            <a:chExt cx="3064690" cy="1362461"/>
          </a:xfrm>
          <a:solidFill>
            <a:schemeClr val="accent3">
              <a:lumMod val="50000"/>
            </a:schemeClr>
          </a:solidFill>
        </p:grpSpPr>
        <p:sp>
          <p:nvSpPr>
            <p:cNvPr id="6" name="5 Rectángulo redondeado"/>
            <p:cNvSpPr/>
            <p:nvPr/>
          </p:nvSpPr>
          <p:spPr>
            <a:xfrm>
              <a:off x="0" y="0"/>
              <a:ext cx="3064690" cy="1169378"/>
            </a:xfrm>
            <a:prstGeom prst="roundRect">
              <a:avLst/>
            </a:pr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7" name="6 Rectángulo"/>
            <p:cNvSpPr/>
            <p:nvPr/>
          </p:nvSpPr>
          <p:spPr>
            <a:xfrm>
              <a:off x="57084" y="57083"/>
              <a:ext cx="3007606" cy="1305378"/>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53340" tIns="26670" rIns="53340" bIns="26670" numCol="1" spcCol="1270" anchor="ctr" anchorCtr="0">
              <a:noAutofit/>
            </a:bodyPr>
            <a:lstStyle/>
            <a:p>
              <a:pPr lvl="0" algn="ctr" defTabSz="622300">
                <a:lnSpc>
                  <a:spcPct val="90000"/>
                </a:lnSpc>
                <a:spcBef>
                  <a:spcPct val="0"/>
                </a:spcBef>
                <a:spcAft>
                  <a:spcPct val="35000"/>
                </a:spcAft>
              </a:pPr>
              <a:r>
                <a:rPr lang="es-ES_tradnl" sz="1400" b="1" kern="1200" dirty="0" smtClean="0"/>
                <a:t>BARRIDO DE CALLES </a:t>
              </a:r>
              <a:endParaRPr lang="es-PE" sz="1400" b="1" kern="1200" dirty="0"/>
            </a:p>
          </p:txBody>
        </p:sp>
      </p:grpSp>
      <p:sp>
        <p:nvSpPr>
          <p:cNvPr id="10" name="9 Rectángulo"/>
          <p:cNvSpPr/>
          <p:nvPr/>
        </p:nvSpPr>
        <p:spPr>
          <a:xfrm>
            <a:off x="503922" y="2638652"/>
            <a:ext cx="3007606" cy="997126"/>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spcFirstLastPara="0" vert="horz" wrap="square" lIns="53340" tIns="26670" rIns="53340" bIns="26670" numCol="1" spcCol="1270" anchor="ctr" anchorCtr="0">
            <a:noAutofit/>
          </a:bodyPr>
          <a:lstStyle/>
          <a:p>
            <a:pPr lvl="0" algn="ctr" defTabSz="622300">
              <a:lnSpc>
                <a:spcPct val="90000"/>
              </a:lnSpc>
              <a:spcBef>
                <a:spcPct val="0"/>
              </a:spcBef>
              <a:spcAft>
                <a:spcPct val="35000"/>
              </a:spcAft>
            </a:pPr>
            <a:r>
              <a:rPr lang="es-ES_tradnl" sz="1400" b="1" kern="1200" dirty="0" smtClean="0"/>
              <a:t>RECOJO DE RESIDUOS SOLIDOS</a:t>
            </a:r>
            <a:endParaRPr lang="es-PE" sz="1400" b="1" kern="1200" dirty="0"/>
          </a:p>
        </p:txBody>
      </p:sp>
      <p:grpSp>
        <p:nvGrpSpPr>
          <p:cNvPr id="11" name="10 Grupo"/>
          <p:cNvGrpSpPr/>
          <p:nvPr/>
        </p:nvGrpSpPr>
        <p:grpSpPr>
          <a:xfrm>
            <a:off x="467544" y="3695389"/>
            <a:ext cx="3064690" cy="993449"/>
            <a:chOff x="0" y="2458126"/>
            <a:chExt cx="3064690" cy="1169378"/>
          </a:xfrm>
          <a:solidFill>
            <a:srgbClr val="92D050"/>
          </a:solidFill>
        </p:grpSpPr>
        <p:sp>
          <p:nvSpPr>
            <p:cNvPr id="12" name="11 Rectángulo redondeado"/>
            <p:cNvSpPr/>
            <p:nvPr/>
          </p:nvSpPr>
          <p:spPr>
            <a:xfrm>
              <a:off x="0" y="2458126"/>
              <a:ext cx="3064690" cy="1169378"/>
            </a:xfrm>
            <a:prstGeom prst="roundRect">
              <a:avLst/>
            </a:prstGeom>
            <a:grp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3" name="12 Rectángulo"/>
            <p:cNvSpPr/>
            <p:nvPr/>
          </p:nvSpPr>
          <p:spPr>
            <a:xfrm>
              <a:off x="57084" y="2515210"/>
              <a:ext cx="2950522" cy="105521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53340" tIns="26670" rIns="53340" bIns="26670" numCol="1" spcCol="1270" anchor="ctr" anchorCtr="0">
              <a:noAutofit/>
            </a:bodyPr>
            <a:lstStyle/>
            <a:p>
              <a:pPr lvl="0" algn="ctr" defTabSz="622300">
                <a:lnSpc>
                  <a:spcPct val="90000"/>
                </a:lnSpc>
                <a:spcBef>
                  <a:spcPct val="0"/>
                </a:spcBef>
                <a:spcAft>
                  <a:spcPct val="35000"/>
                </a:spcAft>
              </a:pPr>
              <a:r>
                <a:rPr lang="es-ES_tradnl" sz="1400" b="1" kern="1200" dirty="0" smtClean="0"/>
                <a:t>PARQUES Y JARDINES</a:t>
              </a:r>
              <a:endParaRPr lang="es-PE" sz="1400" b="1" kern="1200" dirty="0"/>
            </a:p>
          </p:txBody>
        </p:sp>
      </p:grpSp>
      <p:grpSp>
        <p:nvGrpSpPr>
          <p:cNvPr id="17" name="16 Grupo"/>
          <p:cNvGrpSpPr/>
          <p:nvPr/>
        </p:nvGrpSpPr>
        <p:grpSpPr>
          <a:xfrm>
            <a:off x="3639346" y="1592852"/>
            <a:ext cx="5300805" cy="944372"/>
            <a:chOff x="3064689" y="110500"/>
            <a:chExt cx="5448337" cy="944372"/>
          </a:xfrm>
        </p:grpSpPr>
        <p:sp>
          <p:nvSpPr>
            <p:cNvPr id="18" name="17 Redondear rectángulo de esquina del mismo lado"/>
            <p:cNvSpPr/>
            <p:nvPr/>
          </p:nvSpPr>
          <p:spPr>
            <a:xfrm rot="5400000">
              <a:off x="5321107" y="-2137048"/>
              <a:ext cx="935502" cy="5448337"/>
            </a:xfrm>
            <a:prstGeom prst="round2Same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19" name="Redondear rectángulo de esquina del mismo lado 4"/>
            <p:cNvSpPr/>
            <p:nvPr/>
          </p:nvSpPr>
          <p:spPr>
            <a:xfrm>
              <a:off x="3064689" y="110500"/>
              <a:ext cx="5335869" cy="844168"/>
            </a:xfrm>
            <a:prstGeom prst="rect">
              <a:avLst/>
            </a:prstGeom>
          </p:spPr>
          <p:style>
            <a:lnRef idx="3">
              <a:schemeClr val="lt1"/>
            </a:lnRef>
            <a:fillRef idx="1">
              <a:schemeClr val="accent3"/>
            </a:fillRef>
            <a:effectRef idx="1">
              <a:schemeClr val="accent3"/>
            </a:effectRef>
            <a:fontRef idx="minor">
              <a:schemeClr val="lt1"/>
            </a:fontRef>
          </p:style>
          <p:txBody>
            <a:bodyPr spcFirstLastPara="0" vert="horz" wrap="square" lIns="247650" tIns="123825" rIns="247650" bIns="123825" numCol="1" spcCol="1270" anchor="ctr" anchorCtr="0">
              <a:noAutofit/>
            </a:bodyPr>
            <a:lstStyle/>
            <a:p>
              <a:pPr marL="114300" lvl="1" indent="-114300" algn="just" defTabSz="577850">
                <a:lnSpc>
                  <a:spcPct val="90000"/>
                </a:lnSpc>
                <a:spcBef>
                  <a:spcPct val="0"/>
                </a:spcBef>
                <a:spcAft>
                  <a:spcPct val="15000"/>
                </a:spcAft>
                <a:buChar char="••"/>
              </a:pPr>
              <a:r>
                <a:rPr kumimoji="0" lang="es-MX" sz="1300" b="0" i="0" u="none" strike="noStrike" kern="1200" cap="none" normalizeH="0" baseline="0" dirty="0" smtClean="0">
                  <a:ln>
                    <a:noFill/>
                  </a:ln>
                  <a:solidFill>
                    <a:schemeClr val="tx1"/>
                  </a:solidFill>
                  <a:effectLst/>
                  <a:latin typeface="Microsoft Sans Serif" pitchFamily="34" charset="0"/>
                </a:rPr>
                <a:t>El pago por este concepto, tiene como finalidad cubrir el servicio de barrido principalmente de las vías principales de alta actividad comercial y mayor flujo de personas.</a:t>
              </a:r>
              <a:endParaRPr lang="es-PE" sz="1300" kern="1200" dirty="0">
                <a:solidFill>
                  <a:schemeClr val="tx1"/>
                </a:solidFill>
              </a:endParaRPr>
            </a:p>
          </p:txBody>
        </p:sp>
      </p:grpSp>
      <p:grpSp>
        <p:nvGrpSpPr>
          <p:cNvPr id="26" name="25 Grupo"/>
          <p:cNvGrpSpPr/>
          <p:nvPr/>
        </p:nvGrpSpPr>
        <p:grpSpPr>
          <a:xfrm>
            <a:off x="3589531" y="2617373"/>
            <a:ext cx="5343864" cy="1078016"/>
            <a:chOff x="3064690" y="1277335"/>
            <a:chExt cx="5448337" cy="1075267"/>
          </a:xfrm>
        </p:grpSpPr>
        <p:sp>
          <p:nvSpPr>
            <p:cNvPr id="27" name="26 Redondear rectángulo de esquina del mismo lado"/>
            <p:cNvSpPr/>
            <p:nvPr/>
          </p:nvSpPr>
          <p:spPr>
            <a:xfrm rot="5400000">
              <a:off x="5251225" y="-909200"/>
              <a:ext cx="1075267" cy="5448337"/>
            </a:xfrm>
            <a:prstGeom prst="round2Same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28" name="Redondear rectángulo de esquina del mismo lado 4"/>
            <p:cNvSpPr/>
            <p:nvPr/>
          </p:nvSpPr>
          <p:spPr>
            <a:xfrm>
              <a:off x="3087240" y="1298560"/>
              <a:ext cx="5395848" cy="994583"/>
            </a:xfrm>
            <a:prstGeom prst="rect">
              <a:avLst/>
            </a:prstGeom>
          </p:spPr>
          <p:style>
            <a:lnRef idx="3">
              <a:schemeClr val="lt1"/>
            </a:lnRef>
            <a:fillRef idx="1">
              <a:schemeClr val="accent3"/>
            </a:fillRef>
            <a:effectRef idx="1">
              <a:schemeClr val="accent3"/>
            </a:effectRef>
            <a:fontRef idx="minor">
              <a:schemeClr val="lt1"/>
            </a:fontRef>
          </p:style>
          <p:txBody>
            <a:bodyPr spcFirstLastPara="0" vert="horz" wrap="square" lIns="247650" tIns="123825" rIns="247650" bIns="123825" numCol="1" spcCol="1270" anchor="ctr" anchorCtr="0">
              <a:noAutofit/>
            </a:bodyPr>
            <a:lstStyle/>
            <a:p>
              <a:pPr marL="114300" lvl="1" indent="-114300" algn="just" defTabSz="577850">
                <a:lnSpc>
                  <a:spcPct val="90000"/>
                </a:lnSpc>
                <a:spcBef>
                  <a:spcPct val="0"/>
                </a:spcBef>
                <a:spcAft>
                  <a:spcPct val="15000"/>
                </a:spcAft>
                <a:buChar char="••"/>
              </a:pPr>
              <a:r>
                <a:rPr kumimoji="0" lang="es-MX" sz="1300" b="0" i="0" u="none" strike="noStrike" kern="1200" cap="none" normalizeH="0" baseline="0" dirty="0" smtClean="0">
                  <a:ln>
                    <a:noFill/>
                  </a:ln>
                  <a:solidFill>
                    <a:schemeClr val="tx1"/>
                  </a:solidFill>
                  <a:effectLst/>
                  <a:latin typeface="Microsoft Sans Serif" pitchFamily="34" charset="0"/>
                </a:rPr>
                <a:t>El pago por este concepto, tiene como finalidad cubrir los costos en que se incurren al brindar el servicio de recolección domiciliaria, carga, transporte, descarga y disposición final de los desechos sólidos provenientes de las viviendas o unidades habitacionales, locales comerciales, oficinas o terrenos.</a:t>
              </a:r>
              <a:endParaRPr lang="es-PE" sz="1300" kern="1200" dirty="0">
                <a:solidFill>
                  <a:schemeClr val="tx1"/>
                </a:solidFill>
              </a:endParaRPr>
            </a:p>
          </p:txBody>
        </p:sp>
      </p:grpSp>
      <p:grpSp>
        <p:nvGrpSpPr>
          <p:cNvPr id="29" name="28 Grupo"/>
          <p:cNvGrpSpPr/>
          <p:nvPr/>
        </p:nvGrpSpPr>
        <p:grpSpPr>
          <a:xfrm>
            <a:off x="3589530" y="3730174"/>
            <a:ext cx="5343865" cy="935502"/>
            <a:chOff x="3064689" y="2562033"/>
            <a:chExt cx="5448337" cy="935502"/>
          </a:xfrm>
        </p:grpSpPr>
        <p:sp>
          <p:nvSpPr>
            <p:cNvPr id="30" name="29 Redondear rectángulo de esquina del mismo lado"/>
            <p:cNvSpPr/>
            <p:nvPr/>
          </p:nvSpPr>
          <p:spPr>
            <a:xfrm rot="5400000">
              <a:off x="5321107" y="305615"/>
              <a:ext cx="935502" cy="5448337"/>
            </a:xfrm>
            <a:prstGeom prst="round2Same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31" name="Redondear rectángulo de esquina del mismo lado 4"/>
            <p:cNvSpPr/>
            <p:nvPr/>
          </p:nvSpPr>
          <p:spPr>
            <a:xfrm>
              <a:off x="3064690" y="2607700"/>
              <a:ext cx="5402670" cy="844168"/>
            </a:xfrm>
            <a:prstGeom prst="rect">
              <a:avLst/>
            </a:prstGeom>
          </p:spPr>
          <p:style>
            <a:lnRef idx="3">
              <a:schemeClr val="lt1"/>
            </a:lnRef>
            <a:fillRef idx="1">
              <a:schemeClr val="accent3"/>
            </a:fillRef>
            <a:effectRef idx="1">
              <a:schemeClr val="accent3"/>
            </a:effectRef>
            <a:fontRef idx="minor">
              <a:schemeClr val="lt1"/>
            </a:fontRef>
          </p:style>
          <p:txBody>
            <a:bodyPr spcFirstLastPara="0" vert="horz" wrap="square" lIns="247650" tIns="123825" rIns="247650" bIns="123825" numCol="1" spcCol="1270" anchor="ctr" anchorCtr="0">
              <a:noAutofit/>
            </a:bodyPr>
            <a:lstStyle/>
            <a:p>
              <a:pPr marL="114300" lvl="1" indent="-114300" algn="just" defTabSz="577850">
                <a:lnSpc>
                  <a:spcPct val="90000"/>
                </a:lnSpc>
                <a:spcBef>
                  <a:spcPct val="0"/>
                </a:spcBef>
                <a:spcAft>
                  <a:spcPct val="15000"/>
                </a:spcAft>
                <a:buChar char="••"/>
              </a:pPr>
              <a:r>
                <a:rPr kumimoji="0" lang="es-MX" sz="1300" b="0" i="0" u="none" strike="noStrike" kern="1200" cap="none" normalizeH="0" baseline="0" dirty="0" smtClean="0">
                  <a:ln>
                    <a:noFill/>
                  </a:ln>
                  <a:solidFill>
                    <a:schemeClr val="tx1"/>
                  </a:solidFill>
                  <a:effectLst/>
                  <a:latin typeface="Microsoft Sans Serif" pitchFamily="34" charset="0"/>
                </a:rPr>
                <a:t>El pago por este concepto tiene como finalidad el mantener las áreas verdes publicas, bermas, parques, alamedas  de uso directo y potencial por el vecino del distrito, así como la recuperación de las áreas verdes.</a:t>
              </a:r>
              <a:endParaRPr lang="es-PE" sz="1300" kern="1200" dirty="0">
                <a:solidFill>
                  <a:schemeClr val="tx1"/>
                </a:solidFill>
              </a:endParaRPr>
            </a:p>
          </p:txBody>
        </p:sp>
      </p:grpSp>
      <p:grpSp>
        <p:nvGrpSpPr>
          <p:cNvPr id="32" name="31 Grupo"/>
          <p:cNvGrpSpPr/>
          <p:nvPr/>
        </p:nvGrpSpPr>
        <p:grpSpPr>
          <a:xfrm>
            <a:off x="538674" y="4862860"/>
            <a:ext cx="2938102" cy="1112294"/>
            <a:chOff x="0" y="3643338"/>
            <a:chExt cx="3064690" cy="1169378"/>
          </a:xfrm>
          <a:solidFill>
            <a:srgbClr val="00B050"/>
          </a:solidFill>
        </p:grpSpPr>
        <p:sp>
          <p:nvSpPr>
            <p:cNvPr id="33" name="32 Rectángulo redondeado"/>
            <p:cNvSpPr/>
            <p:nvPr/>
          </p:nvSpPr>
          <p:spPr>
            <a:xfrm>
              <a:off x="0" y="3643338"/>
              <a:ext cx="3064690" cy="1169378"/>
            </a:xfrm>
            <a:prstGeom prst="roundRect">
              <a:avLst/>
            </a:prstGeom>
            <a:grpFill/>
          </p:spPr>
          <p:style>
            <a:lnRef idx="1">
              <a:schemeClr val="dk1"/>
            </a:lnRef>
            <a:fillRef idx="3">
              <a:schemeClr val="dk1"/>
            </a:fillRef>
            <a:effectRef idx="2">
              <a:schemeClr val="dk1"/>
            </a:effectRef>
            <a:fontRef idx="minor">
              <a:schemeClr val="lt1"/>
            </a:fontRef>
          </p:style>
        </p:sp>
        <p:sp>
          <p:nvSpPr>
            <p:cNvPr id="34" name="33 Rectángulo"/>
            <p:cNvSpPr/>
            <p:nvPr/>
          </p:nvSpPr>
          <p:spPr>
            <a:xfrm>
              <a:off x="57084" y="3700422"/>
              <a:ext cx="2950522" cy="1055210"/>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53340" tIns="26670" rIns="53340" bIns="26670" numCol="1" spcCol="1270" anchor="ctr" anchorCtr="0">
              <a:noAutofit/>
            </a:bodyPr>
            <a:lstStyle/>
            <a:p>
              <a:pPr lvl="0" algn="ctr" defTabSz="622300">
                <a:lnSpc>
                  <a:spcPct val="90000"/>
                </a:lnSpc>
                <a:spcBef>
                  <a:spcPct val="0"/>
                </a:spcBef>
                <a:spcAft>
                  <a:spcPct val="35000"/>
                </a:spcAft>
              </a:pPr>
              <a:r>
                <a:rPr lang="es-ES_tradnl" sz="1400" b="1" kern="1200" dirty="0" smtClean="0"/>
                <a:t>SERENAZGO</a:t>
              </a:r>
              <a:endParaRPr lang="es-PE" sz="1400" b="1" kern="1200" dirty="0"/>
            </a:p>
          </p:txBody>
        </p:sp>
      </p:grpSp>
      <p:grpSp>
        <p:nvGrpSpPr>
          <p:cNvPr id="35" name="34 Grupo"/>
          <p:cNvGrpSpPr/>
          <p:nvPr/>
        </p:nvGrpSpPr>
        <p:grpSpPr>
          <a:xfrm>
            <a:off x="3575527" y="4917157"/>
            <a:ext cx="5364625" cy="1064050"/>
            <a:chOff x="3064689" y="3725606"/>
            <a:chExt cx="5448337" cy="1064050"/>
          </a:xfrm>
        </p:grpSpPr>
        <p:sp>
          <p:nvSpPr>
            <p:cNvPr id="36" name="35 Redondear rectángulo de esquina del mismo lado"/>
            <p:cNvSpPr/>
            <p:nvPr/>
          </p:nvSpPr>
          <p:spPr>
            <a:xfrm rot="5400000">
              <a:off x="5256833" y="1533462"/>
              <a:ext cx="1064050" cy="5448337"/>
            </a:xfrm>
            <a:prstGeom prst="round2SameRect">
              <a:avLst/>
            </a:prstGeom>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37" name="Redondear rectángulo de esquina del mismo lado 4"/>
            <p:cNvSpPr/>
            <p:nvPr/>
          </p:nvSpPr>
          <p:spPr>
            <a:xfrm>
              <a:off x="3064690" y="3777549"/>
              <a:ext cx="5396394" cy="960164"/>
            </a:xfrm>
            <a:prstGeom prst="rect">
              <a:avLst/>
            </a:prstGeom>
          </p:spPr>
          <p:style>
            <a:lnRef idx="3">
              <a:schemeClr val="lt1"/>
            </a:lnRef>
            <a:fillRef idx="1">
              <a:schemeClr val="accent3"/>
            </a:fillRef>
            <a:effectRef idx="1">
              <a:schemeClr val="accent3"/>
            </a:effectRef>
            <a:fontRef idx="minor">
              <a:schemeClr val="lt1"/>
            </a:fontRef>
          </p:style>
          <p:txBody>
            <a:bodyPr spcFirstLastPara="0" vert="horz" wrap="square" lIns="247650" tIns="123825" rIns="247650" bIns="123825" numCol="1" spcCol="1270" anchor="ctr" anchorCtr="0">
              <a:noAutofit/>
            </a:bodyPr>
            <a:lstStyle/>
            <a:p>
              <a:pPr marL="114300" lvl="1" indent="-114300" algn="just" defTabSz="577850" rtl="0">
                <a:lnSpc>
                  <a:spcPct val="90000"/>
                </a:lnSpc>
                <a:spcBef>
                  <a:spcPct val="0"/>
                </a:spcBef>
                <a:spcAft>
                  <a:spcPct val="15000"/>
                </a:spcAft>
                <a:buChar char="••"/>
              </a:pPr>
              <a:r>
                <a:rPr kumimoji="0" lang="es-MX" sz="1300" b="0" i="0" u="none" strike="noStrike" kern="1200" cap="none" normalizeH="0" baseline="0" dirty="0" smtClean="0">
                  <a:ln>
                    <a:noFill/>
                  </a:ln>
                  <a:solidFill>
                    <a:schemeClr val="tx1"/>
                  </a:solidFill>
                  <a:effectLst/>
                  <a:latin typeface="Microsoft Sans Serif" pitchFamily="34" charset="0"/>
                </a:rPr>
                <a:t>El servicio de Serenazgo tiene carácter PREVENTIVO y DISUASIVO, se concibe como brazo de soporte  para reducir los problemas de inseguridad y vacío de protección ciudadana; es decir, es complementario al servicio de seguridad que brinda la PNP y la vigilancia privada.</a:t>
              </a:r>
              <a:endParaRPr lang="es-PE" sz="1300" kern="1200" dirty="0">
                <a:solidFill>
                  <a:schemeClr val="tx1"/>
                </a:solidFill>
              </a:endParaRPr>
            </a:p>
          </p:txBody>
        </p:sp>
      </p:grpSp>
    </p:spTree>
    <p:extLst>
      <p:ext uri="{BB962C8B-B14F-4D97-AF65-F5344CB8AC3E}">
        <p14:creationId xmlns:p14="http://schemas.microsoft.com/office/powerpoint/2010/main" val="2925070545"/>
      </p:ext>
    </p:extLst>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a:spLocks/>
          </p:cNvSpPr>
          <p:nvPr/>
        </p:nvSpPr>
        <p:spPr bwMode="auto">
          <a:xfrm>
            <a:off x="1619672" y="225424"/>
            <a:ext cx="6264696" cy="1043336"/>
          </a:xfrm>
          <a:prstGeom prst="roundRect">
            <a:avLst>
              <a:gd name="adj" fmla="val 16667"/>
            </a:avLst>
          </a:prstGeom>
          <a:solidFill>
            <a:schemeClr val="accent3">
              <a:lumMod val="75000"/>
            </a:schemeClr>
          </a:solidFill>
          <a:ln w="9525">
            <a:noFill/>
            <a:round/>
            <a:headEnd/>
            <a:tailEnd/>
          </a:ln>
        </p:spPr>
        <p:txBody>
          <a:bodyPr bIns="91440" anchor="ctr" anchorCtr="1"/>
          <a:lstStyle/>
          <a:p>
            <a:pPr algn="ctr">
              <a:defRPr/>
            </a:pPr>
            <a:r>
              <a:rPr lang="es-PE" sz="4000" b="1" dirty="0">
                <a:solidFill>
                  <a:schemeClr val="bg1"/>
                </a:solidFill>
                <a:latin typeface="Eras Bold ITC" pitchFamily="34" charset="0"/>
              </a:rPr>
              <a:t>Arbitrios Municipales</a:t>
            </a:r>
          </a:p>
        </p:txBody>
      </p:sp>
      <p:sp>
        <p:nvSpPr>
          <p:cNvPr id="5" name="4 Rectángulo redondeado"/>
          <p:cNvSpPr/>
          <p:nvPr/>
        </p:nvSpPr>
        <p:spPr>
          <a:xfrm>
            <a:off x="2285187" y="1370406"/>
            <a:ext cx="6858813" cy="922338"/>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PE"/>
          </a:p>
        </p:txBody>
      </p:sp>
      <p:sp>
        <p:nvSpPr>
          <p:cNvPr id="6" name="2 CuadroTexto"/>
          <p:cNvSpPr txBox="1">
            <a:spLocks noChangeArrowheads="1"/>
          </p:cNvSpPr>
          <p:nvPr/>
        </p:nvSpPr>
        <p:spPr bwMode="auto">
          <a:xfrm>
            <a:off x="2260127" y="1416077"/>
            <a:ext cx="6776369" cy="830997"/>
          </a:xfrm>
          <a:prstGeom prst="rect">
            <a:avLst/>
          </a:prstGeom>
          <a:ln/>
        </p:spPr>
        <p:style>
          <a:lnRef idx="2">
            <a:schemeClr val="accent3"/>
          </a:lnRef>
          <a:fillRef idx="1">
            <a:schemeClr val="lt1"/>
          </a:fillRef>
          <a:effectRef idx="0">
            <a:schemeClr val="accent3"/>
          </a:effectRef>
          <a:fontRef idx="minor">
            <a:schemeClr val="dk1"/>
          </a:fontRef>
        </p:style>
        <p:txBody>
          <a:bodyPr wrap="square">
            <a:spAutoFit/>
          </a:bodyPr>
          <a:lstStyle>
            <a:lvl1pPr eaLnBrk="0" hangingPunct="0">
              <a:defRPr sz="1600">
                <a:solidFill>
                  <a:schemeClr val="tx1"/>
                </a:solidFill>
                <a:latin typeface="Tahoma" pitchFamily="34" charset="0"/>
              </a:defRPr>
            </a:lvl1pPr>
            <a:lvl2pPr marL="742950" indent="-285750" eaLnBrk="0" hangingPunct="0">
              <a:defRPr sz="1600">
                <a:solidFill>
                  <a:schemeClr val="tx1"/>
                </a:solidFill>
                <a:latin typeface="Tahoma" pitchFamily="34" charset="0"/>
              </a:defRPr>
            </a:lvl2pPr>
            <a:lvl3pPr marL="1143000" indent="-228600" eaLnBrk="0" hangingPunct="0">
              <a:defRPr sz="1600">
                <a:solidFill>
                  <a:schemeClr val="tx1"/>
                </a:solidFill>
                <a:latin typeface="Tahoma" pitchFamily="34" charset="0"/>
              </a:defRPr>
            </a:lvl3pPr>
            <a:lvl4pPr marL="1600200" indent="-228600" eaLnBrk="0" hangingPunct="0">
              <a:defRPr sz="1600">
                <a:solidFill>
                  <a:schemeClr val="tx1"/>
                </a:solidFill>
                <a:latin typeface="Tahoma" pitchFamily="34" charset="0"/>
              </a:defRPr>
            </a:lvl4pPr>
            <a:lvl5pPr marL="2057400" indent="-228600" eaLnBrk="0" hangingPunct="0">
              <a:defRPr sz="1600">
                <a:solidFill>
                  <a:schemeClr val="tx1"/>
                </a:solidFill>
                <a:latin typeface="Tahoma" pitchFamily="34" charset="0"/>
              </a:defRPr>
            </a:lvl5pPr>
            <a:lvl6pPr marL="2514600" indent="-228600" eaLnBrk="0" fontAlgn="base" hangingPunct="0">
              <a:spcBef>
                <a:spcPct val="0"/>
              </a:spcBef>
              <a:spcAft>
                <a:spcPct val="0"/>
              </a:spcAft>
              <a:defRPr sz="1600">
                <a:solidFill>
                  <a:schemeClr val="tx1"/>
                </a:solidFill>
                <a:latin typeface="Tahoma" pitchFamily="34" charset="0"/>
              </a:defRPr>
            </a:lvl6pPr>
            <a:lvl7pPr marL="2971800" indent="-228600" eaLnBrk="0" fontAlgn="base" hangingPunct="0">
              <a:spcBef>
                <a:spcPct val="0"/>
              </a:spcBef>
              <a:spcAft>
                <a:spcPct val="0"/>
              </a:spcAft>
              <a:defRPr sz="1600">
                <a:solidFill>
                  <a:schemeClr val="tx1"/>
                </a:solidFill>
                <a:latin typeface="Tahoma" pitchFamily="34" charset="0"/>
              </a:defRPr>
            </a:lvl7pPr>
            <a:lvl8pPr marL="3429000" indent="-228600" eaLnBrk="0" fontAlgn="base" hangingPunct="0">
              <a:spcBef>
                <a:spcPct val="0"/>
              </a:spcBef>
              <a:spcAft>
                <a:spcPct val="0"/>
              </a:spcAft>
              <a:defRPr sz="1600">
                <a:solidFill>
                  <a:schemeClr val="tx1"/>
                </a:solidFill>
                <a:latin typeface="Tahoma" pitchFamily="34" charset="0"/>
              </a:defRPr>
            </a:lvl8pPr>
            <a:lvl9pPr marL="3886200" indent="-228600" eaLnBrk="0" fontAlgn="base" hangingPunct="0">
              <a:spcBef>
                <a:spcPct val="0"/>
              </a:spcBef>
              <a:spcAft>
                <a:spcPct val="0"/>
              </a:spcAft>
              <a:defRPr sz="1600">
                <a:solidFill>
                  <a:schemeClr val="tx1"/>
                </a:solidFill>
                <a:latin typeface="Tahoma" pitchFamily="34" charset="0"/>
              </a:defRPr>
            </a:lvl9pPr>
          </a:lstStyle>
          <a:p>
            <a:pPr algn="just" eaLnBrk="1" hangingPunct="1"/>
            <a:r>
              <a:rPr lang="es-MX" dirty="0">
                <a:latin typeface="Arial" pitchFamily="34" charset="0"/>
                <a:cs typeface="Arial" pitchFamily="34" charset="0"/>
              </a:rPr>
              <a:t>El pago por este concepto, tiene como finalidad cubrir el servicio de barrido principalmente de las vías principales de alta actividad comercial y mayor flujo de personas</a:t>
            </a:r>
            <a:endParaRPr lang="es-PE" dirty="0">
              <a:latin typeface="Arial" pitchFamily="34" charset="0"/>
              <a:cs typeface="Arial" pitchFamily="34" charset="0"/>
            </a:endParaRPr>
          </a:p>
        </p:txBody>
      </p:sp>
      <p:sp>
        <p:nvSpPr>
          <p:cNvPr id="7" name="6 Rectángulo redondeado"/>
          <p:cNvSpPr/>
          <p:nvPr/>
        </p:nvSpPr>
        <p:spPr>
          <a:xfrm>
            <a:off x="2247732" y="2360437"/>
            <a:ext cx="6896268" cy="1213026"/>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PE"/>
          </a:p>
        </p:txBody>
      </p:sp>
      <p:sp>
        <p:nvSpPr>
          <p:cNvPr id="8" name="8 CuadroTexto"/>
          <p:cNvSpPr txBox="1">
            <a:spLocks noChangeArrowheads="1"/>
          </p:cNvSpPr>
          <p:nvPr/>
        </p:nvSpPr>
        <p:spPr bwMode="auto">
          <a:xfrm>
            <a:off x="2285187" y="2489896"/>
            <a:ext cx="6751309" cy="954107"/>
          </a:xfrm>
          <a:prstGeom prst="rect">
            <a:avLst/>
          </a:prstGeom>
          <a:ln/>
        </p:spPr>
        <p:style>
          <a:lnRef idx="3">
            <a:schemeClr val="lt1"/>
          </a:lnRef>
          <a:fillRef idx="1">
            <a:schemeClr val="accent3"/>
          </a:fillRef>
          <a:effectRef idx="1">
            <a:schemeClr val="accent3"/>
          </a:effectRef>
          <a:fontRef idx="minor">
            <a:schemeClr val="lt1"/>
          </a:fontRef>
        </p:style>
        <p:txBody>
          <a:bodyPr wrap="square">
            <a:spAutoFit/>
          </a:bodyPr>
          <a:lstStyle>
            <a:lvl1pPr eaLnBrk="0" hangingPunct="0">
              <a:defRPr sz="1600">
                <a:solidFill>
                  <a:schemeClr val="tx1"/>
                </a:solidFill>
                <a:latin typeface="Tahoma" pitchFamily="34" charset="0"/>
              </a:defRPr>
            </a:lvl1pPr>
            <a:lvl2pPr marL="742950" indent="-285750" eaLnBrk="0" hangingPunct="0">
              <a:defRPr sz="1600">
                <a:solidFill>
                  <a:schemeClr val="tx1"/>
                </a:solidFill>
                <a:latin typeface="Tahoma" pitchFamily="34" charset="0"/>
              </a:defRPr>
            </a:lvl2pPr>
            <a:lvl3pPr marL="1143000" indent="-228600" eaLnBrk="0" hangingPunct="0">
              <a:defRPr sz="1600">
                <a:solidFill>
                  <a:schemeClr val="tx1"/>
                </a:solidFill>
                <a:latin typeface="Tahoma" pitchFamily="34" charset="0"/>
              </a:defRPr>
            </a:lvl3pPr>
            <a:lvl4pPr marL="1600200" indent="-228600" eaLnBrk="0" hangingPunct="0">
              <a:defRPr sz="1600">
                <a:solidFill>
                  <a:schemeClr val="tx1"/>
                </a:solidFill>
                <a:latin typeface="Tahoma" pitchFamily="34" charset="0"/>
              </a:defRPr>
            </a:lvl4pPr>
            <a:lvl5pPr marL="2057400" indent="-228600" eaLnBrk="0" hangingPunct="0">
              <a:defRPr sz="1600">
                <a:solidFill>
                  <a:schemeClr val="tx1"/>
                </a:solidFill>
                <a:latin typeface="Tahoma" pitchFamily="34" charset="0"/>
              </a:defRPr>
            </a:lvl5pPr>
            <a:lvl6pPr marL="2514600" indent="-228600" eaLnBrk="0" fontAlgn="base" hangingPunct="0">
              <a:spcBef>
                <a:spcPct val="0"/>
              </a:spcBef>
              <a:spcAft>
                <a:spcPct val="0"/>
              </a:spcAft>
              <a:defRPr sz="1600">
                <a:solidFill>
                  <a:schemeClr val="tx1"/>
                </a:solidFill>
                <a:latin typeface="Tahoma" pitchFamily="34" charset="0"/>
              </a:defRPr>
            </a:lvl6pPr>
            <a:lvl7pPr marL="2971800" indent="-228600" eaLnBrk="0" fontAlgn="base" hangingPunct="0">
              <a:spcBef>
                <a:spcPct val="0"/>
              </a:spcBef>
              <a:spcAft>
                <a:spcPct val="0"/>
              </a:spcAft>
              <a:defRPr sz="1600">
                <a:solidFill>
                  <a:schemeClr val="tx1"/>
                </a:solidFill>
                <a:latin typeface="Tahoma" pitchFamily="34" charset="0"/>
              </a:defRPr>
            </a:lvl7pPr>
            <a:lvl8pPr marL="3429000" indent="-228600" eaLnBrk="0" fontAlgn="base" hangingPunct="0">
              <a:spcBef>
                <a:spcPct val="0"/>
              </a:spcBef>
              <a:spcAft>
                <a:spcPct val="0"/>
              </a:spcAft>
              <a:defRPr sz="1600">
                <a:solidFill>
                  <a:schemeClr val="tx1"/>
                </a:solidFill>
                <a:latin typeface="Tahoma" pitchFamily="34" charset="0"/>
              </a:defRPr>
            </a:lvl8pPr>
            <a:lvl9pPr marL="3886200" indent="-228600" eaLnBrk="0" fontAlgn="base" hangingPunct="0">
              <a:spcBef>
                <a:spcPct val="0"/>
              </a:spcBef>
              <a:spcAft>
                <a:spcPct val="0"/>
              </a:spcAft>
              <a:defRPr sz="1600">
                <a:solidFill>
                  <a:schemeClr val="tx1"/>
                </a:solidFill>
                <a:latin typeface="Tahoma" pitchFamily="34" charset="0"/>
              </a:defRPr>
            </a:lvl9pPr>
          </a:lstStyle>
          <a:p>
            <a:pPr algn="just" eaLnBrk="1" hangingPunct="1"/>
            <a:r>
              <a:rPr lang="es-MX" sz="1400" dirty="0">
                <a:latin typeface="Arial" pitchFamily="34" charset="0"/>
                <a:cs typeface="Arial" pitchFamily="34" charset="0"/>
              </a:rPr>
              <a:t>El pago por este concepto, tiene como finalidad cubrir los costos en que se incurren al brindar el servicio de recolección domiciliaria, carga, transporte, descarga y disposición final de los desechos sólidos provenientes de las viviendas o unidades habitacionales, locales comerciales, oficinas o terrenos.</a:t>
            </a:r>
            <a:endParaRPr lang="es-PE" sz="1400" dirty="0">
              <a:latin typeface="Arial" pitchFamily="34" charset="0"/>
              <a:cs typeface="Arial" pitchFamily="34" charset="0"/>
            </a:endParaRPr>
          </a:p>
        </p:txBody>
      </p:sp>
      <p:sp>
        <p:nvSpPr>
          <p:cNvPr id="9" name="8 Rectángulo redondeado"/>
          <p:cNvSpPr/>
          <p:nvPr/>
        </p:nvSpPr>
        <p:spPr>
          <a:xfrm>
            <a:off x="2260127" y="3705225"/>
            <a:ext cx="6883873" cy="1230313"/>
          </a:xfrm>
          <a:prstGeom prst="roundRect">
            <a:avLst/>
          </a:prstGeom>
        </p:spPr>
        <p:style>
          <a:lnRef idx="1">
            <a:schemeClr val="accent3"/>
          </a:lnRef>
          <a:fillRef idx="2">
            <a:schemeClr val="accent3"/>
          </a:fillRef>
          <a:effectRef idx="1">
            <a:schemeClr val="accent3"/>
          </a:effectRef>
          <a:fontRef idx="minor">
            <a:schemeClr val="dk1"/>
          </a:fontRef>
        </p:style>
        <p:txBody>
          <a:bodyPr anchor="ctr"/>
          <a:lstStyle/>
          <a:p>
            <a:pPr algn="ctr">
              <a:defRPr/>
            </a:pPr>
            <a:endParaRPr lang="es-PE"/>
          </a:p>
        </p:txBody>
      </p:sp>
      <p:sp>
        <p:nvSpPr>
          <p:cNvPr id="10" name="10 CuadroTexto"/>
          <p:cNvSpPr txBox="1">
            <a:spLocks noChangeArrowheads="1"/>
          </p:cNvSpPr>
          <p:nvPr/>
        </p:nvSpPr>
        <p:spPr bwMode="auto">
          <a:xfrm>
            <a:off x="2247732" y="3875596"/>
            <a:ext cx="6788764" cy="830997"/>
          </a:xfrm>
          <a:prstGeom prst="rect">
            <a:avLst/>
          </a:prstGeom>
          <a:ln/>
        </p:spPr>
        <p:style>
          <a:lnRef idx="1">
            <a:schemeClr val="accent3"/>
          </a:lnRef>
          <a:fillRef idx="2">
            <a:schemeClr val="accent3"/>
          </a:fillRef>
          <a:effectRef idx="1">
            <a:schemeClr val="accent3"/>
          </a:effectRef>
          <a:fontRef idx="minor">
            <a:schemeClr val="dk1"/>
          </a:fontRef>
        </p:style>
        <p:txBody>
          <a:bodyPr wrap="square">
            <a:spAutoFit/>
          </a:bodyPr>
          <a:lstStyle>
            <a:lvl1pPr eaLnBrk="0" hangingPunct="0">
              <a:defRPr sz="1600">
                <a:solidFill>
                  <a:schemeClr val="tx1"/>
                </a:solidFill>
                <a:latin typeface="Tahoma" pitchFamily="34" charset="0"/>
              </a:defRPr>
            </a:lvl1pPr>
            <a:lvl2pPr marL="742950" indent="-285750" eaLnBrk="0" hangingPunct="0">
              <a:defRPr sz="1600">
                <a:solidFill>
                  <a:schemeClr val="tx1"/>
                </a:solidFill>
                <a:latin typeface="Tahoma" pitchFamily="34" charset="0"/>
              </a:defRPr>
            </a:lvl2pPr>
            <a:lvl3pPr marL="1143000" indent="-228600" eaLnBrk="0" hangingPunct="0">
              <a:defRPr sz="1600">
                <a:solidFill>
                  <a:schemeClr val="tx1"/>
                </a:solidFill>
                <a:latin typeface="Tahoma" pitchFamily="34" charset="0"/>
              </a:defRPr>
            </a:lvl3pPr>
            <a:lvl4pPr marL="1600200" indent="-228600" eaLnBrk="0" hangingPunct="0">
              <a:defRPr sz="1600">
                <a:solidFill>
                  <a:schemeClr val="tx1"/>
                </a:solidFill>
                <a:latin typeface="Tahoma" pitchFamily="34" charset="0"/>
              </a:defRPr>
            </a:lvl4pPr>
            <a:lvl5pPr marL="2057400" indent="-228600" eaLnBrk="0" hangingPunct="0">
              <a:defRPr sz="1600">
                <a:solidFill>
                  <a:schemeClr val="tx1"/>
                </a:solidFill>
                <a:latin typeface="Tahoma" pitchFamily="34" charset="0"/>
              </a:defRPr>
            </a:lvl5pPr>
            <a:lvl6pPr marL="2514600" indent="-228600" eaLnBrk="0" fontAlgn="base" hangingPunct="0">
              <a:spcBef>
                <a:spcPct val="0"/>
              </a:spcBef>
              <a:spcAft>
                <a:spcPct val="0"/>
              </a:spcAft>
              <a:defRPr sz="1600">
                <a:solidFill>
                  <a:schemeClr val="tx1"/>
                </a:solidFill>
                <a:latin typeface="Tahoma" pitchFamily="34" charset="0"/>
              </a:defRPr>
            </a:lvl6pPr>
            <a:lvl7pPr marL="2971800" indent="-228600" eaLnBrk="0" fontAlgn="base" hangingPunct="0">
              <a:spcBef>
                <a:spcPct val="0"/>
              </a:spcBef>
              <a:spcAft>
                <a:spcPct val="0"/>
              </a:spcAft>
              <a:defRPr sz="1600">
                <a:solidFill>
                  <a:schemeClr val="tx1"/>
                </a:solidFill>
                <a:latin typeface="Tahoma" pitchFamily="34" charset="0"/>
              </a:defRPr>
            </a:lvl7pPr>
            <a:lvl8pPr marL="3429000" indent="-228600" eaLnBrk="0" fontAlgn="base" hangingPunct="0">
              <a:spcBef>
                <a:spcPct val="0"/>
              </a:spcBef>
              <a:spcAft>
                <a:spcPct val="0"/>
              </a:spcAft>
              <a:defRPr sz="1600">
                <a:solidFill>
                  <a:schemeClr val="tx1"/>
                </a:solidFill>
                <a:latin typeface="Tahoma" pitchFamily="34" charset="0"/>
              </a:defRPr>
            </a:lvl8pPr>
            <a:lvl9pPr marL="3886200" indent="-228600" eaLnBrk="0" fontAlgn="base" hangingPunct="0">
              <a:spcBef>
                <a:spcPct val="0"/>
              </a:spcBef>
              <a:spcAft>
                <a:spcPct val="0"/>
              </a:spcAft>
              <a:defRPr sz="1600">
                <a:solidFill>
                  <a:schemeClr val="tx1"/>
                </a:solidFill>
                <a:latin typeface="Tahoma" pitchFamily="34" charset="0"/>
              </a:defRPr>
            </a:lvl9pPr>
          </a:lstStyle>
          <a:p>
            <a:pPr algn="just" eaLnBrk="1" hangingPunct="1"/>
            <a:r>
              <a:rPr lang="es-MX" dirty="0">
                <a:latin typeface="Microsoft Sans Serif" pitchFamily="34" charset="0"/>
              </a:rPr>
              <a:t>El pago por este concepto tiene como finalidad el mantener las áreas verdes publicas, bermas, parques, alamedas  de uso directo y potencial por el vecino del distrito, así como la recuperación de las áreas verdes.</a:t>
            </a:r>
            <a:endParaRPr lang="es-PE" dirty="0"/>
          </a:p>
        </p:txBody>
      </p:sp>
      <p:sp>
        <p:nvSpPr>
          <p:cNvPr id="11" name="10 Rectángulo redondeado"/>
          <p:cNvSpPr/>
          <p:nvPr/>
        </p:nvSpPr>
        <p:spPr>
          <a:xfrm>
            <a:off x="2235337" y="5084764"/>
            <a:ext cx="6908663" cy="1013390"/>
          </a:xfrm>
          <a:prstGeom prst="roundRect">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PE"/>
          </a:p>
        </p:txBody>
      </p:sp>
      <p:sp>
        <p:nvSpPr>
          <p:cNvPr id="12" name="12 CuadroTexto"/>
          <p:cNvSpPr txBox="1">
            <a:spLocks noChangeArrowheads="1"/>
          </p:cNvSpPr>
          <p:nvPr/>
        </p:nvSpPr>
        <p:spPr bwMode="auto">
          <a:xfrm>
            <a:off x="2235337" y="5144046"/>
            <a:ext cx="6801159" cy="954107"/>
          </a:xfrm>
          <a:prstGeom prst="rect">
            <a:avLst/>
          </a:prstGeom>
          <a:ln/>
        </p:spPr>
        <p:style>
          <a:lnRef idx="1">
            <a:schemeClr val="accent3"/>
          </a:lnRef>
          <a:fillRef idx="3">
            <a:schemeClr val="accent3"/>
          </a:fillRef>
          <a:effectRef idx="2">
            <a:schemeClr val="accent3"/>
          </a:effectRef>
          <a:fontRef idx="minor">
            <a:schemeClr val="lt1"/>
          </a:fontRef>
        </p:style>
        <p:txBody>
          <a:bodyPr wrap="square">
            <a:spAutoFit/>
          </a:bodyPr>
          <a:lstStyle>
            <a:lvl1pPr eaLnBrk="0" hangingPunct="0">
              <a:defRPr sz="1600">
                <a:solidFill>
                  <a:schemeClr val="tx1"/>
                </a:solidFill>
                <a:latin typeface="Tahoma" pitchFamily="34" charset="0"/>
              </a:defRPr>
            </a:lvl1pPr>
            <a:lvl2pPr marL="742950" indent="-285750" eaLnBrk="0" hangingPunct="0">
              <a:defRPr sz="1600">
                <a:solidFill>
                  <a:schemeClr val="tx1"/>
                </a:solidFill>
                <a:latin typeface="Tahoma" pitchFamily="34" charset="0"/>
              </a:defRPr>
            </a:lvl2pPr>
            <a:lvl3pPr marL="1143000" indent="-228600" eaLnBrk="0" hangingPunct="0">
              <a:defRPr sz="1600">
                <a:solidFill>
                  <a:schemeClr val="tx1"/>
                </a:solidFill>
                <a:latin typeface="Tahoma" pitchFamily="34" charset="0"/>
              </a:defRPr>
            </a:lvl3pPr>
            <a:lvl4pPr marL="1600200" indent="-228600" eaLnBrk="0" hangingPunct="0">
              <a:defRPr sz="1600">
                <a:solidFill>
                  <a:schemeClr val="tx1"/>
                </a:solidFill>
                <a:latin typeface="Tahoma" pitchFamily="34" charset="0"/>
              </a:defRPr>
            </a:lvl4pPr>
            <a:lvl5pPr marL="2057400" indent="-228600" eaLnBrk="0" hangingPunct="0">
              <a:defRPr sz="1600">
                <a:solidFill>
                  <a:schemeClr val="tx1"/>
                </a:solidFill>
                <a:latin typeface="Tahoma" pitchFamily="34" charset="0"/>
              </a:defRPr>
            </a:lvl5pPr>
            <a:lvl6pPr marL="2514600" indent="-228600" eaLnBrk="0" fontAlgn="base" hangingPunct="0">
              <a:spcBef>
                <a:spcPct val="0"/>
              </a:spcBef>
              <a:spcAft>
                <a:spcPct val="0"/>
              </a:spcAft>
              <a:defRPr sz="1600">
                <a:solidFill>
                  <a:schemeClr val="tx1"/>
                </a:solidFill>
                <a:latin typeface="Tahoma" pitchFamily="34" charset="0"/>
              </a:defRPr>
            </a:lvl6pPr>
            <a:lvl7pPr marL="2971800" indent="-228600" eaLnBrk="0" fontAlgn="base" hangingPunct="0">
              <a:spcBef>
                <a:spcPct val="0"/>
              </a:spcBef>
              <a:spcAft>
                <a:spcPct val="0"/>
              </a:spcAft>
              <a:defRPr sz="1600">
                <a:solidFill>
                  <a:schemeClr val="tx1"/>
                </a:solidFill>
                <a:latin typeface="Tahoma" pitchFamily="34" charset="0"/>
              </a:defRPr>
            </a:lvl7pPr>
            <a:lvl8pPr marL="3429000" indent="-228600" eaLnBrk="0" fontAlgn="base" hangingPunct="0">
              <a:spcBef>
                <a:spcPct val="0"/>
              </a:spcBef>
              <a:spcAft>
                <a:spcPct val="0"/>
              </a:spcAft>
              <a:defRPr sz="1600">
                <a:solidFill>
                  <a:schemeClr val="tx1"/>
                </a:solidFill>
                <a:latin typeface="Tahoma" pitchFamily="34" charset="0"/>
              </a:defRPr>
            </a:lvl8pPr>
            <a:lvl9pPr marL="3886200" indent="-228600" eaLnBrk="0" fontAlgn="base" hangingPunct="0">
              <a:spcBef>
                <a:spcPct val="0"/>
              </a:spcBef>
              <a:spcAft>
                <a:spcPct val="0"/>
              </a:spcAft>
              <a:defRPr sz="1600">
                <a:solidFill>
                  <a:schemeClr val="tx1"/>
                </a:solidFill>
                <a:latin typeface="Tahoma" pitchFamily="34" charset="0"/>
              </a:defRPr>
            </a:lvl9pPr>
          </a:lstStyle>
          <a:p>
            <a:pPr algn="just" eaLnBrk="1" hangingPunct="1"/>
            <a:r>
              <a:rPr lang="es-MX" sz="1400" dirty="0">
                <a:latin typeface="Microsoft Sans Serif" pitchFamily="34" charset="0"/>
              </a:rPr>
              <a:t>El servicio de </a:t>
            </a:r>
            <a:r>
              <a:rPr lang="es-MX" sz="1400" dirty="0" err="1">
                <a:latin typeface="Microsoft Sans Serif" pitchFamily="34" charset="0"/>
              </a:rPr>
              <a:t>Serenazgo</a:t>
            </a:r>
            <a:r>
              <a:rPr lang="es-MX" sz="1400" dirty="0">
                <a:latin typeface="Microsoft Sans Serif" pitchFamily="34" charset="0"/>
              </a:rPr>
              <a:t> tiene carácter PREVENTIVO y DISUASIVO, se concibe como brazo de soporte  para reducir los problemas de inseguridad y vacío de protección ciudadana; es decir, es complementario al servicio de seguridad que brinda la PNP y la vigilancia privada.</a:t>
            </a:r>
            <a:endParaRPr lang="es-PE" sz="1400" dirty="0"/>
          </a:p>
        </p:txBody>
      </p:sp>
      <p:sp>
        <p:nvSpPr>
          <p:cNvPr id="13" name="12 Rectángulo redondeado"/>
          <p:cNvSpPr/>
          <p:nvPr/>
        </p:nvSpPr>
        <p:spPr>
          <a:xfrm>
            <a:off x="74750" y="1370406"/>
            <a:ext cx="2160587" cy="1050482"/>
          </a:xfrm>
          <a:prstGeom prst="roundRect">
            <a:avLst/>
          </a:prstGeom>
          <a:solidFill>
            <a:schemeClr val="accent3">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PE" b="1" dirty="0">
                <a:solidFill>
                  <a:schemeClr val="tx1"/>
                </a:solidFill>
                <a:latin typeface="Arial" pitchFamily="34" charset="0"/>
                <a:cs typeface="Arial" pitchFamily="34" charset="0"/>
              </a:rPr>
              <a:t>BARRIDO DE CALLES</a:t>
            </a:r>
          </a:p>
        </p:txBody>
      </p:sp>
      <p:sp>
        <p:nvSpPr>
          <p:cNvPr id="14" name="13 Rectángulo redondeado"/>
          <p:cNvSpPr/>
          <p:nvPr/>
        </p:nvSpPr>
        <p:spPr>
          <a:xfrm>
            <a:off x="72259" y="2564904"/>
            <a:ext cx="2160587" cy="1118972"/>
          </a:xfrm>
          <a:prstGeom prst="roundRect">
            <a:avLst/>
          </a:prstGeom>
          <a:solidFill>
            <a:schemeClr val="bg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PE" b="1" dirty="0">
                <a:solidFill>
                  <a:schemeClr val="tx1"/>
                </a:solidFill>
                <a:latin typeface="Arial" pitchFamily="34" charset="0"/>
                <a:cs typeface="Arial" pitchFamily="34" charset="0"/>
              </a:rPr>
              <a:t>RECOJO DE RESIDUOS SÓLIDOS</a:t>
            </a:r>
          </a:p>
        </p:txBody>
      </p:sp>
      <p:sp>
        <p:nvSpPr>
          <p:cNvPr id="15" name="14 Rectángulo redondeado"/>
          <p:cNvSpPr/>
          <p:nvPr/>
        </p:nvSpPr>
        <p:spPr>
          <a:xfrm>
            <a:off x="74750" y="3683876"/>
            <a:ext cx="2160587" cy="1214438"/>
          </a:xfrm>
          <a:prstGeom prst="round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PE" b="1" dirty="0">
                <a:solidFill>
                  <a:schemeClr val="tx1"/>
                </a:solidFill>
                <a:latin typeface="Arial" pitchFamily="34" charset="0"/>
                <a:cs typeface="Arial" pitchFamily="34" charset="0"/>
              </a:rPr>
              <a:t>PARQUES Y JARDINES</a:t>
            </a:r>
          </a:p>
        </p:txBody>
      </p:sp>
      <p:sp>
        <p:nvSpPr>
          <p:cNvPr id="16" name="15 Rectángulo redondeado"/>
          <p:cNvSpPr/>
          <p:nvPr/>
        </p:nvSpPr>
        <p:spPr>
          <a:xfrm>
            <a:off x="74749" y="4935538"/>
            <a:ext cx="2160588" cy="1303150"/>
          </a:xfrm>
          <a:prstGeom prst="roundRect">
            <a:avLst/>
          </a:prstGeom>
          <a:solidFill>
            <a:schemeClr val="accent3">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s-PE" b="1" dirty="0">
                <a:solidFill>
                  <a:schemeClr val="tx1"/>
                </a:solidFill>
                <a:latin typeface="Arial" pitchFamily="34" charset="0"/>
                <a:cs typeface="Arial" pitchFamily="34" charset="0"/>
              </a:rPr>
              <a:t>SERENAGO</a:t>
            </a:r>
          </a:p>
        </p:txBody>
      </p:sp>
    </p:spTree>
    <p:extLst>
      <p:ext uri="{BB962C8B-B14F-4D97-AF65-F5344CB8AC3E}">
        <p14:creationId xmlns:p14="http://schemas.microsoft.com/office/powerpoint/2010/main" val="920480259"/>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a:spLocks/>
          </p:cNvSpPr>
          <p:nvPr/>
        </p:nvSpPr>
        <p:spPr bwMode="auto">
          <a:xfrm>
            <a:off x="899592" y="548680"/>
            <a:ext cx="7505700" cy="1223418"/>
          </a:xfrm>
          <a:prstGeom prst="roundRect">
            <a:avLst>
              <a:gd name="adj" fmla="val 16667"/>
            </a:avLst>
          </a:prstGeom>
          <a:solidFill>
            <a:schemeClr val="accent3">
              <a:lumMod val="75000"/>
            </a:schemeClr>
          </a:solidFill>
          <a:ln w="9525">
            <a:noFill/>
            <a:round/>
            <a:headEnd/>
            <a:tailEnd/>
          </a:ln>
        </p:spPr>
        <p:txBody>
          <a:bodyPr bIns="91440" anchor="ctr" anchorCtr="1"/>
          <a:lstStyle/>
          <a:p>
            <a:pPr algn="ctr">
              <a:defRPr/>
            </a:pPr>
            <a:r>
              <a:rPr lang="es-PE" sz="4000" b="1" dirty="0">
                <a:solidFill>
                  <a:schemeClr val="bg1"/>
                </a:solidFill>
                <a:latin typeface="Eras Bold ITC" pitchFamily="34" charset="0"/>
              </a:rPr>
              <a:t>MOROSIDAD DISTRITAL 2010 - </a:t>
            </a:r>
            <a:r>
              <a:rPr lang="es-PE" sz="4000" b="1" dirty="0" smtClean="0">
                <a:solidFill>
                  <a:schemeClr val="bg1"/>
                </a:solidFill>
                <a:latin typeface="Eras Bold ITC" pitchFamily="34" charset="0"/>
              </a:rPr>
              <a:t>2014</a:t>
            </a:r>
            <a:endParaRPr lang="es-PE" sz="4000" b="1" dirty="0">
              <a:solidFill>
                <a:schemeClr val="bg1"/>
              </a:solidFill>
              <a:latin typeface="Eras Bold ITC" pitchFamily="34" charset="0"/>
            </a:endParaRPr>
          </a:p>
        </p:txBody>
      </p:sp>
      <p:graphicFrame>
        <p:nvGraphicFramePr>
          <p:cNvPr id="5" name="5 Marcador de contenido"/>
          <p:cNvGraphicFramePr>
            <a:graphicFrameLocks noGrp="1"/>
          </p:cNvGraphicFramePr>
          <p:nvPr>
            <p:ph sz="half" idx="1"/>
            <p:extLst>
              <p:ext uri="{D42A27DB-BD31-4B8C-83A1-F6EECF244321}">
                <p14:modId xmlns:p14="http://schemas.microsoft.com/office/powerpoint/2010/main" val="3626833402"/>
              </p:ext>
            </p:extLst>
          </p:nvPr>
        </p:nvGraphicFramePr>
        <p:xfrm>
          <a:off x="790849" y="2276872"/>
          <a:ext cx="7723185" cy="2748880"/>
        </p:xfrm>
        <a:graphic>
          <a:graphicData uri="http://schemas.openxmlformats.org/drawingml/2006/table">
            <a:tbl>
              <a:tblPr>
                <a:tableStyleId>{69C7853C-536D-4A76-A0AE-DD22124D55A5}</a:tableStyleId>
              </a:tblPr>
              <a:tblGrid>
                <a:gridCol w="1544637"/>
                <a:gridCol w="1544637"/>
                <a:gridCol w="1544637"/>
                <a:gridCol w="1379488"/>
                <a:gridCol w="1709786"/>
              </a:tblGrid>
              <a:tr h="436217">
                <a:tc gridSpan="5">
                  <a:txBody>
                    <a:bodyPr/>
                    <a:lstStyle/>
                    <a:p>
                      <a:pPr algn="ctr" fontAlgn="ctr"/>
                      <a:r>
                        <a:rPr lang="es-CO" sz="2800" u="none" strike="noStrike" dirty="0">
                          <a:effectLst/>
                        </a:rPr>
                        <a:t>MOROSIDAD </a:t>
                      </a:r>
                      <a:r>
                        <a:rPr lang="es-CO" sz="2800" u="none" strike="noStrike" dirty="0" smtClean="0">
                          <a:effectLst/>
                        </a:rPr>
                        <a:t>DISTRITAL (%)</a:t>
                      </a:r>
                      <a:endParaRPr lang="es-CO" sz="2800" b="1" i="0" u="none" strike="noStrike" dirty="0">
                        <a:solidFill>
                          <a:schemeClr val="bg1"/>
                        </a:solidFill>
                        <a:effectLst/>
                        <a:latin typeface="Calibri"/>
                      </a:endParaRPr>
                    </a:p>
                  </a:txBody>
                  <a:tcPr marL="10319" marR="10319" marT="9520" marB="0" anchor="ctr"/>
                </a:tc>
                <a:tc hMerge="1">
                  <a:txBody>
                    <a:bodyPr/>
                    <a:lstStyle/>
                    <a:p>
                      <a:endParaRPr lang="es-CO"/>
                    </a:p>
                  </a:txBody>
                  <a:tcPr/>
                </a:tc>
                <a:tc hMerge="1">
                  <a:txBody>
                    <a:bodyPr/>
                    <a:lstStyle/>
                    <a:p>
                      <a:endParaRPr lang="es-CO"/>
                    </a:p>
                  </a:txBody>
                  <a:tcPr/>
                </a:tc>
                <a:tc hMerge="1">
                  <a:txBody>
                    <a:bodyPr/>
                    <a:lstStyle/>
                    <a:p>
                      <a:endParaRPr lang="es-CO"/>
                    </a:p>
                  </a:txBody>
                  <a:tcPr/>
                </a:tc>
                <a:tc hMerge="1">
                  <a:txBody>
                    <a:bodyPr/>
                    <a:lstStyle/>
                    <a:p>
                      <a:pPr algn="ctr" fontAlgn="ctr"/>
                      <a:endParaRPr lang="es-CO" sz="2800" b="1" i="0" u="none" strike="noStrike" dirty="0">
                        <a:solidFill>
                          <a:schemeClr val="bg1"/>
                        </a:solidFill>
                        <a:effectLst/>
                        <a:latin typeface="Calibri"/>
                      </a:endParaRPr>
                    </a:p>
                  </a:txBody>
                  <a:tcPr marL="9525" marR="9525" marT="9525" marB="0" anchor="ctr">
                    <a:solidFill>
                      <a:schemeClr val="accent4">
                        <a:lumMod val="75000"/>
                      </a:schemeClr>
                    </a:solidFill>
                  </a:tcPr>
                </a:tc>
              </a:tr>
              <a:tr h="436217">
                <a:tc>
                  <a:txBody>
                    <a:bodyPr/>
                    <a:lstStyle/>
                    <a:p>
                      <a:pPr algn="ctr" fontAlgn="ctr"/>
                      <a:r>
                        <a:rPr lang="es-CO" sz="2800" u="none" strike="noStrike" dirty="0">
                          <a:effectLst/>
                        </a:rPr>
                        <a:t>ZONA </a:t>
                      </a:r>
                      <a:endParaRPr lang="es-CO" sz="2800" b="1" i="0" u="none" strike="noStrike" dirty="0">
                        <a:solidFill>
                          <a:schemeClr val="bg1"/>
                        </a:solidFill>
                        <a:effectLst/>
                        <a:latin typeface="Calibri"/>
                      </a:endParaRPr>
                    </a:p>
                  </a:txBody>
                  <a:tcPr marL="10319" marR="10319" marT="9520" marB="0" anchor="ctr"/>
                </a:tc>
                <a:tc>
                  <a:txBody>
                    <a:bodyPr/>
                    <a:lstStyle/>
                    <a:p>
                      <a:pPr algn="ctr" fontAlgn="ctr"/>
                      <a:r>
                        <a:rPr lang="es-CO" sz="2800" u="none" strike="noStrike" dirty="0">
                          <a:effectLst/>
                        </a:rPr>
                        <a:t>2010</a:t>
                      </a:r>
                      <a:endParaRPr lang="es-CO" sz="2800" b="1" i="0" u="none" strike="noStrike" dirty="0">
                        <a:solidFill>
                          <a:schemeClr val="bg1"/>
                        </a:solidFill>
                        <a:effectLst/>
                        <a:latin typeface="Calibri"/>
                      </a:endParaRPr>
                    </a:p>
                  </a:txBody>
                  <a:tcPr marL="10319" marR="10319" marT="9520" marB="0" anchor="ctr"/>
                </a:tc>
                <a:tc>
                  <a:txBody>
                    <a:bodyPr/>
                    <a:lstStyle/>
                    <a:p>
                      <a:pPr algn="ctr" fontAlgn="ctr"/>
                      <a:r>
                        <a:rPr lang="es-CO" sz="2800" u="none" strike="noStrike" dirty="0">
                          <a:effectLst/>
                        </a:rPr>
                        <a:t>2011</a:t>
                      </a:r>
                      <a:endParaRPr lang="es-CO" sz="2800" b="1" i="0" u="none" strike="noStrike" dirty="0">
                        <a:solidFill>
                          <a:schemeClr val="bg1"/>
                        </a:solidFill>
                        <a:effectLst/>
                        <a:latin typeface="Calibri"/>
                      </a:endParaRPr>
                    </a:p>
                  </a:txBody>
                  <a:tcPr marL="10319" marR="10319" marT="9520" marB="0" anchor="ctr"/>
                </a:tc>
                <a:tc>
                  <a:txBody>
                    <a:bodyPr/>
                    <a:lstStyle/>
                    <a:p>
                      <a:pPr algn="ctr" fontAlgn="ctr"/>
                      <a:r>
                        <a:rPr lang="es-CO" sz="2800" u="none" strike="noStrike" dirty="0">
                          <a:effectLst/>
                        </a:rPr>
                        <a:t>2012</a:t>
                      </a:r>
                      <a:endParaRPr lang="es-CO" sz="2800" b="1" i="0" u="none" strike="noStrike" dirty="0">
                        <a:solidFill>
                          <a:schemeClr val="bg1"/>
                        </a:solidFill>
                        <a:effectLst/>
                        <a:latin typeface="Calibri"/>
                      </a:endParaRPr>
                    </a:p>
                  </a:txBody>
                  <a:tcPr marL="10319" marR="10319" marT="9520" marB="0" anchor="ctr"/>
                </a:tc>
                <a:tc>
                  <a:txBody>
                    <a:bodyPr/>
                    <a:lstStyle/>
                    <a:p>
                      <a:pPr algn="ctr" fontAlgn="ctr"/>
                      <a:r>
                        <a:rPr lang="es-ES_tradnl" sz="2800" u="none" strike="noStrike" dirty="0" smtClean="0">
                          <a:effectLst/>
                        </a:rPr>
                        <a:t>2013-2014</a:t>
                      </a:r>
                      <a:endParaRPr lang="es-CO" sz="2800" b="1" i="0" u="none" strike="noStrike" dirty="0">
                        <a:solidFill>
                          <a:schemeClr val="bg1"/>
                        </a:solidFill>
                        <a:effectLst/>
                        <a:latin typeface="Calibri"/>
                      </a:endParaRPr>
                    </a:p>
                  </a:txBody>
                  <a:tcPr marL="10319" marR="10319" marT="9520" marB="0" anchor="ctr"/>
                </a:tc>
              </a:tr>
              <a:tr h="375261">
                <a:tc>
                  <a:txBody>
                    <a:bodyPr/>
                    <a:lstStyle/>
                    <a:p>
                      <a:pPr algn="l" fontAlgn="b"/>
                      <a:r>
                        <a:rPr lang="es-CO" sz="2400" u="none" strike="noStrike" kern="1200" dirty="0">
                          <a:effectLst/>
                        </a:rPr>
                        <a:t>CENTRO</a:t>
                      </a:r>
                      <a:endParaRPr lang="es-CO" sz="2400" u="none" strike="noStrike" kern="1200" dirty="0">
                        <a:solidFill>
                          <a:schemeClr val="dk1"/>
                        </a:solidFill>
                        <a:effectLst/>
                        <a:latin typeface="+mn-lt"/>
                        <a:ea typeface="+mn-ea"/>
                        <a:cs typeface="+mn-cs"/>
                      </a:endParaRPr>
                    </a:p>
                  </a:txBody>
                  <a:tcPr marL="10319" marR="10319" marT="9520" marB="0" anchor="ctr"/>
                </a:tc>
                <a:tc>
                  <a:txBody>
                    <a:bodyPr/>
                    <a:lstStyle/>
                    <a:p>
                      <a:pPr algn="ctr" fontAlgn="b"/>
                      <a:r>
                        <a:rPr lang="es-CO" sz="2400" u="none" strike="noStrike" dirty="0">
                          <a:effectLst/>
                        </a:rPr>
                        <a:t> </a:t>
                      </a:r>
                      <a:r>
                        <a:rPr lang="es-CO" sz="2400" u="none" strike="noStrike" dirty="0" smtClean="0">
                          <a:effectLst/>
                        </a:rPr>
                        <a:t>64.34</a:t>
                      </a:r>
                    </a:p>
                  </a:txBody>
                  <a:tcPr marL="10319" marR="10319" marT="9520" marB="0" anchor="ctr"/>
                </a:tc>
                <a:tc>
                  <a:txBody>
                    <a:bodyPr/>
                    <a:lstStyle/>
                    <a:p>
                      <a:pPr algn="ctr" fontAlgn="b"/>
                      <a:r>
                        <a:rPr lang="es-CO" sz="2400" u="none" strike="noStrike" dirty="0">
                          <a:effectLst/>
                        </a:rPr>
                        <a:t>    </a:t>
                      </a:r>
                      <a:r>
                        <a:rPr lang="es-CO" sz="2400" u="none" strike="noStrike" dirty="0" smtClean="0">
                          <a:effectLst/>
                        </a:rPr>
                        <a:t>  </a:t>
                      </a:r>
                      <a:r>
                        <a:rPr lang="es-CO" sz="2400" u="none" strike="noStrike" dirty="0">
                          <a:effectLst/>
                        </a:rPr>
                        <a:t>43.10   </a:t>
                      </a:r>
                      <a:endParaRPr lang="es-CO" sz="2400" b="0" i="0" u="none" strike="noStrike" dirty="0">
                        <a:solidFill>
                          <a:srgbClr val="000000"/>
                        </a:solidFill>
                        <a:effectLst/>
                        <a:latin typeface="Calibri"/>
                      </a:endParaRPr>
                    </a:p>
                  </a:txBody>
                  <a:tcPr marL="10319" marR="10319" marT="9520" marB="0" anchor="ctr"/>
                </a:tc>
                <a:tc>
                  <a:txBody>
                    <a:bodyPr/>
                    <a:lstStyle/>
                    <a:p>
                      <a:pPr algn="ctr" fontAlgn="b"/>
                      <a:r>
                        <a:rPr lang="es-CO" sz="2400" u="none" strike="noStrike" dirty="0" smtClean="0">
                          <a:effectLst/>
                        </a:rPr>
                        <a:t>43.49   </a:t>
                      </a:r>
                      <a:endParaRPr lang="es-CO" sz="2400" b="0" i="0" u="none" strike="noStrike" dirty="0">
                        <a:solidFill>
                          <a:srgbClr val="000000"/>
                        </a:solidFill>
                        <a:effectLst/>
                        <a:latin typeface="Calibri"/>
                      </a:endParaRPr>
                    </a:p>
                  </a:txBody>
                  <a:tcPr marL="10319" marR="10319" marT="9520" marB="0" anchor="ctr"/>
                </a:tc>
                <a:tc>
                  <a:txBody>
                    <a:bodyPr/>
                    <a:lstStyle/>
                    <a:p>
                      <a:pPr algn="ctr" fontAlgn="b"/>
                      <a:r>
                        <a:rPr lang="es-ES_tradnl" sz="2400" u="none" strike="noStrike" dirty="0" smtClean="0">
                          <a:effectLst/>
                        </a:rPr>
                        <a:t>46.42</a:t>
                      </a:r>
                      <a:endParaRPr lang="es-CO" sz="2400" b="0" i="0" u="none" strike="noStrike" dirty="0">
                        <a:solidFill>
                          <a:srgbClr val="000000"/>
                        </a:solidFill>
                        <a:effectLst/>
                        <a:latin typeface="Calibri"/>
                      </a:endParaRPr>
                    </a:p>
                  </a:txBody>
                  <a:tcPr marL="10319" marR="10319" marT="9520" marB="0" anchor="ctr"/>
                </a:tc>
              </a:tr>
              <a:tr h="375261">
                <a:tc>
                  <a:txBody>
                    <a:bodyPr/>
                    <a:lstStyle/>
                    <a:p>
                      <a:pPr algn="l" fontAlgn="b"/>
                      <a:r>
                        <a:rPr lang="es-CO" sz="2400" u="none" strike="noStrike" dirty="0">
                          <a:effectLst/>
                        </a:rPr>
                        <a:t>NORTE</a:t>
                      </a:r>
                      <a:endParaRPr lang="es-CO" sz="2400" b="1" i="0" u="none" strike="noStrike" dirty="0">
                        <a:solidFill>
                          <a:srgbClr val="FFFFFF"/>
                        </a:solidFill>
                        <a:effectLst/>
                        <a:latin typeface="Calibri"/>
                      </a:endParaRPr>
                    </a:p>
                  </a:txBody>
                  <a:tcPr marL="10319" marR="10319" marT="9520" marB="0" anchor="ctr"/>
                </a:tc>
                <a:tc>
                  <a:txBody>
                    <a:bodyPr/>
                    <a:lstStyle/>
                    <a:p>
                      <a:pPr algn="ctr" fontAlgn="b"/>
                      <a:r>
                        <a:rPr lang="es-CO" sz="2400" u="none" strike="noStrike" dirty="0" smtClean="0">
                          <a:effectLst/>
                        </a:rPr>
                        <a:t>  87.00</a:t>
                      </a:r>
                      <a:r>
                        <a:rPr lang="es-CO" sz="2400" u="none" strike="noStrike" dirty="0">
                          <a:effectLst/>
                        </a:rPr>
                        <a:t> </a:t>
                      </a:r>
                      <a:endParaRPr lang="es-CO" sz="2400" b="0" i="0" u="none" strike="noStrike" dirty="0">
                        <a:solidFill>
                          <a:srgbClr val="000000"/>
                        </a:solidFill>
                        <a:effectLst/>
                        <a:latin typeface="Calibri"/>
                      </a:endParaRPr>
                    </a:p>
                  </a:txBody>
                  <a:tcPr marL="10319" marR="10319" marT="9520" marB="0" anchor="ctr"/>
                </a:tc>
                <a:tc>
                  <a:txBody>
                    <a:bodyPr/>
                    <a:lstStyle/>
                    <a:p>
                      <a:pPr algn="ctr" fontAlgn="b"/>
                      <a:r>
                        <a:rPr lang="es-CO" sz="2400" u="none" strike="noStrike" dirty="0">
                          <a:effectLst/>
                        </a:rPr>
                        <a:t>     </a:t>
                      </a:r>
                      <a:r>
                        <a:rPr lang="es-CO" sz="2400" u="none" strike="noStrike" dirty="0" smtClean="0">
                          <a:effectLst/>
                        </a:rPr>
                        <a:t> </a:t>
                      </a:r>
                      <a:r>
                        <a:rPr lang="es-CO" sz="2400" u="none" strike="noStrike" dirty="0">
                          <a:effectLst/>
                        </a:rPr>
                        <a:t>84.56   </a:t>
                      </a:r>
                      <a:endParaRPr lang="es-CO" sz="2400" b="0" i="0" u="none" strike="noStrike" dirty="0">
                        <a:solidFill>
                          <a:srgbClr val="000000"/>
                        </a:solidFill>
                        <a:effectLst/>
                        <a:latin typeface="Calibri"/>
                      </a:endParaRPr>
                    </a:p>
                  </a:txBody>
                  <a:tcPr marL="10319" marR="10319" marT="9520" marB="0" anchor="ctr"/>
                </a:tc>
                <a:tc>
                  <a:txBody>
                    <a:bodyPr/>
                    <a:lstStyle/>
                    <a:p>
                      <a:pPr algn="ctr" fontAlgn="b"/>
                      <a:r>
                        <a:rPr lang="es-CO" sz="2400" u="none" strike="noStrike" dirty="0">
                          <a:effectLst/>
                        </a:rPr>
                        <a:t> </a:t>
                      </a:r>
                      <a:r>
                        <a:rPr lang="es-CO" sz="2400" u="none" strike="noStrike" dirty="0" smtClean="0">
                          <a:effectLst/>
                        </a:rPr>
                        <a:t>75.23   </a:t>
                      </a:r>
                      <a:endParaRPr lang="es-CO" sz="2400" b="0" i="0" u="none" strike="noStrike" dirty="0">
                        <a:solidFill>
                          <a:srgbClr val="000000"/>
                        </a:solidFill>
                        <a:effectLst/>
                        <a:latin typeface="Calibri"/>
                      </a:endParaRPr>
                    </a:p>
                  </a:txBody>
                  <a:tcPr marL="10319" marR="10319" marT="9520" marB="0" anchor="ctr"/>
                </a:tc>
                <a:tc>
                  <a:txBody>
                    <a:bodyPr/>
                    <a:lstStyle/>
                    <a:p>
                      <a:pPr algn="ctr" fontAlgn="b"/>
                      <a:r>
                        <a:rPr lang="es-ES_tradnl" sz="2400" u="none" strike="noStrike" dirty="0" smtClean="0">
                          <a:effectLst/>
                        </a:rPr>
                        <a:t>74.00</a:t>
                      </a:r>
                      <a:endParaRPr lang="es-CO" sz="2400" b="0" i="0" u="none" strike="noStrike" dirty="0">
                        <a:solidFill>
                          <a:srgbClr val="000000"/>
                        </a:solidFill>
                        <a:effectLst/>
                        <a:latin typeface="Calibri"/>
                      </a:endParaRPr>
                    </a:p>
                  </a:txBody>
                  <a:tcPr marL="10319" marR="10319" marT="9520" marB="0" anchor="ctr"/>
                </a:tc>
              </a:tr>
              <a:tr h="375261">
                <a:tc>
                  <a:txBody>
                    <a:bodyPr/>
                    <a:lstStyle/>
                    <a:p>
                      <a:pPr algn="l" fontAlgn="b"/>
                      <a:r>
                        <a:rPr lang="es-CO" sz="2400" u="none" strike="noStrike" dirty="0">
                          <a:effectLst/>
                        </a:rPr>
                        <a:t>OESTE A</a:t>
                      </a:r>
                      <a:endParaRPr lang="es-CO" sz="2400" b="1" i="0" u="none" strike="noStrike" dirty="0">
                        <a:solidFill>
                          <a:srgbClr val="FFFFFF"/>
                        </a:solidFill>
                        <a:effectLst/>
                        <a:latin typeface="Calibri"/>
                      </a:endParaRPr>
                    </a:p>
                  </a:txBody>
                  <a:tcPr marL="10319" marR="10319" marT="9520" marB="0" anchor="ctr"/>
                </a:tc>
                <a:tc>
                  <a:txBody>
                    <a:bodyPr/>
                    <a:lstStyle/>
                    <a:p>
                      <a:pPr algn="ctr" fontAlgn="b"/>
                      <a:r>
                        <a:rPr lang="es-CO" sz="2400" u="none" strike="noStrike" dirty="0">
                          <a:effectLst/>
                        </a:rPr>
                        <a:t> </a:t>
                      </a:r>
                      <a:r>
                        <a:rPr lang="es-CO" sz="2400" u="none" strike="noStrike" dirty="0" smtClean="0">
                          <a:effectLst/>
                        </a:rPr>
                        <a:t>82.51</a:t>
                      </a:r>
                      <a:endParaRPr lang="es-CO" sz="2400" b="0" i="0" u="none" strike="noStrike" dirty="0">
                        <a:solidFill>
                          <a:srgbClr val="000000"/>
                        </a:solidFill>
                        <a:effectLst/>
                        <a:latin typeface="Calibri"/>
                      </a:endParaRPr>
                    </a:p>
                  </a:txBody>
                  <a:tcPr marL="10319" marR="10319" marT="9520" marB="0" anchor="ctr"/>
                </a:tc>
                <a:tc>
                  <a:txBody>
                    <a:bodyPr/>
                    <a:lstStyle/>
                    <a:p>
                      <a:pPr algn="ctr" fontAlgn="b"/>
                      <a:r>
                        <a:rPr lang="es-CO" sz="2400" u="none" strike="noStrike" dirty="0">
                          <a:effectLst/>
                        </a:rPr>
                        <a:t>    </a:t>
                      </a:r>
                      <a:r>
                        <a:rPr lang="es-CO" sz="2400" u="none" strike="noStrike" dirty="0" smtClean="0">
                          <a:effectLst/>
                        </a:rPr>
                        <a:t>  </a:t>
                      </a:r>
                      <a:r>
                        <a:rPr lang="es-CO" sz="2400" u="none" strike="noStrike" dirty="0">
                          <a:effectLst/>
                        </a:rPr>
                        <a:t>83.04   </a:t>
                      </a:r>
                      <a:endParaRPr lang="es-CO" sz="2400" b="0" i="0" u="none" strike="noStrike" dirty="0">
                        <a:solidFill>
                          <a:srgbClr val="000000"/>
                        </a:solidFill>
                        <a:effectLst/>
                        <a:latin typeface="Calibri"/>
                      </a:endParaRPr>
                    </a:p>
                  </a:txBody>
                  <a:tcPr marL="10319" marR="10319" marT="9520" marB="0" anchor="ctr"/>
                </a:tc>
                <a:tc>
                  <a:txBody>
                    <a:bodyPr/>
                    <a:lstStyle/>
                    <a:p>
                      <a:pPr algn="ctr" fontAlgn="b"/>
                      <a:r>
                        <a:rPr lang="es-CO" sz="2400" u="none" strike="noStrike" dirty="0">
                          <a:effectLst/>
                        </a:rPr>
                        <a:t> </a:t>
                      </a:r>
                      <a:r>
                        <a:rPr lang="es-CO" sz="2400" u="none" strike="noStrike" dirty="0" smtClean="0">
                          <a:effectLst/>
                        </a:rPr>
                        <a:t>77.59   </a:t>
                      </a:r>
                      <a:endParaRPr lang="es-CO" sz="2400" b="0" i="0" u="none" strike="noStrike" dirty="0">
                        <a:solidFill>
                          <a:srgbClr val="000000"/>
                        </a:solidFill>
                        <a:effectLst/>
                        <a:latin typeface="Calibri"/>
                      </a:endParaRPr>
                    </a:p>
                  </a:txBody>
                  <a:tcPr marL="10319" marR="10319" marT="9520" marB="0" anchor="ctr"/>
                </a:tc>
                <a:tc>
                  <a:txBody>
                    <a:bodyPr/>
                    <a:lstStyle/>
                    <a:p>
                      <a:pPr algn="ctr" fontAlgn="b"/>
                      <a:r>
                        <a:rPr lang="es-ES_tradnl" sz="2400" u="none" strike="noStrike" dirty="0" smtClean="0">
                          <a:effectLst/>
                        </a:rPr>
                        <a:t>77.43</a:t>
                      </a:r>
                      <a:endParaRPr lang="es-CO" sz="2400" b="0" i="0" u="none" strike="noStrike" dirty="0">
                        <a:solidFill>
                          <a:srgbClr val="000000"/>
                        </a:solidFill>
                        <a:effectLst/>
                        <a:latin typeface="Calibri"/>
                      </a:endParaRPr>
                    </a:p>
                  </a:txBody>
                  <a:tcPr marL="10319" marR="10319" marT="9520" marB="0" anchor="ctr"/>
                </a:tc>
              </a:tr>
              <a:tr h="375261">
                <a:tc>
                  <a:txBody>
                    <a:bodyPr/>
                    <a:lstStyle/>
                    <a:p>
                      <a:pPr algn="l" fontAlgn="b"/>
                      <a:r>
                        <a:rPr lang="es-CO" sz="2400" u="none" strike="noStrike" dirty="0">
                          <a:effectLst/>
                        </a:rPr>
                        <a:t>OESTE B</a:t>
                      </a:r>
                      <a:endParaRPr lang="es-CO" sz="2400" b="1" i="0" u="none" strike="noStrike" dirty="0">
                        <a:solidFill>
                          <a:srgbClr val="FFFFFF"/>
                        </a:solidFill>
                        <a:effectLst/>
                        <a:latin typeface="Calibri"/>
                      </a:endParaRPr>
                    </a:p>
                  </a:txBody>
                  <a:tcPr marL="10319" marR="10319" marT="9520" marB="0" anchor="ctr"/>
                </a:tc>
                <a:tc>
                  <a:txBody>
                    <a:bodyPr/>
                    <a:lstStyle/>
                    <a:p>
                      <a:pPr algn="ctr" fontAlgn="b"/>
                      <a:r>
                        <a:rPr lang="es-CO" sz="2400" u="none" strike="noStrike" dirty="0">
                          <a:effectLst/>
                        </a:rPr>
                        <a:t> </a:t>
                      </a:r>
                      <a:r>
                        <a:rPr lang="es-CO" sz="2400" u="none" strike="noStrike" dirty="0" smtClean="0">
                          <a:effectLst/>
                        </a:rPr>
                        <a:t>81.66</a:t>
                      </a:r>
                      <a:endParaRPr lang="es-CO" sz="2400" b="0" i="0" u="none" strike="noStrike" dirty="0">
                        <a:solidFill>
                          <a:srgbClr val="000000"/>
                        </a:solidFill>
                        <a:effectLst/>
                        <a:latin typeface="Calibri"/>
                      </a:endParaRPr>
                    </a:p>
                  </a:txBody>
                  <a:tcPr marL="10319" marR="10319" marT="9520" marB="0" anchor="ctr"/>
                </a:tc>
                <a:tc>
                  <a:txBody>
                    <a:bodyPr/>
                    <a:lstStyle/>
                    <a:p>
                      <a:pPr algn="ctr" fontAlgn="b"/>
                      <a:r>
                        <a:rPr lang="es-CO" sz="2400" u="none" strike="noStrike" dirty="0">
                          <a:effectLst/>
                        </a:rPr>
                        <a:t>     </a:t>
                      </a:r>
                      <a:r>
                        <a:rPr lang="es-CO" sz="2400" u="none" strike="noStrike" dirty="0" smtClean="0">
                          <a:effectLst/>
                        </a:rPr>
                        <a:t> </a:t>
                      </a:r>
                      <a:r>
                        <a:rPr lang="es-CO" sz="2400" u="none" strike="noStrike" dirty="0">
                          <a:effectLst/>
                        </a:rPr>
                        <a:t>61.34   </a:t>
                      </a:r>
                      <a:endParaRPr lang="es-CO" sz="2400" b="0" i="0" u="none" strike="noStrike" dirty="0">
                        <a:solidFill>
                          <a:srgbClr val="000000"/>
                        </a:solidFill>
                        <a:effectLst/>
                        <a:latin typeface="Calibri"/>
                      </a:endParaRPr>
                    </a:p>
                  </a:txBody>
                  <a:tcPr marL="10319" marR="10319" marT="9520" marB="0" anchor="ctr"/>
                </a:tc>
                <a:tc>
                  <a:txBody>
                    <a:bodyPr/>
                    <a:lstStyle/>
                    <a:p>
                      <a:pPr algn="ctr" fontAlgn="b"/>
                      <a:r>
                        <a:rPr lang="es-CO" sz="2400" u="none" strike="noStrike" dirty="0">
                          <a:effectLst/>
                        </a:rPr>
                        <a:t> </a:t>
                      </a:r>
                      <a:r>
                        <a:rPr lang="es-CO" sz="2400" u="none" strike="noStrike" dirty="0" smtClean="0">
                          <a:effectLst/>
                        </a:rPr>
                        <a:t>66.71   </a:t>
                      </a:r>
                      <a:endParaRPr lang="es-CO" sz="2400" b="0" i="0" u="none" strike="noStrike" dirty="0">
                        <a:solidFill>
                          <a:srgbClr val="000000"/>
                        </a:solidFill>
                        <a:effectLst/>
                        <a:latin typeface="Calibri"/>
                      </a:endParaRPr>
                    </a:p>
                  </a:txBody>
                  <a:tcPr marL="10319" marR="10319" marT="9520" marB="0" anchor="ctr"/>
                </a:tc>
                <a:tc>
                  <a:txBody>
                    <a:bodyPr/>
                    <a:lstStyle/>
                    <a:p>
                      <a:pPr algn="ctr" fontAlgn="b"/>
                      <a:r>
                        <a:rPr lang="es-ES_tradnl" sz="2400" u="none" strike="noStrike" dirty="0" smtClean="0">
                          <a:effectLst/>
                        </a:rPr>
                        <a:t>62.19</a:t>
                      </a:r>
                      <a:endParaRPr lang="es-CO" sz="2400" b="0" i="0" u="none" strike="noStrike" dirty="0">
                        <a:solidFill>
                          <a:srgbClr val="000000"/>
                        </a:solidFill>
                        <a:effectLst/>
                        <a:latin typeface="Calibri"/>
                      </a:endParaRPr>
                    </a:p>
                  </a:txBody>
                  <a:tcPr marL="10319" marR="10319" marT="9520" marB="0" anchor="ctr"/>
                </a:tc>
              </a:tr>
              <a:tr h="375261">
                <a:tc>
                  <a:txBody>
                    <a:bodyPr/>
                    <a:lstStyle/>
                    <a:p>
                      <a:pPr algn="l" fontAlgn="b"/>
                      <a:r>
                        <a:rPr lang="es-CO" sz="2400" u="none" strike="noStrike" dirty="0">
                          <a:effectLst/>
                        </a:rPr>
                        <a:t>SUR</a:t>
                      </a:r>
                      <a:endParaRPr lang="es-CO" sz="2400" b="1" i="0" u="none" strike="noStrike" dirty="0">
                        <a:solidFill>
                          <a:srgbClr val="FFFFFF"/>
                        </a:solidFill>
                        <a:effectLst/>
                        <a:latin typeface="Calibri"/>
                      </a:endParaRPr>
                    </a:p>
                  </a:txBody>
                  <a:tcPr marL="10319" marR="10319" marT="9520" marB="0" anchor="ctr"/>
                </a:tc>
                <a:tc>
                  <a:txBody>
                    <a:bodyPr/>
                    <a:lstStyle/>
                    <a:p>
                      <a:pPr algn="ctr" fontAlgn="b"/>
                      <a:r>
                        <a:rPr lang="es-CO" sz="2400" u="none" strike="noStrike" dirty="0">
                          <a:effectLst/>
                        </a:rPr>
                        <a:t> </a:t>
                      </a:r>
                      <a:r>
                        <a:rPr lang="es-CO" sz="2400" u="none" strike="noStrike" dirty="0" smtClean="0">
                          <a:effectLst/>
                        </a:rPr>
                        <a:t>57.77</a:t>
                      </a:r>
                      <a:endParaRPr lang="es-CO" sz="2400" b="0" i="0" u="none" strike="noStrike" dirty="0">
                        <a:solidFill>
                          <a:srgbClr val="000000"/>
                        </a:solidFill>
                        <a:effectLst/>
                        <a:latin typeface="Calibri"/>
                      </a:endParaRPr>
                    </a:p>
                  </a:txBody>
                  <a:tcPr marL="10319" marR="10319" marT="9520" marB="0" anchor="ctr"/>
                </a:tc>
                <a:tc>
                  <a:txBody>
                    <a:bodyPr/>
                    <a:lstStyle/>
                    <a:p>
                      <a:pPr algn="ctr" fontAlgn="b"/>
                      <a:r>
                        <a:rPr lang="es-CO" sz="2400" u="none" strike="noStrike" dirty="0">
                          <a:effectLst/>
                        </a:rPr>
                        <a:t>      </a:t>
                      </a:r>
                      <a:r>
                        <a:rPr lang="es-CO" sz="2400" u="none" strike="noStrike" dirty="0" smtClean="0">
                          <a:effectLst/>
                        </a:rPr>
                        <a:t>49.01   </a:t>
                      </a:r>
                      <a:endParaRPr lang="es-CO" sz="2400" b="0" i="0" u="none" strike="noStrike" dirty="0">
                        <a:solidFill>
                          <a:srgbClr val="000000"/>
                        </a:solidFill>
                        <a:effectLst/>
                        <a:latin typeface="Calibri"/>
                      </a:endParaRPr>
                    </a:p>
                  </a:txBody>
                  <a:tcPr marL="10319" marR="10319" marT="9520" marB="0" anchor="ctr"/>
                </a:tc>
                <a:tc>
                  <a:txBody>
                    <a:bodyPr/>
                    <a:lstStyle/>
                    <a:p>
                      <a:pPr algn="ctr" fontAlgn="b"/>
                      <a:r>
                        <a:rPr lang="es-CO" sz="2400" u="none" strike="noStrike" dirty="0">
                          <a:effectLst/>
                        </a:rPr>
                        <a:t> </a:t>
                      </a:r>
                      <a:r>
                        <a:rPr lang="es-CO" sz="2400" u="none" strike="noStrike" dirty="0" smtClean="0">
                          <a:effectLst/>
                        </a:rPr>
                        <a:t>45.13   </a:t>
                      </a:r>
                      <a:endParaRPr lang="es-CO" sz="2400" b="0" i="0" u="none" strike="noStrike" dirty="0">
                        <a:solidFill>
                          <a:srgbClr val="000000"/>
                        </a:solidFill>
                        <a:effectLst/>
                        <a:latin typeface="Calibri"/>
                      </a:endParaRPr>
                    </a:p>
                  </a:txBody>
                  <a:tcPr marL="10319" marR="10319" marT="9520" marB="0" anchor="ctr"/>
                </a:tc>
                <a:tc>
                  <a:txBody>
                    <a:bodyPr/>
                    <a:lstStyle/>
                    <a:p>
                      <a:pPr algn="ctr" fontAlgn="b"/>
                      <a:r>
                        <a:rPr lang="es-ES_tradnl" sz="2400" u="none" strike="noStrike" dirty="0" smtClean="0">
                          <a:effectLst/>
                        </a:rPr>
                        <a:t>41.70</a:t>
                      </a:r>
                      <a:endParaRPr lang="es-CO" sz="2400" b="0" i="0" u="none" strike="noStrike" dirty="0">
                        <a:solidFill>
                          <a:srgbClr val="000000"/>
                        </a:solidFill>
                        <a:effectLst/>
                        <a:latin typeface="Calibri"/>
                      </a:endParaRPr>
                    </a:p>
                  </a:txBody>
                  <a:tcPr marL="10319" marR="10319" marT="9520" marB="0" anchor="ctr"/>
                </a:tc>
              </a:tr>
            </a:tbl>
          </a:graphicData>
        </a:graphic>
      </p:graphicFrame>
    </p:spTree>
    <p:extLst>
      <p:ext uri="{BB962C8B-B14F-4D97-AF65-F5344CB8AC3E}">
        <p14:creationId xmlns:p14="http://schemas.microsoft.com/office/powerpoint/2010/main" val="3448504536"/>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a:spLocks/>
          </p:cNvSpPr>
          <p:nvPr/>
        </p:nvSpPr>
        <p:spPr bwMode="auto">
          <a:xfrm>
            <a:off x="539552" y="188640"/>
            <a:ext cx="8202612" cy="1728192"/>
          </a:xfrm>
          <a:prstGeom prst="roundRect">
            <a:avLst>
              <a:gd name="adj" fmla="val 16667"/>
            </a:avLst>
          </a:prstGeom>
          <a:solidFill>
            <a:schemeClr val="accent3">
              <a:lumMod val="75000"/>
            </a:schemeClr>
          </a:solidFill>
          <a:ln w="9525">
            <a:noFill/>
            <a:round/>
            <a:headEnd/>
            <a:tailEnd/>
          </a:ln>
        </p:spPr>
        <p:txBody>
          <a:bodyPr bIns="91440" anchor="ctr" anchorCtr="1"/>
          <a:lstStyle/>
          <a:p>
            <a:pPr algn="ctr">
              <a:defRPr/>
            </a:pPr>
            <a:r>
              <a:rPr lang="es-PE" sz="4000" b="1" dirty="0">
                <a:solidFill>
                  <a:schemeClr val="bg1"/>
                </a:solidFill>
                <a:latin typeface="Eras Bold ITC" pitchFamily="34" charset="0"/>
              </a:rPr>
              <a:t>ACCIONES  DE  ACERCAMIENTO  AL  CONTRIBUYENTE</a:t>
            </a:r>
          </a:p>
        </p:txBody>
      </p:sp>
      <p:sp>
        <p:nvSpPr>
          <p:cNvPr id="5" name="3 Rectángulo"/>
          <p:cNvSpPr>
            <a:spLocks noChangeArrowheads="1"/>
          </p:cNvSpPr>
          <p:nvPr/>
        </p:nvSpPr>
        <p:spPr bwMode="auto">
          <a:xfrm>
            <a:off x="352910" y="1988096"/>
            <a:ext cx="5515234" cy="4016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r>
              <a:rPr lang="es-MX" altLang="es-PE" sz="1700" dirty="0">
                <a:latin typeface="Arial" pitchFamily="34" charset="0"/>
                <a:cs typeface="Arial" pitchFamily="34" charset="0"/>
              </a:rPr>
              <a:t>Para el periodo 2014 los esfuerzos también se están orientado a la búsqueda de un compromiso incondicional con los que son la finalidad de una administración tributaria que reconoce el pago puntual.</a:t>
            </a:r>
          </a:p>
          <a:p>
            <a:pPr algn="just"/>
            <a:endParaRPr lang="es-MX" altLang="es-PE" sz="1700" dirty="0">
              <a:latin typeface="Arial" pitchFamily="34" charset="0"/>
              <a:cs typeface="Arial" pitchFamily="34" charset="0"/>
            </a:endParaRPr>
          </a:p>
          <a:p>
            <a:pPr algn="just"/>
            <a:r>
              <a:rPr lang="es-MX" altLang="es-PE" sz="1700" dirty="0" smtClean="0">
                <a:latin typeface="Arial" pitchFamily="34" charset="0"/>
                <a:cs typeface="Arial" pitchFamily="34" charset="0"/>
              </a:rPr>
              <a:t>Se reafirma el compromiso, no sólo de cumplir con su función primaria de recaudar impuestos, sino de fomentar, sensibilizar y motivar entre los contribuyentes el cumplimiento voluntario y oportuno de sus obligaciones tributarias.</a:t>
            </a:r>
          </a:p>
          <a:p>
            <a:pPr algn="just"/>
            <a:endParaRPr lang="es-MX" altLang="es-PE" sz="1700" dirty="0">
              <a:latin typeface="Arial" pitchFamily="34" charset="0"/>
              <a:cs typeface="Arial" pitchFamily="34" charset="0"/>
            </a:endParaRPr>
          </a:p>
          <a:p>
            <a:pPr algn="just"/>
            <a:r>
              <a:rPr lang="es-MX" altLang="es-PE" sz="1700" dirty="0">
                <a:latin typeface="Arial" pitchFamily="34" charset="0"/>
                <a:cs typeface="Arial" pitchFamily="34" charset="0"/>
              </a:rPr>
              <a:t>En ese mismo sentido, se encuentra vigente el beneficios para contribuyentes omisos a la presentación de la declaración jurada de inscripción, así como aumento de valor.</a:t>
            </a:r>
          </a:p>
        </p:txBody>
      </p:sp>
      <p:grpSp>
        <p:nvGrpSpPr>
          <p:cNvPr id="6" name="5 Grupo"/>
          <p:cNvGrpSpPr/>
          <p:nvPr/>
        </p:nvGrpSpPr>
        <p:grpSpPr>
          <a:xfrm>
            <a:off x="5953706" y="1994334"/>
            <a:ext cx="2483678" cy="930609"/>
            <a:chOff x="0" y="0"/>
            <a:chExt cx="4432028" cy="1350178"/>
          </a:xfrm>
          <a:solidFill>
            <a:srgbClr val="92D050"/>
          </a:solidFill>
        </p:grpSpPr>
        <p:sp>
          <p:nvSpPr>
            <p:cNvPr id="7" name="6 Rectángulo redondeado"/>
            <p:cNvSpPr/>
            <p:nvPr/>
          </p:nvSpPr>
          <p:spPr>
            <a:xfrm>
              <a:off x="0" y="0"/>
              <a:ext cx="4432028" cy="1350178"/>
            </a:xfrm>
            <a:prstGeom prst="roundRect">
              <a:avLst>
                <a:gd name="adj" fmla="val 10000"/>
              </a:avLst>
            </a:prstGeom>
            <a:grpFill/>
          </p:spPr>
          <p:style>
            <a:lnRef idx="0">
              <a:schemeClr val="lt1">
                <a:hueOff val="0"/>
                <a:satOff val="0"/>
                <a:lumOff val="0"/>
                <a:alphaOff val="0"/>
              </a:schemeClr>
            </a:lnRef>
            <a:fillRef idx="3">
              <a:schemeClr val="accent4">
                <a:hueOff val="0"/>
                <a:satOff val="0"/>
                <a:lumOff val="0"/>
                <a:alphaOff val="0"/>
              </a:schemeClr>
            </a:fillRef>
            <a:effectRef idx="3">
              <a:schemeClr val="accent4">
                <a:hueOff val="0"/>
                <a:satOff val="0"/>
                <a:lumOff val="0"/>
                <a:alphaOff val="0"/>
              </a:schemeClr>
            </a:effectRef>
            <a:fontRef idx="minor">
              <a:schemeClr val="lt1"/>
            </a:fontRef>
          </p:style>
        </p:sp>
        <p:sp>
          <p:nvSpPr>
            <p:cNvPr id="8" name="7 Rectángulo"/>
            <p:cNvSpPr/>
            <p:nvPr/>
          </p:nvSpPr>
          <p:spPr>
            <a:xfrm>
              <a:off x="273603" y="163787"/>
              <a:ext cx="3983300" cy="1022603"/>
            </a:xfrm>
            <a:prstGeom prst="rect">
              <a:avLst/>
            </a:prstGeom>
            <a:grpFill/>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s-MX" sz="1600" b="1" kern="1200" dirty="0" smtClean="0">
                  <a:solidFill>
                    <a:schemeClr val="bg1"/>
                  </a:solidFill>
                  <a:effectLst>
                    <a:outerShdw blurRad="38100" dist="38100" dir="2700000" algn="tl">
                      <a:srgbClr val="000000">
                        <a:alpha val="43137"/>
                      </a:srgbClr>
                    </a:outerShdw>
                  </a:effectLst>
                </a:rPr>
                <a:t>Descuentos del 14% del insoluto de arbitrios  por pago anual</a:t>
              </a:r>
              <a:endParaRPr lang="es-PE" sz="1600" b="1" kern="1200" dirty="0">
                <a:solidFill>
                  <a:schemeClr val="bg1"/>
                </a:solidFill>
                <a:effectLst>
                  <a:outerShdw blurRad="38100" dist="38100" dir="2700000" algn="tl">
                    <a:srgbClr val="000000">
                      <a:alpha val="43137"/>
                    </a:srgbClr>
                  </a:outerShdw>
                </a:effectLst>
              </a:endParaRPr>
            </a:p>
          </p:txBody>
        </p:sp>
      </p:grpSp>
      <p:grpSp>
        <p:nvGrpSpPr>
          <p:cNvPr id="12" name="11 Grupo"/>
          <p:cNvGrpSpPr/>
          <p:nvPr/>
        </p:nvGrpSpPr>
        <p:grpSpPr>
          <a:xfrm>
            <a:off x="6372200" y="3473719"/>
            <a:ext cx="2161838" cy="854848"/>
            <a:chOff x="391061" y="1847575"/>
            <a:chExt cx="4432028" cy="1077810"/>
          </a:xfrm>
        </p:grpSpPr>
        <p:sp>
          <p:nvSpPr>
            <p:cNvPr id="13" name="12 Rectángulo redondeado"/>
            <p:cNvSpPr/>
            <p:nvPr/>
          </p:nvSpPr>
          <p:spPr>
            <a:xfrm>
              <a:off x="391061" y="1847575"/>
              <a:ext cx="4432028" cy="1077810"/>
            </a:xfrm>
            <a:prstGeom prst="roundRect">
              <a:avLst>
                <a:gd name="adj" fmla="val 10000"/>
              </a:avLst>
            </a:prstGeom>
          </p:spPr>
          <p:style>
            <a:lnRef idx="0">
              <a:schemeClr val="lt1">
                <a:hueOff val="0"/>
                <a:satOff val="0"/>
                <a:lumOff val="0"/>
                <a:alphaOff val="0"/>
              </a:schemeClr>
            </a:lnRef>
            <a:fillRef idx="3">
              <a:schemeClr val="accent4">
                <a:hueOff val="-8442437"/>
                <a:satOff val="21577"/>
                <a:lumOff val="-2157"/>
                <a:alphaOff val="0"/>
              </a:schemeClr>
            </a:fillRef>
            <a:effectRef idx="3">
              <a:schemeClr val="accent4">
                <a:hueOff val="-8442437"/>
                <a:satOff val="21577"/>
                <a:lumOff val="-2157"/>
                <a:alphaOff val="0"/>
              </a:schemeClr>
            </a:effectRef>
            <a:fontRef idx="minor">
              <a:schemeClr val="lt1"/>
            </a:fontRef>
          </p:style>
        </p:sp>
        <p:sp>
          <p:nvSpPr>
            <p:cNvPr id="14" name="13 Rectángulo"/>
            <p:cNvSpPr/>
            <p:nvPr/>
          </p:nvSpPr>
          <p:spPr>
            <a:xfrm>
              <a:off x="430604" y="1847576"/>
              <a:ext cx="4093957" cy="1038266"/>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76200" tIns="76200" rIns="76200" bIns="76200" numCol="1" spcCol="1270" anchor="ctr" anchorCtr="0">
              <a:noAutofit/>
            </a:bodyPr>
            <a:lstStyle/>
            <a:p>
              <a:pPr lvl="0" algn="ctr" defTabSz="889000" rtl="0">
                <a:lnSpc>
                  <a:spcPct val="90000"/>
                </a:lnSpc>
                <a:spcBef>
                  <a:spcPct val="0"/>
                </a:spcBef>
                <a:spcAft>
                  <a:spcPct val="35000"/>
                </a:spcAft>
              </a:pPr>
              <a:r>
                <a:rPr lang="es-MX" sz="1400" b="1" kern="1200" dirty="0" smtClean="0">
                  <a:solidFill>
                    <a:schemeClr val="bg1"/>
                  </a:solidFill>
                  <a:effectLst>
                    <a:outerShdw blurRad="38100" dist="38100" dir="2700000" algn="tl">
                      <a:srgbClr val="000000">
                        <a:alpha val="43137"/>
                      </a:srgbClr>
                    </a:outerShdw>
                  </a:effectLst>
                </a:rPr>
                <a:t>Realización de charlas y talleres de sensibilización tributaria directamente en la zonas</a:t>
              </a:r>
              <a:endParaRPr lang="es-PE" sz="1400" b="1" kern="1200" dirty="0">
                <a:solidFill>
                  <a:schemeClr val="bg1"/>
                </a:solidFill>
                <a:effectLst>
                  <a:outerShdw blurRad="38100" dist="38100" dir="2700000" algn="tl">
                    <a:srgbClr val="000000">
                      <a:alpha val="43137"/>
                    </a:srgbClr>
                  </a:outerShdw>
                </a:effectLst>
              </a:endParaRPr>
            </a:p>
          </p:txBody>
        </p:sp>
      </p:grpSp>
      <p:grpSp>
        <p:nvGrpSpPr>
          <p:cNvPr id="18" name="17 Grupo"/>
          <p:cNvGrpSpPr/>
          <p:nvPr/>
        </p:nvGrpSpPr>
        <p:grpSpPr>
          <a:xfrm>
            <a:off x="6660232" y="4725144"/>
            <a:ext cx="2385539" cy="1063413"/>
            <a:chOff x="782122" y="3150415"/>
            <a:chExt cx="4432028" cy="1057328"/>
          </a:xfrm>
        </p:grpSpPr>
        <p:sp>
          <p:nvSpPr>
            <p:cNvPr id="19" name="18 Rectángulo redondeado"/>
            <p:cNvSpPr/>
            <p:nvPr/>
          </p:nvSpPr>
          <p:spPr>
            <a:xfrm>
              <a:off x="782122" y="3150415"/>
              <a:ext cx="4432028" cy="1057328"/>
            </a:xfrm>
            <a:prstGeom prst="roundRect">
              <a:avLst>
                <a:gd name="adj" fmla="val 10000"/>
              </a:avLst>
            </a:prstGeom>
            <a:solidFill>
              <a:srgbClr val="00B0F0"/>
            </a:solidFill>
          </p:spPr>
          <p:style>
            <a:lnRef idx="0">
              <a:schemeClr val="lt1">
                <a:hueOff val="0"/>
                <a:satOff val="0"/>
                <a:lumOff val="0"/>
                <a:alphaOff val="0"/>
              </a:schemeClr>
            </a:lnRef>
            <a:fillRef idx="3">
              <a:scrgbClr r="0" g="0" b="0"/>
            </a:fillRef>
            <a:effectRef idx="3">
              <a:schemeClr val="accent4">
                <a:hueOff val="-16884873"/>
                <a:satOff val="43154"/>
                <a:lumOff val="-4313"/>
                <a:alphaOff val="0"/>
              </a:schemeClr>
            </a:effectRef>
            <a:fontRef idx="minor">
              <a:schemeClr val="lt1"/>
            </a:fontRef>
          </p:style>
        </p:sp>
        <p:sp>
          <p:nvSpPr>
            <p:cNvPr id="20" name="19 Rectángulo"/>
            <p:cNvSpPr/>
            <p:nvPr/>
          </p:nvSpPr>
          <p:spPr>
            <a:xfrm>
              <a:off x="821667" y="3150415"/>
              <a:ext cx="4392483" cy="1057328"/>
            </a:xfrm>
            <a:prstGeom prst="rect">
              <a:avLst/>
            </a:prstGeom>
            <a:solidFill>
              <a:schemeClr val="accent3">
                <a:lumMod val="40000"/>
                <a:lumOff val="60000"/>
              </a:schemeClr>
            </a:solidFill>
          </p:spPr>
          <p:style>
            <a:lnRef idx="0">
              <a:scrgbClr r="0" g="0" b="0"/>
            </a:lnRef>
            <a:fillRef idx="0">
              <a:scrgbClr r="0" g="0" b="0"/>
            </a:fillRef>
            <a:effectRef idx="0">
              <a:scrgbClr r="0" g="0" b="0"/>
            </a:effectRef>
            <a:fontRef idx="minor">
              <a:schemeClr val="lt1"/>
            </a:fontRef>
          </p:style>
          <p:txBody>
            <a:bodyPr spcFirstLastPara="0" vert="horz" wrap="square" lIns="68580" tIns="68580" rIns="68580" bIns="68580" numCol="1" spcCol="1270" anchor="ctr" anchorCtr="0">
              <a:noAutofit/>
            </a:bodyPr>
            <a:lstStyle/>
            <a:p>
              <a:pPr lvl="0" algn="ctr" defTabSz="800100" rtl="0">
                <a:lnSpc>
                  <a:spcPct val="90000"/>
                </a:lnSpc>
                <a:spcBef>
                  <a:spcPct val="0"/>
                </a:spcBef>
                <a:spcAft>
                  <a:spcPct val="35000"/>
                </a:spcAft>
              </a:pPr>
              <a:r>
                <a:rPr lang="es-MX" sz="1400" b="1" kern="1200" dirty="0" smtClean="0">
                  <a:solidFill>
                    <a:schemeClr val="tx1"/>
                  </a:solidFill>
                  <a:effectLst/>
                </a:rPr>
                <a:t>Aprobación de ordenanzas municipales que otorgan beneficios para incentivar la cancelación de sus  deudas</a:t>
              </a:r>
              <a:r>
                <a:rPr lang="es-MX" sz="1800" b="1" kern="1200" dirty="0" smtClean="0">
                  <a:solidFill>
                    <a:schemeClr val="tx1"/>
                  </a:solidFill>
                  <a:effectLst/>
                </a:rPr>
                <a:t>.</a:t>
              </a:r>
              <a:endParaRPr lang="es-PE" sz="1800" b="1" kern="1200" dirty="0">
                <a:solidFill>
                  <a:schemeClr val="tx1"/>
                </a:solidFill>
                <a:effectLst/>
              </a:endParaRPr>
            </a:p>
          </p:txBody>
        </p:sp>
      </p:grpSp>
      <p:grpSp>
        <p:nvGrpSpPr>
          <p:cNvPr id="21" name="20 Grupo"/>
          <p:cNvGrpSpPr/>
          <p:nvPr/>
        </p:nvGrpSpPr>
        <p:grpSpPr>
          <a:xfrm>
            <a:off x="6689087" y="3016969"/>
            <a:ext cx="877615" cy="381943"/>
            <a:chOff x="3554412" y="1023885"/>
            <a:chExt cx="877615" cy="877615"/>
          </a:xfrm>
        </p:grpSpPr>
        <p:sp>
          <p:nvSpPr>
            <p:cNvPr id="22" name="21 Flecha abajo"/>
            <p:cNvSpPr/>
            <p:nvPr/>
          </p:nvSpPr>
          <p:spPr>
            <a:xfrm>
              <a:off x="3554412" y="1023885"/>
              <a:ext cx="877615" cy="877615"/>
            </a:xfrm>
            <a:prstGeom prst="downArrow">
              <a:avLst>
                <a:gd name="adj1" fmla="val 55000"/>
                <a:gd name="adj2" fmla="val 45000"/>
              </a:avLst>
            </a:prstGeom>
          </p:spPr>
          <p:style>
            <a:lnRef idx="1">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2">
              <a:schemeClr val="accent4">
                <a:tint val="40000"/>
                <a:alpha val="90000"/>
                <a:hueOff val="0"/>
                <a:satOff val="0"/>
                <a:lumOff val="0"/>
                <a:alphaOff val="0"/>
              </a:schemeClr>
            </a:effectRef>
            <a:fontRef idx="minor">
              <a:schemeClr val="dk1">
                <a:hueOff val="0"/>
                <a:satOff val="0"/>
                <a:lumOff val="0"/>
                <a:alphaOff val="0"/>
              </a:schemeClr>
            </a:fontRef>
          </p:style>
        </p:sp>
        <p:sp>
          <p:nvSpPr>
            <p:cNvPr id="23" name="Flecha abajo 4"/>
            <p:cNvSpPr/>
            <p:nvPr/>
          </p:nvSpPr>
          <p:spPr>
            <a:xfrm>
              <a:off x="3751875" y="1023885"/>
              <a:ext cx="482689" cy="660405"/>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es-PE" sz="3600" kern="1200"/>
            </a:p>
          </p:txBody>
        </p:sp>
      </p:grpSp>
      <p:grpSp>
        <p:nvGrpSpPr>
          <p:cNvPr id="24" name="23 Grupo"/>
          <p:cNvGrpSpPr/>
          <p:nvPr/>
        </p:nvGrpSpPr>
        <p:grpSpPr>
          <a:xfrm>
            <a:off x="4778332" y="3142592"/>
            <a:ext cx="3763799" cy="1622325"/>
            <a:chOff x="3751875" y="1023885"/>
            <a:chExt cx="3763799" cy="1622325"/>
          </a:xfrm>
        </p:grpSpPr>
        <p:sp>
          <p:nvSpPr>
            <p:cNvPr id="25" name="24 Flecha abajo"/>
            <p:cNvSpPr/>
            <p:nvPr/>
          </p:nvSpPr>
          <p:spPr>
            <a:xfrm>
              <a:off x="6638059" y="2276600"/>
              <a:ext cx="877615" cy="369610"/>
            </a:xfrm>
            <a:prstGeom prst="downArrow">
              <a:avLst>
                <a:gd name="adj1" fmla="val 55000"/>
                <a:gd name="adj2" fmla="val 45000"/>
              </a:avLst>
            </a:prstGeom>
          </p:spPr>
          <p:style>
            <a:lnRef idx="1">
              <a:schemeClr val="accent4">
                <a:tint val="40000"/>
                <a:alpha val="90000"/>
                <a:hueOff val="0"/>
                <a:satOff val="0"/>
                <a:lumOff val="0"/>
                <a:alphaOff val="0"/>
              </a:schemeClr>
            </a:lnRef>
            <a:fillRef idx="1">
              <a:schemeClr val="accent4">
                <a:tint val="40000"/>
                <a:alpha val="90000"/>
                <a:hueOff val="0"/>
                <a:satOff val="0"/>
                <a:lumOff val="0"/>
                <a:alphaOff val="0"/>
              </a:schemeClr>
            </a:fillRef>
            <a:effectRef idx="2">
              <a:schemeClr val="accent4">
                <a:tint val="40000"/>
                <a:alpha val="90000"/>
                <a:hueOff val="0"/>
                <a:satOff val="0"/>
                <a:lumOff val="0"/>
                <a:alphaOff val="0"/>
              </a:schemeClr>
            </a:effectRef>
            <a:fontRef idx="minor">
              <a:schemeClr val="dk1">
                <a:hueOff val="0"/>
                <a:satOff val="0"/>
                <a:lumOff val="0"/>
                <a:alphaOff val="0"/>
              </a:schemeClr>
            </a:fontRef>
          </p:style>
        </p:sp>
        <p:sp>
          <p:nvSpPr>
            <p:cNvPr id="26" name="Flecha abajo 4"/>
            <p:cNvSpPr/>
            <p:nvPr/>
          </p:nvSpPr>
          <p:spPr>
            <a:xfrm>
              <a:off x="3751875" y="1023885"/>
              <a:ext cx="482689" cy="660405"/>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endParaRPr lang="es-PE" sz="3600" kern="1200"/>
            </a:p>
          </p:txBody>
        </p:sp>
      </p:grpSp>
    </p:spTree>
    <p:extLst>
      <p:ext uri="{BB962C8B-B14F-4D97-AF65-F5344CB8AC3E}">
        <p14:creationId xmlns:p14="http://schemas.microsoft.com/office/powerpoint/2010/main" val="4104310875"/>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1 Título"/>
          <p:cNvSpPr>
            <a:spLocks/>
          </p:cNvSpPr>
          <p:nvPr/>
        </p:nvSpPr>
        <p:spPr bwMode="auto">
          <a:xfrm>
            <a:off x="2339752" y="549274"/>
            <a:ext cx="4320480" cy="647477"/>
          </a:xfrm>
          <a:prstGeom prst="roundRect">
            <a:avLst>
              <a:gd name="adj" fmla="val 16667"/>
            </a:avLst>
          </a:prstGeom>
          <a:solidFill>
            <a:schemeClr val="accent3">
              <a:lumMod val="75000"/>
            </a:schemeClr>
          </a:solidFill>
          <a:ln w="9525">
            <a:noFill/>
            <a:round/>
            <a:headEnd/>
            <a:tailEnd/>
          </a:ln>
        </p:spPr>
        <p:txBody>
          <a:bodyPr bIns="91440" anchor="ctr" anchorCtr="1"/>
          <a:lstStyle/>
          <a:p>
            <a:pPr algn="ctr">
              <a:defRPr/>
            </a:pPr>
            <a:r>
              <a:rPr lang="es-PE" sz="4000" b="1" dirty="0">
                <a:solidFill>
                  <a:schemeClr val="bg1"/>
                </a:solidFill>
                <a:latin typeface="Eras Bold ITC" pitchFamily="34" charset="0"/>
              </a:rPr>
              <a:t>REFLEXIONES</a:t>
            </a:r>
          </a:p>
        </p:txBody>
      </p:sp>
      <p:sp>
        <p:nvSpPr>
          <p:cNvPr id="8" name="7 Rectángulo"/>
          <p:cNvSpPr/>
          <p:nvPr/>
        </p:nvSpPr>
        <p:spPr>
          <a:xfrm>
            <a:off x="835123" y="1700808"/>
            <a:ext cx="7329738" cy="3693319"/>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lvl="0" algn="just"/>
            <a:r>
              <a:rPr lang="es-MX" dirty="0">
                <a:latin typeface="Arial" pitchFamily="34" charset="0"/>
                <a:cs typeface="Arial" pitchFamily="34" charset="0"/>
              </a:rPr>
              <a:t>Es sugerente constatar cómo los asuntos tributarios van despertando interés entre personas que hasta hace unos años los sentían como ajenos. </a:t>
            </a:r>
          </a:p>
          <a:p>
            <a:pPr lvl="0" algn="just"/>
            <a:endParaRPr lang="es-MX" dirty="0">
              <a:latin typeface="Arial" pitchFamily="34" charset="0"/>
              <a:cs typeface="Arial" pitchFamily="34" charset="0"/>
            </a:endParaRPr>
          </a:p>
          <a:p>
            <a:pPr lvl="0" algn="just"/>
            <a:r>
              <a:rPr lang="es-MX" dirty="0">
                <a:latin typeface="Arial" pitchFamily="34" charset="0"/>
                <a:cs typeface="Arial" pitchFamily="34" charset="0"/>
              </a:rPr>
              <a:t>Ahí donde se realizan obras públicas, podemos ver carteles que consignan la frase "Tus impuestos lo hacen posible". Estas expresiones nos indican que el pago de impuestos va convirtiéndose en un asunto cotidiano para todos.</a:t>
            </a:r>
          </a:p>
          <a:p>
            <a:pPr lvl="0" algn="just"/>
            <a:endParaRPr lang="es-MX" dirty="0">
              <a:latin typeface="Arial" pitchFamily="34" charset="0"/>
              <a:cs typeface="Arial" pitchFamily="34" charset="0"/>
            </a:endParaRPr>
          </a:p>
          <a:p>
            <a:pPr lvl="0" algn="just"/>
            <a:r>
              <a:rPr lang="es-MX" dirty="0">
                <a:latin typeface="Arial" pitchFamily="34" charset="0"/>
                <a:cs typeface="Arial" pitchFamily="34" charset="0"/>
              </a:rPr>
              <a:t>La conciencia tributaria inicialmente no está dirigida al cumplimiento de las obligaciones que impone el sistema, sino a la asimilación del tributo como interés colectivo y personal a la vez, que afecta nuestro patrimonio y por lo cual tenemos el derecho de exigir un beneficio</a:t>
            </a:r>
            <a:r>
              <a:rPr lang="es-MX" dirty="0">
                <a:effectLst>
                  <a:outerShdw blurRad="38100" dist="38100" dir="2700000" algn="tl">
                    <a:srgbClr val="000000">
                      <a:alpha val="43137"/>
                    </a:srgbClr>
                  </a:outerShdw>
                </a:effectLst>
              </a:rPr>
              <a:t>. </a:t>
            </a:r>
            <a:endParaRPr lang="es-PE"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76382368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a:spLocks noGrp="1"/>
          </p:cNvSpPr>
          <p:nvPr>
            <p:ph type="title"/>
          </p:nvPr>
        </p:nvSpPr>
        <p:spPr>
          <a:xfrm>
            <a:off x="396776" y="188640"/>
            <a:ext cx="6995120" cy="778098"/>
          </a:xfrm>
          <a:solidFill>
            <a:schemeClr val="accent3">
              <a:lumMod val="75000"/>
            </a:schemeClr>
          </a:solidFill>
        </p:spPr>
        <p:txBody>
          <a:bodyPr>
            <a:normAutofit/>
          </a:bodyPr>
          <a:lstStyle/>
          <a:p>
            <a:pPr algn="l"/>
            <a:r>
              <a:rPr lang="es-PE" sz="2500" dirty="0" smtClean="0">
                <a:solidFill>
                  <a:schemeClr val="bg1"/>
                </a:solidFill>
                <a:latin typeface="Eras Bold ITC" panose="020B0907030504020204" pitchFamily="34" charset="0"/>
              </a:rPr>
              <a:t>SALUD MATERNO INFANTIL</a:t>
            </a:r>
            <a:endParaRPr lang="es-PE" sz="2500" dirty="0">
              <a:solidFill>
                <a:schemeClr val="bg1"/>
              </a:solidFill>
              <a:latin typeface="Eras Bold ITC" panose="020B0907030504020204" pitchFamily="34"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027994"/>
            <a:ext cx="7632848" cy="51277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59780727"/>
      </p:ext>
    </p:extLst>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91681" y="25"/>
            <a:ext cx="7452320" cy="3130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676" y="0"/>
            <a:ext cx="2427734" cy="775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02631" y="5209622"/>
            <a:ext cx="3541369" cy="1648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02631" y="4005064"/>
            <a:ext cx="3541370" cy="12045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uadroTexto 1"/>
          <p:cNvSpPr txBox="1"/>
          <p:nvPr/>
        </p:nvSpPr>
        <p:spPr>
          <a:xfrm>
            <a:off x="64574" y="4005064"/>
            <a:ext cx="5538055" cy="2492990"/>
          </a:xfrm>
          <a:prstGeom prst="rect">
            <a:avLst/>
          </a:prstGeom>
          <a:noFill/>
        </p:spPr>
        <p:txBody>
          <a:bodyPr wrap="none" rtlCol="0">
            <a:spAutoFit/>
          </a:bodyPr>
          <a:lstStyle/>
          <a:p>
            <a:r>
              <a:rPr lang="es-MX" sz="6000" b="1" dirty="0" smtClean="0">
                <a:solidFill>
                  <a:schemeClr val="accent3">
                    <a:lumMod val="75000"/>
                  </a:schemeClr>
                </a:solidFill>
              </a:rPr>
              <a:t>Muchas Gracias</a:t>
            </a:r>
          </a:p>
          <a:p>
            <a:endParaRPr lang="es-MX" sz="3200" b="1" dirty="0">
              <a:solidFill>
                <a:schemeClr val="accent3">
                  <a:lumMod val="75000"/>
                </a:schemeClr>
              </a:solidFill>
            </a:endParaRPr>
          </a:p>
          <a:p>
            <a:r>
              <a:rPr lang="es-MX" sz="3200" b="1" dirty="0" smtClean="0">
                <a:solidFill>
                  <a:schemeClr val="accent3">
                    <a:lumMod val="75000"/>
                  </a:schemeClr>
                </a:solidFill>
              </a:rPr>
              <a:t>Equipo Técnico del Presupuesto</a:t>
            </a:r>
          </a:p>
          <a:p>
            <a:r>
              <a:rPr lang="es-MX" sz="3200" b="1" dirty="0" smtClean="0">
                <a:solidFill>
                  <a:schemeClr val="accent3">
                    <a:lumMod val="75000"/>
                  </a:schemeClr>
                </a:solidFill>
              </a:rPr>
              <a:t>Participativo 2016</a:t>
            </a:r>
            <a:endParaRPr lang="es-MX" b="1" dirty="0" smtClean="0">
              <a:solidFill>
                <a:schemeClr val="accent3">
                  <a:lumMod val="75000"/>
                </a:schemeClr>
              </a:solidFill>
            </a:endParaRPr>
          </a:p>
        </p:txBody>
      </p:sp>
      <p:pic>
        <p:nvPicPr>
          <p:cNvPr id="1029"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29397" y="4481761"/>
            <a:ext cx="2887836" cy="5986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288767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1041028"/>
            <a:ext cx="7848872" cy="5124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1 Título"/>
          <p:cNvSpPr>
            <a:spLocks noGrp="1"/>
          </p:cNvSpPr>
          <p:nvPr>
            <p:ph type="title"/>
          </p:nvPr>
        </p:nvSpPr>
        <p:spPr>
          <a:xfrm>
            <a:off x="396776" y="188640"/>
            <a:ext cx="6995120" cy="778098"/>
          </a:xfrm>
          <a:solidFill>
            <a:schemeClr val="accent3">
              <a:lumMod val="75000"/>
            </a:schemeClr>
          </a:solidFill>
        </p:spPr>
        <p:txBody>
          <a:bodyPr>
            <a:normAutofit/>
          </a:bodyPr>
          <a:lstStyle/>
          <a:p>
            <a:pPr algn="l"/>
            <a:r>
              <a:rPr lang="es-PE" sz="2500" dirty="0" smtClean="0">
                <a:solidFill>
                  <a:schemeClr val="bg1"/>
                </a:solidFill>
                <a:latin typeface="Eras Bold ITC" panose="020B0907030504020204" pitchFamily="34" charset="0"/>
              </a:rPr>
              <a:t>SALUD MATERNO INFANTIL</a:t>
            </a:r>
            <a:endParaRPr lang="es-PE" sz="2500" dirty="0">
              <a:solidFill>
                <a:schemeClr val="bg1"/>
              </a:solidFill>
              <a:latin typeface="Eras Bold ITC" panose="020B0907030504020204" pitchFamily="34" charset="0"/>
            </a:endParaRPr>
          </a:p>
        </p:txBody>
      </p:sp>
    </p:spTree>
    <p:extLst>
      <p:ext uri="{BB962C8B-B14F-4D97-AF65-F5344CB8AC3E}">
        <p14:creationId xmlns:p14="http://schemas.microsoft.com/office/powerpoint/2010/main" val="171375128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a:spLocks noGrp="1"/>
          </p:cNvSpPr>
          <p:nvPr>
            <p:ph type="title"/>
          </p:nvPr>
        </p:nvSpPr>
        <p:spPr>
          <a:xfrm>
            <a:off x="457200" y="274638"/>
            <a:ext cx="6995120" cy="778098"/>
          </a:xfrm>
          <a:solidFill>
            <a:schemeClr val="accent3">
              <a:lumMod val="75000"/>
            </a:schemeClr>
          </a:solidFill>
        </p:spPr>
        <p:txBody>
          <a:bodyPr>
            <a:normAutofit/>
          </a:bodyPr>
          <a:lstStyle/>
          <a:p>
            <a:pPr algn="l"/>
            <a:r>
              <a:rPr lang="es-PE" sz="2500" dirty="0" smtClean="0">
                <a:solidFill>
                  <a:schemeClr val="bg1"/>
                </a:solidFill>
                <a:latin typeface="Eras Bold ITC" panose="020B0907030504020204" pitchFamily="34" charset="0"/>
              </a:rPr>
              <a:t>SALUD MATERNO INFANTIL</a:t>
            </a:r>
            <a:endParaRPr lang="es-PE" sz="2500" dirty="0">
              <a:solidFill>
                <a:schemeClr val="bg1"/>
              </a:solidFill>
              <a:latin typeface="Eras Bold ITC" panose="020B0907030504020204" pitchFamily="34" charset="0"/>
            </a:endParaRPr>
          </a:p>
        </p:txBody>
      </p:sp>
      <p:sp>
        <p:nvSpPr>
          <p:cNvPr id="3" name="2 CuadroTexto"/>
          <p:cNvSpPr txBox="1"/>
          <p:nvPr/>
        </p:nvSpPr>
        <p:spPr>
          <a:xfrm>
            <a:off x="391964" y="1257915"/>
            <a:ext cx="8385477" cy="5632311"/>
          </a:xfrm>
          <a:prstGeom prst="rect">
            <a:avLst/>
          </a:prstGeom>
          <a:noFill/>
        </p:spPr>
        <p:txBody>
          <a:bodyPr wrap="square" rtlCol="0">
            <a:spAutoFit/>
          </a:bodyPr>
          <a:lstStyle/>
          <a:p>
            <a:pPr marL="342900" lvl="0" indent="-342900">
              <a:buFont typeface="Arial" pitchFamily="34" charset="0"/>
              <a:buChar char="•"/>
            </a:pPr>
            <a:r>
              <a:rPr lang="es-PE" sz="2400" dirty="0" smtClean="0"/>
              <a:t>Sólo el </a:t>
            </a:r>
            <a:r>
              <a:rPr lang="es-PE" sz="2400" dirty="0"/>
              <a:t>  62.1</a:t>
            </a:r>
            <a:r>
              <a:rPr lang="es-PE" sz="2400" dirty="0" smtClean="0"/>
              <a:t>% de gestantes acude a sus controles.</a:t>
            </a:r>
            <a:r>
              <a:rPr lang="es-PE" sz="2400" dirty="0"/>
              <a:t>  </a:t>
            </a:r>
          </a:p>
          <a:p>
            <a:pPr marL="342900" lvl="0" indent="-342900">
              <a:buFont typeface="Arial" pitchFamily="34" charset="0"/>
              <a:buChar char="•"/>
            </a:pPr>
            <a:r>
              <a:rPr lang="es-PE" sz="2400" dirty="0" smtClean="0"/>
              <a:t>Según </a:t>
            </a:r>
            <a:r>
              <a:rPr lang="es-PE" sz="2400" dirty="0"/>
              <a:t>la </a:t>
            </a:r>
            <a:r>
              <a:rPr lang="es-PE" sz="2400" dirty="0" err="1"/>
              <a:t>DIRESA</a:t>
            </a:r>
            <a:r>
              <a:rPr lang="es-PE" sz="2400" dirty="0"/>
              <a:t> la cantidad de gestantes con anemia </a:t>
            </a:r>
            <a:r>
              <a:rPr lang="es-PE" sz="2400" dirty="0" err="1" smtClean="0"/>
              <a:t>ferropénica</a:t>
            </a:r>
            <a:r>
              <a:rPr lang="es-PE" sz="2400" dirty="0" smtClean="0"/>
              <a:t> están </a:t>
            </a:r>
            <a:r>
              <a:rPr lang="es-PE" sz="2400" dirty="0"/>
              <a:t>en 28.6% </a:t>
            </a:r>
            <a:r>
              <a:rPr lang="es-PE" sz="2400" dirty="0" smtClean="0"/>
              <a:t>.</a:t>
            </a:r>
          </a:p>
          <a:p>
            <a:pPr lvl="0"/>
            <a:endParaRPr lang="es-PE" sz="2400" dirty="0" smtClean="0"/>
          </a:p>
          <a:p>
            <a:pPr algn="ctr"/>
            <a:r>
              <a:rPr lang="es-PE" sz="2400" b="1" u="sng" dirty="0"/>
              <a:t>El Programa Adiós Anemia </a:t>
            </a:r>
            <a:r>
              <a:rPr lang="es-PE" sz="2400" b="1" u="sng" dirty="0" smtClean="0"/>
              <a:t>ha </a:t>
            </a:r>
            <a:r>
              <a:rPr lang="es-PE" sz="2400" b="1" u="sng" dirty="0" err="1" smtClean="0"/>
              <a:t>benefiaciado</a:t>
            </a:r>
            <a:r>
              <a:rPr lang="es-PE" sz="2400" b="1" u="sng" dirty="0" smtClean="0"/>
              <a:t> 63,968 </a:t>
            </a:r>
            <a:r>
              <a:rPr lang="es-PE" sz="2400" b="1" u="sng" dirty="0"/>
              <a:t>personas entre niños, </a:t>
            </a:r>
            <a:r>
              <a:rPr lang="es-PE" sz="2400" b="1" u="sng" dirty="0" smtClean="0"/>
              <a:t>niñas.</a:t>
            </a:r>
            <a:endParaRPr lang="es-PE" sz="2400" b="1" u="sng" dirty="0"/>
          </a:p>
          <a:p>
            <a:pPr marL="342900" indent="-342900">
              <a:buFont typeface="Arial" pitchFamily="34" charset="0"/>
              <a:buChar char="•"/>
            </a:pPr>
            <a:r>
              <a:rPr lang="es-PE" sz="2400" dirty="0" smtClean="0"/>
              <a:t>La </a:t>
            </a:r>
            <a:r>
              <a:rPr lang="es-PE" sz="2400" dirty="0"/>
              <a:t>intervención en gestantes denominado “Desde el Inicio, Contigo” logro disminuir la prevalencia de anemia en más de 1000 gestantes beneficiadas de un 53% a un 20</a:t>
            </a:r>
            <a:r>
              <a:rPr lang="es-PE" sz="2400" dirty="0" smtClean="0"/>
              <a:t>%.</a:t>
            </a:r>
            <a:endParaRPr lang="es-PE" sz="2400" b="1" dirty="0" smtClean="0"/>
          </a:p>
          <a:p>
            <a:pPr marL="342900" indent="-342900">
              <a:buFont typeface="Arial" pitchFamily="34" charset="0"/>
              <a:buChar char="•"/>
            </a:pPr>
            <a:r>
              <a:rPr lang="es-PE" sz="2400" b="1" dirty="0" smtClean="0"/>
              <a:t>Se </a:t>
            </a:r>
            <a:r>
              <a:rPr lang="es-PE" sz="2400" b="1" dirty="0"/>
              <a:t>logró disminuir la prevalencia de anemia de un 68% a un 42% en </a:t>
            </a:r>
            <a:r>
              <a:rPr lang="es-PE" sz="2400" b="1" dirty="0" smtClean="0"/>
              <a:t>los 5252 </a:t>
            </a:r>
            <a:r>
              <a:rPr lang="es-PE" sz="2400" b="1" dirty="0"/>
              <a:t>niños </a:t>
            </a:r>
            <a:r>
              <a:rPr lang="es-PE" sz="2400" b="1" dirty="0" smtClean="0"/>
              <a:t>beneficiarios mediante la e</a:t>
            </a:r>
            <a:r>
              <a:rPr lang="es-PE" sz="2400" dirty="0" smtClean="0"/>
              <a:t>ntrega </a:t>
            </a:r>
            <a:r>
              <a:rPr lang="es-PE" sz="2400" dirty="0"/>
              <a:t>de canastas saludables (papa y sangre de pollo como fuente de energía y </a:t>
            </a:r>
            <a:r>
              <a:rPr lang="es-PE" sz="2400" dirty="0" smtClean="0"/>
              <a:t>hierro)</a:t>
            </a:r>
            <a:endParaRPr lang="es-PE" sz="2400" dirty="0"/>
          </a:p>
          <a:p>
            <a:endParaRPr lang="es-PE" sz="2400" dirty="0" smtClean="0"/>
          </a:p>
          <a:p>
            <a:pPr lvl="0"/>
            <a:endParaRPr lang="es-PE" sz="2400" dirty="0"/>
          </a:p>
        </p:txBody>
      </p:sp>
    </p:spTree>
    <p:extLst>
      <p:ext uri="{BB962C8B-B14F-4D97-AF65-F5344CB8AC3E}">
        <p14:creationId xmlns:p14="http://schemas.microsoft.com/office/powerpoint/2010/main" val="405706246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5576" y="1124743"/>
            <a:ext cx="7200800" cy="51385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1 Título"/>
          <p:cNvSpPr>
            <a:spLocks noGrp="1"/>
          </p:cNvSpPr>
          <p:nvPr>
            <p:ph type="title"/>
          </p:nvPr>
        </p:nvSpPr>
        <p:spPr>
          <a:xfrm>
            <a:off x="396776" y="188640"/>
            <a:ext cx="6995120" cy="778098"/>
          </a:xfrm>
          <a:solidFill>
            <a:schemeClr val="accent3">
              <a:lumMod val="75000"/>
            </a:schemeClr>
          </a:solidFill>
        </p:spPr>
        <p:txBody>
          <a:bodyPr>
            <a:normAutofit/>
          </a:bodyPr>
          <a:lstStyle/>
          <a:p>
            <a:pPr algn="l"/>
            <a:r>
              <a:rPr lang="es-PE" sz="2500" dirty="0" smtClean="0">
                <a:solidFill>
                  <a:schemeClr val="bg1"/>
                </a:solidFill>
                <a:latin typeface="Eras Bold ITC" panose="020B0907030504020204" pitchFamily="34" charset="0"/>
              </a:rPr>
              <a:t>ATENCIÓN EN SALUD</a:t>
            </a:r>
            <a:endParaRPr lang="es-PE" sz="2500" dirty="0">
              <a:solidFill>
                <a:schemeClr val="bg1"/>
              </a:solidFill>
              <a:latin typeface="Eras Bold ITC" panose="020B0907030504020204" pitchFamily="34" charset="0"/>
            </a:endParaRPr>
          </a:p>
        </p:txBody>
      </p:sp>
    </p:spTree>
    <p:extLst>
      <p:ext uri="{BB962C8B-B14F-4D97-AF65-F5344CB8AC3E}">
        <p14:creationId xmlns:p14="http://schemas.microsoft.com/office/powerpoint/2010/main" val="56195009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124743"/>
            <a:ext cx="7272808" cy="49459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1 Título"/>
          <p:cNvSpPr>
            <a:spLocks noGrp="1"/>
          </p:cNvSpPr>
          <p:nvPr>
            <p:ph type="title"/>
          </p:nvPr>
        </p:nvSpPr>
        <p:spPr>
          <a:xfrm>
            <a:off x="396776" y="188640"/>
            <a:ext cx="6995120" cy="778098"/>
          </a:xfrm>
          <a:solidFill>
            <a:schemeClr val="accent3">
              <a:lumMod val="75000"/>
            </a:schemeClr>
          </a:solidFill>
        </p:spPr>
        <p:txBody>
          <a:bodyPr>
            <a:normAutofit/>
          </a:bodyPr>
          <a:lstStyle/>
          <a:p>
            <a:pPr algn="l"/>
            <a:r>
              <a:rPr lang="es-PE" sz="2500" dirty="0" smtClean="0">
                <a:solidFill>
                  <a:schemeClr val="bg1"/>
                </a:solidFill>
                <a:latin typeface="Eras Bold ITC" panose="020B0907030504020204" pitchFamily="34" charset="0"/>
              </a:rPr>
              <a:t>ATENCIÓN EN SALUD</a:t>
            </a:r>
            <a:endParaRPr lang="es-PE" sz="2500" dirty="0">
              <a:solidFill>
                <a:schemeClr val="bg1"/>
              </a:solidFill>
              <a:latin typeface="Eras Bold ITC" panose="020B0907030504020204" pitchFamily="34" charset="0"/>
            </a:endParaRPr>
          </a:p>
        </p:txBody>
      </p:sp>
    </p:spTree>
    <p:extLst>
      <p:ext uri="{BB962C8B-B14F-4D97-AF65-F5344CB8AC3E}">
        <p14:creationId xmlns:p14="http://schemas.microsoft.com/office/powerpoint/2010/main" val="256918934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1052736"/>
            <a:ext cx="6912768" cy="51084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1 Título"/>
          <p:cNvSpPr>
            <a:spLocks noGrp="1"/>
          </p:cNvSpPr>
          <p:nvPr>
            <p:ph type="title"/>
          </p:nvPr>
        </p:nvSpPr>
        <p:spPr>
          <a:xfrm>
            <a:off x="396776" y="188640"/>
            <a:ext cx="6995120" cy="778098"/>
          </a:xfrm>
          <a:solidFill>
            <a:schemeClr val="accent3">
              <a:lumMod val="75000"/>
            </a:schemeClr>
          </a:solidFill>
        </p:spPr>
        <p:txBody>
          <a:bodyPr>
            <a:normAutofit/>
          </a:bodyPr>
          <a:lstStyle/>
          <a:p>
            <a:pPr algn="l"/>
            <a:r>
              <a:rPr lang="es-PE" sz="2500" dirty="0" smtClean="0">
                <a:solidFill>
                  <a:schemeClr val="bg1"/>
                </a:solidFill>
                <a:latin typeface="Eras Bold ITC" panose="020B0907030504020204" pitchFamily="34" charset="0"/>
              </a:rPr>
              <a:t>ATENCIÓN EN SALUD</a:t>
            </a:r>
            <a:endParaRPr lang="es-PE" sz="2500" dirty="0">
              <a:solidFill>
                <a:schemeClr val="bg1"/>
              </a:solidFill>
              <a:latin typeface="Eras Bold ITC" panose="020B0907030504020204" pitchFamily="34" charset="0"/>
            </a:endParaRPr>
          </a:p>
        </p:txBody>
      </p:sp>
    </p:spTree>
    <p:extLst>
      <p:ext uri="{BB962C8B-B14F-4D97-AF65-F5344CB8AC3E}">
        <p14:creationId xmlns:p14="http://schemas.microsoft.com/office/powerpoint/2010/main" val="423796010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4236" y="943247"/>
            <a:ext cx="8280920" cy="51435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1 Título"/>
          <p:cNvSpPr>
            <a:spLocks noGrp="1"/>
          </p:cNvSpPr>
          <p:nvPr>
            <p:ph type="title"/>
          </p:nvPr>
        </p:nvSpPr>
        <p:spPr>
          <a:xfrm>
            <a:off x="396776" y="188640"/>
            <a:ext cx="6995120" cy="778098"/>
          </a:xfrm>
          <a:solidFill>
            <a:schemeClr val="accent3">
              <a:lumMod val="75000"/>
            </a:schemeClr>
          </a:solidFill>
        </p:spPr>
        <p:txBody>
          <a:bodyPr>
            <a:normAutofit/>
          </a:bodyPr>
          <a:lstStyle/>
          <a:p>
            <a:pPr algn="l"/>
            <a:r>
              <a:rPr lang="es-PE" sz="2500" dirty="0" smtClean="0">
                <a:solidFill>
                  <a:schemeClr val="bg1"/>
                </a:solidFill>
                <a:latin typeface="Eras Bold ITC" panose="020B0907030504020204" pitchFamily="34" charset="0"/>
              </a:rPr>
              <a:t>ATENCIÓN EN SALUD</a:t>
            </a:r>
            <a:endParaRPr lang="es-PE" sz="2500" dirty="0">
              <a:solidFill>
                <a:schemeClr val="bg1"/>
              </a:solidFill>
              <a:latin typeface="Eras Bold ITC" panose="020B0907030504020204" pitchFamily="34" charset="0"/>
            </a:endParaRPr>
          </a:p>
        </p:txBody>
      </p:sp>
    </p:spTree>
    <p:extLst>
      <p:ext uri="{BB962C8B-B14F-4D97-AF65-F5344CB8AC3E}">
        <p14:creationId xmlns:p14="http://schemas.microsoft.com/office/powerpoint/2010/main" val="207294189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1052736"/>
            <a:ext cx="7136299" cy="46294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1 Título"/>
          <p:cNvSpPr>
            <a:spLocks noGrp="1"/>
          </p:cNvSpPr>
          <p:nvPr>
            <p:ph type="title"/>
          </p:nvPr>
        </p:nvSpPr>
        <p:spPr>
          <a:xfrm>
            <a:off x="396776" y="188640"/>
            <a:ext cx="6995120" cy="778098"/>
          </a:xfrm>
          <a:solidFill>
            <a:schemeClr val="accent3">
              <a:lumMod val="75000"/>
            </a:schemeClr>
          </a:solidFill>
        </p:spPr>
        <p:txBody>
          <a:bodyPr>
            <a:normAutofit/>
          </a:bodyPr>
          <a:lstStyle/>
          <a:p>
            <a:pPr algn="l"/>
            <a:r>
              <a:rPr lang="es-PE" sz="2500" dirty="0" smtClean="0">
                <a:solidFill>
                  <a:schemeClr val="bg1"/>
                </a:solidFill>
                <a:latin typeface="Eras Bold ITC" panose="020B0907030504020204" pitchFamily="34" charset="0"/>
              </a:rPr>
              <a:t>ATENCIÓN EN SALUD</a:t>
            </a:r>
            <a:endParaRPr lang="es-PE" sz="2500" dirty="0">
              <a:solidFill>
                <a:schemeClr val="bg1"/>
              </a:solidFill>
              <a:latin typeface="Eras Bold ITC" panose="020B0907030504020204" pitchFamily="34" charset="0"/>
            </a:endParaRPr>
          </a:p>
        </p:txBody>
      </p:sp>
    </p:spTree>
    <p:extLst>
      <p:ext uri="{BB962C8B-B14F-4D97-AF65-F5344CB8AC3E}">
        <p14:creationId xmlns:p14="http://schemas.microsoft.com/office/powerpoint/2010/main" val="29953635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txBox="1">
            <a:spLocks noGrp="1"/>
          </p:cNvSpPr>
          <p:nvPr>
            <p:ph type="title"/>
          </p:nvPr>
        </p:nvSpPr>
        <p:spPr>
          <a:xfrm>
            <a:off x="467544" y="2492896"/>
            <a:ext cx="8363272" cy="1143000"/>
          </a:xfrm>
          <a:prstGeom prst="rect">
            <a:avLst/>
          </a:prstGeom>
          <a:solidFill>
            <a:schemeClr val="accent3">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PE" sz="4000" dirty="0" smtClean="0">
                <a:solidFill>
                  <a:schemeClr val="bg1"/>
                </a:solidFill>
                <a:latin typeface="Eras Bold ITC" panose="020B0907030504020204" pitchFamily="34" charset="0"/>
              </a:rPr>
              <a:t>GERENCIA DE EDUCACIÓN, CULTURA Y JUVENTUD</a:t>
            </a:r>
            <a:endParaRPr lang="es-PE" sz="4000" dirty="0">
              <a:solidFill>
                <a:schemeClr val="bg1"/>
              </a:solidFill>
              <a:latin typeface="Eras Bold ITC" panose="020B0907030504020204" pitchFamily="34" charset="0"/>
            </a:endParaRPr>
          </a:p>
        </p:txBody>
      </p:sp>
    </p:spTree>
    <p:extLst>
      <p:ext uri="{BB962C8B-B14F-4D97-AF65-F5344CB8AC3E}">
        <p14:creationId xmlns:p14="http://schemas.microsoft.com/office/powerpoint/2010/main" val="387283315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202593" y="1988840"/>
            <a:ext cx="6810822" cy="37969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1 Título"/>
          <p:cNvSpPr>
            <a:spLocks noGrp="1"/>
          </p:cNvSpPr>
          <p:nvPr>
            <p:ph type="title"/>
          </p:nvPr>
        </p:nvSpPr>
        <p:spPr>
          <a:xfrm>
            <a:off x="396776" y="188640"/>
            <a:ext cx="6995120" cy="778098"/>
          </a:xfrm>
          <a:solidFill>
            <a:schemeClr val="accent3">
              <a:lumMod val="75000"/>
            </a:schemeClr>
          </a:solidFill>
        </p:spPr>
        <p:txBody>
          <a:bodyPr>
            <a:normAutofit/>
          </a:bodyPr>
          <a:lstStyle/>
          <a:p>
            <a:pPr algn="l"/>
            <a:r>
              <a:rPr lang="es-PE" sz="2500" dirty="0" smtClean="0">
                <a:solidFill>
                  <a:schemeClr val="bg1"/>
                </a:solidFill>
                <a:latin typeface="Eras Bold ITC" panose="020B0907030504020204" pitchFamily="34" charset="0"/>
              </a:rPr>
              <a:t>ATENCIÓN EN SALUD</a:t>
            </a:r>
            <a:endParaRPr lang="es-PE" sz="2500" dirty="0">
              <a:solidFill>
                <a:schemeClr val="bg1"/>
              </a:solidFill>
              <a:latin typeface="Eras Bold ITC" panose="020B0907030504020204" pitchFamily="34" charset="0"/>
            </a:endParaRPr>
          </a:p>
        </p:txBody>
      </p:sp>
      <p:sp>
        <p:nvSpPr>
          <p:cNvPr id="6" name="5 CuadroTexto"/>
          <p:cNvSpPr txBox="1"/>
          <p:nvPr/>
        </p:nvSpPr>
        <p:spPr>
          <a:xfrm>
            <a:off x="1475656" y="1340767"/>
            <a:ext cx="6264696" cy="461665"/>
          </a:xfrm>
          <a:prstGeom prst="rect">
            <a:avLst/>
          </a:prstGeom>
          <a:noFill/>
        </p:spPr>
        <p:txBody>
          <a:bodyPr wrap="square" rtlCol="0">
            <a:spAutoFit/>
          </a:bodyPr>
          <a:lstStyle/>
          <a:p>
            <a:r>
              <a:rPr lang="es-PE" sz="2400" b="1" dirty="0" smtClean="0"/>
              <a:t>ATENCIONES EN LOS HOSPITALES CHALACOS</a:t>
            </a:r>
            <a:endParaRPr lang="es-PE" sz="2400" b="1" dirty="0"/>
          </a:p>
        </p:txBody>
      </p:sp>
    </p:spTree>
    <p:extLst>
      <p:ext uri="{BB962C8B-B14F-4D97-AF65-F5344CB8AC3E}">
        <p14:creationId xmlns:p14="http://schemas.microsoft.com/office/powerpoint/2010/main" val="24139241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9416" y="4581128"/>
            <a:ext cx="1550256" cy="15542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1 Título"/>
          <p:cNvSpPr>
            <a:spLocks noGrp="1"/>
          </p:cNvSpPr>
          <p:nvPr>
            <p:ph type="title"/>
          </p:nvPr>
        </p:nvSpPr>
        <p:spPr>
          <a:xfrm>
            <a:off x="396776" y="188640"/>
            <a:ext cx="6995120" cy="778098"/>
          </a:xfrm>
          <a:solidFill>
            <a:schemeClr val="accent3">
              <a:lumMod val="75000"/>
            </a:schemeClr>
          </a:solidFill>
        </p:spPr>
        <p:txBody>
          <a:bodyPr>
            <a:normAutofit/>
          </a:bodyPr>
          <a:lstStyle/>
          <a:p>
            <a:pPr algn="l"/>
            <a:r>
              <a:rPr lang="es-PE" sz="2500" dirty="0" smtClean="0">
                <a:solidFill>
                  <a:schemeClr val="bg1"/>
                </a:solidFill>
                <a:latin typeface="Eras Bold ITC" panose="020B0907030504020204" pitchFamily="34" charset="0"/>
              </a:rPr>
              <a:t>ATENCIÓN EN SALUD</a:t>
            </a:r>
            <a:endParaRPr lang="es-PE" sz="2500" dirty="0">
              <a:solidFill>
                <a:schemeClr val="bg1"/>
              </a:solidFill>
              <a:latin typeface="Eras Bold ITC" panose="020B0907030504020204" pitchFamily="34" charset="0"/>
            </a:endParaRPr>
          </a:p>
        </p:txBody>
      </p:sp>
      <p:graphicFrame>
        <p:nvGraphicFramePr>
          <p:cNvPr id="5" name="4 Tabla"/>
          <p:cNvGraphicFramePr>
            <a:graphicFrameLocks noGrp="1"/>
          </p:cNvGraphicFramePr>
          <p:nvPr>
            <p:extLst>
              <p:ext uri="{D42A27DB-BD31-4B8C-83A1-F6EECF244321}">
                <p14:modId xmlns:p14="http://schemas.microsoft.com/office/powerpoint/2010/main" val="759386162"/>
              </p:ext>
            </p:extLst>
          </p:nvPr>
        </p:nvGraphicFramePr>
        <p:xfrm>
          <a:off x="1187624" y="1484784"/>
          <a:ext cx="6696744" cy="2880320"/>
        </p:xfrm>
        <a:graphic>
          <a:graphicData uri="http://schemas.openxmlformats.org/drawingml/2006/table">
            <a:tbl>
              <a:tblPr/>
              <a:tblGrid>
                <a:gridCol w="4400120"/>
                <a:gridCol w="2296624"/>
              </a:tblGrid>
              <a:tr h="467149">
                <a:tc>
                  <a:txBody>
                    <a:bodyPr/>
                    <a:lstStyle/>
                    <a:p>
                      <a:pPr algn="ctr" fontAlgn="ctr"/>
                      <a:r>
                        <a:rPr lang="es-PE" sz="1400" b="1" i="0" u="none" strike="noStrike" dirty="0" smtClean="0">
                          <a:solidFill>
                            <a:srgbClr val="000000"/>
                          </a:solidFill>
                          <a:effectLst/>
                          <a:latin typeface="Arial Black"/>
                        </a:rPr>
                        <a:t>SERVICIOS</a:t>
                      </a:r>
                      <a:r>
                        <a:rPr lang="es-PE" sz="1400" b="1" i="0" u="none" strike="noStrike" baseline="0" dirty="0" smtClean="0">
                          <a:solidFill>
                            <a:srgbClr val="000000"/>
                          </a:solidFill>
                          <a:effectLst/>
                          <a:latin typeface="Arial Black"/>
                        </a:rPr>
                        <a:t> REALIZADOS 2014</a:t>
                      </a:r>
                      <a:endParaRPr lang="es-PE" sz="1400" b="1" i="0" u="none" strike="noStrike" dirty="0">
                        <a:solidFill>
                          <a:srgbClr val="000000"/>
                        </a:solidFill>
                        <a:effectLst/>
                        <a:latin typeface="Arial Black"/>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s-PE" sz="1400" b="1" i="0" u="none" strike="noStrike" dirty="0" smtClean="0">
                          <a:solidFill>
                            <a:srgbClr val="000000"/>
                          </a:solidFill>
                          <a:effectLst/>
                          <a:latin typeface="Arial Black"/>
                        </a:rPr>
                        <a:t>CANTIDAD</a:t>
                      </a:r>
                      <a:endParaRPr lang="es-PE" sz="1400" b="1" i="0" u="none" strike="noStrike" dirty="0">
                        <a:solidFill>
                          <a:srgbClr val="000000"/>
                        </a:solidFill>
                        <a:effectLst/>
                        <a:latin typeface="Arial Black"/>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438758">
                <a:tc>
                  <a:txBody>
                    <a:bodyPr/>
                    <a:lstStyle/>
                    <a:p>
                      <a:pPr algn="ctr" fontAlgn="ctr"/>
                      <a:r>
                        <a:rPr lang="es-PE" sz="1400" b="1" i="0" u="none" strike="noStrike" dirty="0" smtClean="0">
                          <a:solidFill>
                            <a:srgbClr val="FFFFFF"/>
                          </a:solidFill>
                          <a:effectLst/>
                          <a:latin typeface="Calibri"/>
                        </a:rPr>
                        <a:t>AMBULANCIA</a:t>
                      </a:r>
                      <a:endParaRPr lang="es-PE" sz="1400" b="1" i="0" u="none" strike="noStrike" dirty="0">
                        <a:solidFill>
                          <a:srgbClr val="FFFFFF"/>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solidFill>
                  </a:tcPr>
                </a:tc>
                <a:tc>
                  <a:txBody>
                    <a:bodyPr/>
                    <a:lstStyle/>
                    <a:p>
                      <a:pPr algn="ctr" fontAlgn="ctr"/>
                      <a:r>
                        <a:rPr lang="es-PE" sz="1400" b="1" i="0" u="none" strike="noStrike" dirty="0" smtClean="0">
                          <a:solidFill>
                            <a:srgbClr val="FFFFFF"/>
                          </a:solidFill>
                          <a:effectLst/>
                          <a:latin typeface="Calibri"/>
                        </a:rPr>
                        <a:t>3776</a:t>
                      </a:r>
                      <a:endParaRPr lang="es-PE" sz="1400" b="1" i="0" u="none" strike="noStrike" dirty="0">
                        <a:solidFill>
                          <a:srgbClr val="FFFFFF"/>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solidFill>
                  </a:tcPr>
                </a:tc>
              </a:tr>
              <a:tr h="490377">
                <a:tc>
                  <a:txBody>
                    <a:bodyPr/>
                    <a:lstStyle/>
                    <a:p>
                      <a:pPr algn="ctr" fontAlgn="ctr"/>
                      <a:r>
                        <a:rPr lang="es-PE" sz="1400" b="1" i="0" u="none" strike="noStrike" dirty="0" smtClean="0">
                          <a:solidFill>
                            <a:srgbClr val="FFFFFF"/>
                          </a:solidFill>
                          <a:effectLst/>
                          <a:latin typeface="Calibri"/>
                        </a:rPr>
                        <a:t>VIDA BUS</a:t>
                      </a:r>
                      <a:endParaRPr lang="es-PE" sz="1400" b="1" i="0" u="none" strike="noStrike" dirty="0">
                        <a:solidFill>
                          <a:srgbClr val="FFFFFF"/>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ctr"/>
                      <a:r>
                        <a:rPr lang="es-PE" sz="1400" b="1" i="0" u="none" strike="noStrike" dirty="0" smtClean="0">
                          <a:solidFill>
                            <a:srgbClr val="FFFFFF"/>
                          </a:solidFill>
                          <a:effectLst/>
                          <a:latin typeface="Calibri"/>
                        </a:rPr>
                        <a:t>43160</a:t>
                      </a:r>
                      <a:endParaRPr lang="es-PE" sz="1400" b="1" i="0" u="none" strike="noStrike" dirty="0">
                        <a:solidFill>
                          <a:srgbClr val="FFFFFF"/>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r>
              <a:tr h="490377">
                <a:tc>
                  <a:txBody>
                    <a:bodyPr/>
                    <a:lstStyle/>
                    <a:p>
                      <a:pPr algn="ctr" fontAlgn="ctr"/>
                      <a:r>
                        <a:rPr lang="es-PE" sz="1400" b="1" i="0" u="none" strike="noStrike" dirty="0" smtClean="0">
                          <a:solidFill>
                            <a:srgbClr val="FFFFFF"/>
                          </a:solidFill>
                          <a:effectLst/>
                          <a:latin typeface="Calibri"/>
                        </a:rPr>
                        <a:t>MAMI.</a:t>
                      </a:r>
                      <a:r>
                        <a:rPr lang="es-PE" sz="1400" b="1" i="0" u="none" strike="noStrike" baseline="0" dirty="0" smtClean="0">
                          <a:solidFill>
                            <a:srgbClr val="FFFFFF"/>
                          </a:solidFill>
                          <a:effectLst/>
                          <a:latin typeface="Calibri"/>
                        </a:rPr>
                        <a:t> MAMI LLEGÓ EL DOCTOR</a:t>
                      </a:r>
                      <a:endParaRPr lang="es-PE" sz="1400" b="1" i="0" u="none" strike="noStrike" dirty="0">
                        <a:solidFill>
                          <a:srgbClr val="FFFFFF"/>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ctr"/>
                      <a:r>
                        <a:rPr lang="es-PE" sz="1400" b="1" i="0" u="none" strike="noStrike" dirty="0" smtClean="0">
                          <a:solidFill>
                            <a:srgbClr val="FFFFFF"/>
                          </a:solidFill>
                          <a:effectLst/>
                          <a:latin typeface="Calibri"/>
                        </a:rPr>
                        <a:t>38961</a:t>
                      </a:r>
                      <a:endParaRPr lang="es-PE" sz="1400" b="1" i="0" u="none" strike="noStrike" dirty="0">
                        <a:solidFill>
                          <a:srgbClr val="FFFFFF"/>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r>
              <a:tr h="490377">
                <a:tc>
                  <a:txBody>
                    <a:bodyPr/>
                    <a:lstStyle/>
                    <a:p>
                      <a:pPr algn="ctr" fontAlgn="ctr"/>
                      <a:r>
                        <a:rPr lang="es-PE" sz="1400" b="1" i="0" u="none" strike="noStrike" dirty="0" err="1" smtClean="0">
                          <a:solidFill>
                            <a:srgbClr val="FFFFFF"/>
                          </a:solidFill>
                          <a:effectLst/>
                          <a:latin typeface="Calibri"/>
                        </a:rPr>
                        <a:t>MODULOS</a:t>
                      </a:r>
                      <a:r>
                        <a:rPr lang="es-PE" sz="1400" b="1" i="0" u="none" strike="noStrike" baseline="0" dirty="0" smtClean="0">
                          <a:solidFill>
                            <a:srgbClr val="FFFFFF"/>
                          </a:solidFill>
                          <a:effectLst/>
                          <a:latin typeface="Calibri"/>
                        </a:rPr>
                        <a:t> ITINERANTES</a:t>
                      </a:r>
                      <a:endParaRPr lang="es-PE" sz="1400" b="1" i="0" u="none" strike="noStrike" dirty="0">
                        <a:solidFill>
                          <a:srgbClr val="FFFFFF"/>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ctr"/>
                      <a:r>
                        <a:rPr lang="es-PE" sz="1400" b="1" i="0" u="none" strike="noStrike" dirty="0" smtClean="0">
                          <a:solidFill>
                            <a:srgbClr val="FFFFFF"/>
                          </a:solidFill>
                          <a:effectLst/>
                          <a:latin typeface="Calibri"/>
                        </a:rPr>
                        <a:t>7915</a:t>
                      </a:r>
                      <a:endParaRPr lang="es-PE" sz="1400" b="1" i="0" u="none" strike="noStrike" dirty="0">
                        <a:solidFill>
                          <a:srgbClr val="FFFFFF"/>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r>
              <a:tr h="503282">
                <a:tc>
                  <a:txBody>
                    <a:bodyPr/>
                    <a:lstStyle/>
                    <a:p>
                      <a:pPr algn="ctr" fontAlgn="ctr"/>
                      <a:r>
                        <a:rPr lang="es-PE" sz="1600" b="1" i="0" u="none" strike="noStrike" dirty="0">
                          <a:solidFill>
                            <a:srgbClr val="000000"/>
                          </a:solidFill>
                          <a:effectLst/>
                          <a:latin typeface="Calibri"/>
                        </a:rPr>
                        <a:t>TOTAL</a:t>
                      </a:r>
                    </a:p>
                  </a:txBody>
                  <a:tcPr marL="9525" marR="9525" marT="9525" marB="0" anchor="ctr">
                    <a:lnL w="25400" cap="flat" cmpd="dbl" algn="ctr">
                      <a:solidFill>
                        <a:srgbClr val="3F3F3F"/>
                      </a:solidFill>
                      <a:prstDash val="solid"/>
                      <a:round/>
                      <a:headEnd type="none" w="med" len="med"/>
                      <a:tailEnd type="none" w="med" len="med"/>
                    </a:lnL>
                    <a:lnR w="25400" cap="flat" cmpd="dbl" algn="ctr">
                      <a:solidFill>
                        <a:srgbClr val="3F3F3F"/>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3F3F3F"/>
                      </a:solidFill>
                      <a:prstDash val="solid"/>
                      <a:round/>
                      <a:headEnd type="none" w="med" len="med"/>
                      <a:tailEnd type="none" w="med" len="med"/>
                    </a:lnB>
                    <a:solidFill>
                      <a:srgbClr val="A5A5A5"/>
                    </a:solidFill>
                  </a:tcPr>
                </a:tc>
                <a:tc>
                  <a:txBody>
                    <a:bodyPr/>
                    <a:lstStyle/>
                    <a:p>
                      <a:pPr algn="ctr" fontAlgn="ctr"/>
                      <a:r>
                        <a:rPr lang="es-PE" sz="1600" b="1" i="0" u="none" strike="noStrike" dirty="0" smtClean="0">
                          <a:solidFill>
                            <a:srgbClr val="000000"/>
                          </a:solidFill>
                          <a:effectLst/>
                          <a:latin typeface="Calibri"/>
                        </a:rPr>
                        <a:t>93812</a:t>
                      </a:r>
                      <a:endParaRPr lang="es-PE" sz="1600" b="1" i="0" u="none" strike="noStrike" dirty="0">
                        <a:solidFill>
                          <a:srgbClr val="000000"/>
                        </a:solidFill>
                        <a:effectLst/>
                        <a:latin typeface="Calibri"/>
                      </a:endParaRPr>
                    </a:p>
                  </a:txBody>
                  <a:tcPr marL="9525" marR="9525" marT="9525" marB="0" anchor="ctr">
                    <a:lnL w="25400" cap="flat" cmpd="dbl" algn="ctr">
                      <a:solidFill>
                        <a:srgbClr val="3F3F3F"/>
                      </a:solidFill>
                      <a:prstDash val="solid"/>
                      <a:round/>
                      <a:headEnd type="none" w="med" len="med"/>
                      <a:tailEnd type="none" w="med" len="med"/>
                    </a:lnL>
                    <a:lnR w="25400" cap="flat" cmpd="dbl" algn="ctr">
                      <a:solidFill>
                        <a:srgbClr val="3F3F3F"/>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3F3F3F"/>
                      </a:solidFill>
                      <a:prstDash val="solid"/>
                      <a:round/>
                      <a:headEnd type="none" w="med" len="med"/>
                      <a:tailEnd type="none" w="med" len="med"/>
                    </a:lnB>
                    <a:solidFill>
                      <a:srgbClr val="A5A5A5"/>
                    </a:solidFill>
                  </a:tcPr>
                </a:tc>
              </a:tr>
            </a:tbl>
          </a:graphicData>
        </a:graphic>
      </p:graphicFrame>
      <p:pic>
        <p:nvPicPr>
          <p:cNvPr id="8194" name="Picture 2" descr="C:\Users\evega\Desktop\FOTOS\FOTOS VISITAS DOMICILIARIAS\IMG_311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83768" y="4510099"/>
            <a:ext cx="3015658" cy="1696308"/>
          </a:xfrm>
          <a:prstGeom prst="rect">
            <a:avLst/>
          </a:prstGeom>
          <a:noFill/>
          <a:extLst>
            <a:ext uri="{909E8E84-426E-40DD-AFC4-6F175D3DCCD1}">
              <a14:hiddenFill xmlns:a14="http://schemas.microsoft.com/office/drawing/2010/main">
                <a:solidFill>
                  <a:srgbClr val="FFFFFF"/>
                </a:solidFill>
              </a14:hiddenFill>
            </a:ext>
          </a:extLst>
        </p:spPr>
      </p:pic>
      <p:pic>
        <p:nvPicPr>
          <p:cNvPr id="8198" name="Picture 6" descr="C:\Users\evega\Desktop\FOTOS\FOTOS CAMPAÑAS DE SALUD\IMG_2185.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156176" y="4425541"/>
            <a:ext cx="1304822" cy="17397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373854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6" presetClass="entr" presetSubtype="16" fill="hold"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circle(in)">
                                      <p:cBhvr>
                                        <p:cTn id="12"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a:spLocks noGrp="1"/>
          </p:cNvSpPr>
          <p:nvPr>
            <p:ph type="title"/>
          </p:nvPr>
        </p:nvSpPr>
        <p:spPr>
          <a:xfrm>
            <a:off x="396776" y="188640"/>
            <a:ext cx="6995120" cy="778098"/>
          </a:xfrm>
          <a:solidFill>
            <a:schemeClr val="accent3">
              <a:lumMod val="75000"/>
            </a:schemeClr>
          </a:solidFill>
        </p:spPr>
        <p:txBody>
          <a:bodyPr>
            <a:normAutofit/>
          </a:bodyPr>
          <a:lstStyle/>
          <a:p>
            <a:pPr algn="l"/>
            <a:r>
              <a:rPr lang="es-PE" sz="2500" dirty="0" smtClean="0">
                <a:solidFill>
                  <a:schemeClr val="bg1"/>
                </a:solidFill>
                <a:latin typeface="Eras Bold ITC" panose="020B0907030504020204" pitchFamily="34" charset="0"/>
              </a:rPr>
              <a:t>TENENCIA RESPONSABLE DE MASCOTAS</a:t>
            </a:r>
            <a:endParaRPr lang="es-PE" sz="2500" dirty="0">
              <a:solidFill>
                <a:schemeClr val="bg1"/>
              </a:solidFill>
              <a:latin typeface="Eras Bold ITC" panose="020B0907030504020204" pitchFamily="34" charset="0"/>
            </a:endParaRPr>
          </a:p>
        </p:txBody>
      </p:sp>
      <p:sp>
        <p:nvSpPr>
          <p:cNvPr id="5" name="2 Marcador de contenido"/>
          <p:cNvSpPr>
            <a:spLocks noGrp="1"/>
          </p:cNvSpPr>
          <p:nvPr>
            <p:ph sz="quarter" idx="4294967295"/>
          </p:nvPr>
        </p:nvSpPr>
        <p:spPr>
          <a:xfrm>
            <a:off x="5560894" y="2384407"/>
            <a:ext cx="3403594" cy="785813"/>
          </a:xfrm>
        </p:spPr>
        <p:txBody>
          <a:bodyPr>
            <a:normAutofit fontScale="92500" lnSpcReduction="20000"/>
          </a:bodyPr>
          <a:lstStyle/>
          <a:p>
            <a:pPr marL="64008" lvl="0" indent="0" algn="ctr">
              <a:buClr>
                <a:srgbClr val="FF388C"/>
              </a:buClr>
              <a:buSzPct val="80000"/>
              <a:buNone/>
            </a:pPr>
            <a:r>
              <a:rPr lang="es-PE" sz="2100" b="1" dirty="0" smtClean="0">
                <a:solidFill>
                  <a:srgbClr val="FF0000"/>
                </a:solidFill>
                <a:latin typeface="Arial" pitchFamily="34" charset="0"/>
                <a:cs typeface="Arial" pitchFamily="34" charset="0"/>
              </a:rPr>
              <a:t>nacidos</a:t>
            </a:r>
            <a:r>
              <a:rPr lang="es-PE" sz="1800" b="1" dirty="0" smtClean="0">
                <a:solidFill>
                  <a:srgbClr val="FF0000"/>
                </a:solidFill>
                <a:latin typeface="Arial" pitchFamily="34" charset="0"/>
                <a:cs typeface="Arial" pitchFamily="34" charset="0"/>
              </a:rPr>
              <a:t> </a:t>
            </a:r>
            <a:r>
              <a:rPr lang="es-PE" sz="1800" b="1" dirty="0">
                <a:solidFill>
                  <a:srgbClr val="FF0000"/>
                </a:solidFill>
                <a:latin typeface="Arial" pitchFamily="34" charset="0"/>
                <a:cs typeface="Arial" pitchFamily="34" charset="0"/>
              </a:rPr>
              <a:t>en la </a:t>
            </a:r>
            <a:r>
              <a:rPr lang="es-PE" sz="1800" b="1" dirty="0" smtClean="0">
                <a:solidFill>
                  <a:srgbClr val="FF0000"/>
                </a:solidFill>
                <a:latin typeface="Arial" pitchFamily="34" charset="0"/>
                <a:cs typeface="Arial" pitchFamily="34" charset="0"/>
              </a:rPr>
              <a:t>calle</a:t>
            </a:r>
            <a:r>
              <a:rPr lang="es-PE" sz="1800" dirty="0">
                <a:solidFill>
                  <a:schemeClr val="tx1"/>
                </a:solidFill>
                <a:latin typeface="Arial" pitchFamily="34" charset="0"/>
                <a:cs typeface="Arial" pitchFamily="34" charset="0"/>
              </a:rPr>
              <a:t> o que </a:t>
            </a:r>
            <a:r>
              <a:rPr lang="es-PE" sz="1800" b="1" dirty="0">
                <a:solidFill>
                  <a:srgbClr val="FF0000"/>
                </a:solidFill>
                <a:latin typeface="Arial" pitchFamily="34" charset="0"/>
                <a:cs typeface="Arial" pitchFamily="34" charset="0"/>
              </a:rPr>
              <a:t>tuvieron dueño y fueron abandonados</a:t>
            </a:r>
          </a:p>
          <a:p>
            <a:pPr marL="64008" lvl="0" indent="0" algn="ctr">
              <a:buClr>
                <a:srgbClr val="FF388C"/>
              </a:buClr>
              <a:buSzPct val="80000"/>
              <a:buNone/>
            </a:pPr>
            <a:endParaRPr lang="es-PE" sz="1600" dirty="0">
              <a:solidFill>
                <a:schemeClr val="tx1"/>
              </a:solidFill>
              <a:latin typeface="Arial" pitchFamily="34" charset="0"/>
              <a:cs typeface="Arial" pitchFamily="34" charset="0"/>
            </a:endParaRPr>
          </a:p>
          <a:p>
            <a:pPr marL="64008" lvl="0" indent="0" algn="ctr">
              <a:buClr>
                <a:srgbClr val="FF388C"/>
              </a:buClr>
              <a:buSzPct val="80000"/>
              <a:buNone/>
            </a:pPr>
            <a:endParaRPr lang="es-PE" sz="1600" dirty="0" smtClean="0">
              <a:solidFill>
                <a:schemeClr val="tx1"/>
              </a:solidFill>
              <a:latin typeface="Arial" pitchFamily="34" charset="0"/>
              <a:cs typeface="Arial" pitchFamily="34" charset="0"/>
            </a:endParaRPr>
          </a:p>
          <a:p>
            <a:pPr marL="64008" lvl="0" indent="0" algn="ctr">
              <a:buClr>
                <a:srgbClr val="FF388C"/>
              </a:buClr>
              <a:buSzPct val="80000"/>
              <a:buNone/>
            </a:pPr>
            <a:endParaRPr lang="es-PE" sz="1600" dirty="0">
              <a:solidFill>
                <a:schemeClr val="tx1"/>
              </a:solidFill>
              <a:latin typeface="Arial" pitchFamily="34" charset="0"/>
              <a:cs typeface="Arial" pitchFamily="34" charset="0"/>
            </a:endParaRPr>
          </a:p>
          <a:p>
            <a:pPr marL="64008" lvl="0" indent="0" algn="ctr">
              <a:buClr>
                <a:srgbClr val="FF388C"/>
              </a:buClr>
              <a:buSzPct val="80000"/>
              <a:buNone/>
            </a:pPr>
            <a:endParaRPr lang="es-PE" sz="1600" dirty="0">
              <a:solidFill>
                <a:schemeClr val="tx1"/>
              </a:solidFill>
              <a:latin typeface="Arial" pitchFamily="34" charset="0"/>
              <a:cs typeface="Arial" pitchFamily="34" charset="0"/>
            </a:endParaRPr>
          </a:p>
        </p:txBody>
      </p:sp>
      <p:pic>
        <p:nvPicPr>
          <p:cNvPr id="6" name="6 Marcador de contenido" descr="http://t0.gstatic.com/images?q=tbn:ANd9GcQZs6mUEKltmuLLkV99QAkrT-nWYIV630puqvTKby8KO_9gM5no9Q"/>
          <p:cNvPicPr>
            <a:picLocks/>
          </p:cNvPicPr>
          <p:nvPr/>
        </p:nvPicPr>
        <p:blipFill>
          <a:blip r:embed="rId2" cstate="print"/>
          <a:srcRect/>
          <a:stretch>
            <a:fillRect/>
          </a:stretch>
        </p:blipFill>
        <p:spPr bwMode="auto">
          <a:xfrm>
            <a:off x="286020" y="3068960"/>
            <a:ext cx="3675416" cy="2736304"/>
          </a:xfrm>
          <a:prstGeom prst="rect">
            <a:avLst/>
          </a:prstGeom>
          <a:noFill/>
          <a:ln w="9525">
            <a:noFill/>
            <a:miter lim="800000"/>
            <a:headEnd/>
            <a:tailEnd/>
          </a:ln>
        </p:spPr>
      </p:pic>
      <p:pic>
        <p:nvPicPr>
          <p:cNvPr id="7" name="Picture 5" descr="C:\Users\equintana\Desktop\cachorro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78746" y="4195596"/>
            <a:ext cx="2161508" cy="161904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http://www.elquehaydecierto.cl/sites/elquehaydecierto.cl/files/imagecache/380x285/imagen_noticia/perrurri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12892" y="3073524"/>
            <a:ext cx="2223404" cy="1584176"/>
          </a:xfrm>
          <a:prstGeom prst="rect">
            <a:avLst/>
          </a:prstGeom>
          <a:noFill/>
          <a:extLst>
            <a:ext uri="{909E8E84-426E-40DD-AFC4-6F175D3DCCD1}">
              <a14:hiddenFill xmlns:a14="http://schemas.microsoft.com/office/drawing/2010/main">
                <a:solidFill>
                  <a:srgbClr val="FFFFFF"/>
                </a:solidFill>
              </a14:hiddenFill>
            </a:ext>
          </a:extLst>
        </p:spPr>
      </p:pic>
      <p:sp>
        <p:nvSpPr>
          <p:cNvPr id="9" name="8 Llamada de flecha hacia abajo"/>
          <p:cNvSpPr/>
          <p:nvPr/>
        </p:nvSpPr>
        <p:spPr>
          <a:xfrm>
            <a:off x="899592" y="1470007"/>
            <a:ext cx="2448272" cy="914400"/>
          </a:xfrm>
          <a:prstGeom prst="downArrowCallou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PE" sz="2800" b="1" dirty="0" smtClean="0">
                <a:solidFill>
                  <a:schemeClr val="tx1"/>
                </a:solidFill>
              </a:rPr>
              <a:t>80 %</a:t>
            </a:r>
            <a:endParaRPr lang="es-PE" sz="2800" b="1" dirty="0">
              <a:solidFill>
                <a:schemeClr val="tx1"/>
              </a:solidFill>
            </a:endParaRPr>
          </a:p>
        </p:txBody>
      </p:sp>
      <p:sp>
        <p:nvSpPr>
          <p:cNvPr id="10" name="9 Llamada de flecha hacia abajo"/>
          <p:cNvSpPr/>
          <p:nvPr/>
        </p:nvSpPr>
        <p:spPr>
          <a:xfrm>
            <a:off x="6012160" y="1470007"/>
            <a:ext cx="2448272" cy="914400"/>
          </a:xfrm>
          <a:prstGeom prst="downArrowCallou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PE" sz="2800" b="1" dirty="0" smtClean="0">
                <a:solidFill>
                  <a:schemeClr val="tx1"/>
                </a:solidFill>
              </a:rPr>
              <a:t>20 %</a:t>
            </a:r>
            <a:endParaRPr lang="es-PE" sz="2800" b="1" dirty="0">
              <a:solidFill>
                <a:schemeClr val="tx1"/>
              </a:solidFill>
            </a:endParaRPr>
          </a:p>
        </p:txBody>
      </p:sp>
      <p:sp>
        <p:nvSpPr>
          <p:cNvPr id="11" name="2 Marcador de contenido"/>
          <p:cNvSpPr>
            <a:spLocks noGrp="1"/>
          </p:cNvSpPr>
          <p:nvPr>
            <p:ph sz="quarter" idx="4294967295"/>
          </p:nvPr>
        </p:nvSpPr>
        <p:spPr>
          <a:xfrm>
            <a:off x="570731" y="2375403"/>
            <a:ext cx="3105993" cy="947750"/>
          </a:xfrm>
        </p:spPr>
        <p:txBody>
          <a:bodyPr>
            <a:normAutofit/>
          </a:bodyPr>
          <a:lstStyle/>
          <a:p>
            <a:pPr marL="64008" lvl="0" indent="0" algn="ctr">
              <a:buClr>
                <a:srgbClr val="FF388C"/>
              </a:buClr>
              <a:buSzPct val="80000"/>
              <a:buNone/>
            </a:pPr>
            <a:r>
              <a:rPr lang="es-PE" sz="1400" dirty="0" smtClean="0">
                <a:solidFill>
                  <a:schemeClr val="tx1"/>
                </a:solidFill>
                <a:latin typeface="Arial" pitchFamily="34" charset="0"/>
                <a:cs typeface="Arial" pitchFamily="34" charset="0"/>
              </a:rPr>
              <a:t> </a:t>
            </a:r>
            <a:r>
              <a:rPr lang="es-PE" sz="1800" b="1" dirty="0" smtClean="0">
                <a:solidFill>
                  <a:srgbClr val="FF0000"/>
                </a:solidFill>
                <a:latin typeface="Arial" pitchFamily="34" charset="0"/>
                <a:cs typeface="Arial" pitchFamily="34" charset="0"/>
              </a:rPr>
              <a:t>¨con</a:t>
            </a:r>
            <a:r>
              <a:rPr lang="es-PE" sz="1400" dirty="0" smtClean="0">
                <a:solidFill>
                  <a:srgbClr val="FF0000"/>
                </a:solidFill>
                <a:latin typeface="Arial" pitchFamily="34" charset="0"/>
                <a:cs typeface="Arial" pitchFamily="34" charset="0"/>
              </a:rPr>
              <a:t> </a:t>
            </a:r>
            <a:r>
              <a:rPr lang="es-PE" sz="1800" b="1" dirty="0" smtClean="0">
                <a:solidFill>
                  <a:srgbClr val="FF0000"/>
                </a:solidFill>
                <a:latin typeface="Arial" pitchFamily="34" charset="0"/>
                <a:cs typeface="Arial" pitchFamily="34" charset="0"/>
              </a:rPr>
              <a:t>dueño¨ pero viviendo en la calle</a:t>
            </a:r>
            <a:endParaRPr lang="es-PE" sz="1400" dirty="0" smtClean="0">
              <a:solidFill>
                <a:schemeClr val="tx1"/>
              </a:solidFill>
              <a:latin typeface="Arial" pitchFamily="34" charset="0"/>
              <a:cs typeface="Arial" pitchFamily="34" charset="0"/>
            </a:endParaRPr>
          </a:p>
        </p:txBody>
      </p:sp>
    </p:spTree>
    <p:extLst>
      <p:ext uri="{BB962C8B-B14F-4D97-AF65-F5344CB8AC3E}">
        <p14:creationId xmlns:p14="http://schemas.microsoft.com/office/powerpoint/2010/main" val="88861846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Tabla"/>
          <p:cNvGraphicFramePr>
            <a:graphicFrameLocks noGrp="1"/>
          </p:cNvGraphicFramePr>
          <p:nvPr>
            <p:extLst>
              <p:ext uri="{D42A27DB-BD31-4B8C-83A1-F6EECF244321}">
                <p14:modId xmlns:p14="http://schemas.microsoft.com/office/powerpoint/2010/main" val="1639573410"/>
              </p:ext>
            </p:extLst>
          </p:nvPr>
        </p:nvGraphicFramePr>
        <p:xfrm>
          <a:off x="179512" y="2636912"/>
          <a:ext cx="4104456" cy="3170646"/>
        </p:xfrm>
        <a:graphic>
          <a:graphicData uri="http://schemas.openxmlformats.org/drawingml/2006/table">
            <a:tbl>
              <a:tblPr firstRow="1" bandRow="1">
                <a:tableStyleId>{5C22544A-7EE6-4342-B048-85BDC9FD1C3A}</a:tableStyleId>
              </a:tblPr>
              <a:tblGrid>
                <a:gridCol w="3045424"/>
                <a:gridCol w="1059032"/>
              </a:tblGrid>
              <a:tr h="421761">
                <a:tc>
                  <a:txBody>
                    <a:bodyPr/>
                    <a:lstStyle/>
                    <a:p>
                      <a:r>
                        <a:rPr lang="es-PE" dirty="0" smtClean="0"/>
                        <a:t>Atenciones extramurales</a:t>
                      </a:r>
                      <a:endParaRPr lang="es-PE" dirty="0"/>
                    </a:p>
                  </a:txBody>
                  <a:tcPr>
                    <a:solidFill>
                      <a:schemeClr val="accent2"/>
                    </a:solidFill>
                  </a:tcPr>
                </a:tc>
                <a:tc>
                  <a:txBody>
                    <a:bodyPr/>
                    <a:lstStyle/>
                    <a:p>
                      <a:pPr algn="ctr"/>
                      <a:r>
                        <a:rPr lang="es-PE" dirty="0" smtClean="0"/>
                        <a:t>cantidad</a:t>
                      </a:r>
                      <a:endParaRPr lang="es-PE" dirty="0"/>
                    </a:p>
                  </a:txBody>
                  <a:tcPr>
                    <a:solidFill>
                      <a:schemeClr val="accent2"/>
                    </a:solidFill>
                  </a:tcPr>
                </a:tc>
              </a:tr>
              <a:tr h="421761">
                <a:tc>
                  <a:txBody>
                    <a:bodyPr/>
                    <a:lstStyle/>
                    <a:p>
                      <a:r>
                        <a:rPr lang="es-PE" dirty="0" smtClean="0"/>
                        <a:t>Campaña de desparasitación</a:t>
                      </a:r>
                      <a:endParaRPr lang="es-PE" dirty="0"/>
                    </a:p>
                  </a:txBody>
                  <a:tcPr/>
                </a:tc>
                <a:tc>
                  <a:txBody>
                    <a:bodyPr/>
                    <a:lstStyle/>
                    <a:p>
                      <a:pPr algn="ctr"/>
                      <a:r>
                        <a:rPr lang="es-PE" dirty="0" smtClean="0"/>
                        <a:t>13,519</a:t>
                      </a:r>
                      <a:endParaRPr lang="es-PE" dirty="0"/>
                    </a:p>
                  </a:txBody>
                  <a:tcPr/>
                </a:tc>
              </a:tr>
              <a:tr h="421761">
                <a:tc>
                  <a:txBody>
                    <a:bodyPr/>
                    <a:lstStyle/>
                    <a:p>
                      <a:r>
                        <a:rPr lang="es-PE" dirty="0" smtClean="0"/>
                        <a:t>Van Can 2014</a:t>
                      </a:r>
                      <a:endParaRPr lang="es-PE" dirty="0"/>
                    </a:p>
                  </a:txBody>
                  <a:tcPr/>
                </a:tc>
                <a:tc>
                  <a:txBody>
                    <a:bodyPr/>
                    <a:lstStyle/>
                    <a:p>
                      <a:pPr algn="ctr"/>
                      <a:r>
                        <a:rPr lang="es-PE" dirty="0" smtClean="0"/>
                        <a:t>4,336</a:t>
                      </a:r>
                      <a:endParaRPr lang="es-PE" dirty="0"/>
                    </a:p>
                  </a:txBody>
                  <a:tcPr/>
                </a:tc>
              </a:tr>
              <a:tr h="421761">
                <a:tc>
                  <a:txBody>
                    <a:bodyPr/>
                    <a:lstStyle/>
                    <a:p>
                      <a:r>
                        <a:rPr lang="es-PE" dirty="0" smtClean="0"/>
                        <a:t>Capacitación </a:t>
                      </a:r>
                      <a:r>
                        <a:rPr lang="es-PE" baseline="0" dirty="0" smtClean="0"/>
                        <a:t> de  Alumnos</a:t>
                      </a:r>
                      <a:endParaRPr lang="es-PE" dirty="0"/>
                    </a:p>
                  </a:txBody>
                  <a:tcPr/>
                </a:tc>
                <a:tc>
                  <a:txBody>
                    <a:bodyPr/>
                    <a:lstStyle/>
                    <a:p>
                      <a:pPr algn="ctr"/>
                      <a:r>
                        <a:rPr lang="es-PE" dirty="0" smtClean="0"/>
                        <a:t>323</a:t>
                      </a:r>
                      <a:endParaRPr lang="es-PE" dirty="0"/>
                    </a:p>
                  </a:txBody>
                  <a:tcPr/>
                </a:tc>
              </a:tr>
              <a:tr h="421761">
                <a:tc>
                  <a:txBody>
                    <a:bodyPr/>
                    <a:lstStyle/>
                    <a:p>
                      <a:r>
                        <a:rPr lang="es-PE" dirty="0" smtClean="0"/>
                        <a:t>Visitas Guiadas a colegios</a:t>
                      </a:r>
                      <a:endParaRPr lang="es-PE" dirty="0"/>
                    </a:p>
                  </a:txBody>
                  <a:tcPr/>
                </a:tc>
                <a:tc>
                  <a:txBody>
                    <a:bodyPr/>
                    <a:lstStyle/>
                    <a:p>
                      <a:pPr algn="ctr"/>
                      <a:r>
                        <a:rPr lang="es-PE" dirty="0" smtClean="0"/>
                        <a:t>14</a:t>
                      </a:r>
                      <a:endParaRPr lang="es-PE" dirty="0"/>
                    </a:p>
                  </a:txBody>
                  <a:tcPr/>
                </a:tc>
              </a:tr>
              <a:tr h="421761">
                <a:tc>
                  <a:txBody>
                    <a:bodyPr/>
                    <a:lstStyle/>
                    <a:p>
                      <a:r>
                        <a:rPr lang="es-PE" dirty="0" smtClean="0"/>
                        <a:t>Charlas en comunidades</a:t>
                      </a:r>
                      <a:endParaRPr lang="es-PE" dirty="0"/>
                    </a:p>
                  </a:txBody>
                  <a:tcPr/>
                </a:tc>
                <a:tc>
                  <a:txBody>
                    <a:bodyPr/>
                    <a:lstStyle/>
                    <a:p>
                      <a:pPr algn="ctr"/>
                      <a:r>
                        <a:rPr lang="es-PE" dirty="0" smtClean="0"/>
                        <a:t>4 AAHH</a:t>
                      </a:r>
                      <a:endParaRPr lang="es-PE" dirty="0"/>
                    </a:p>
                  </a:txBody>
                  <a:tcPr/>
                </a:tc>
              </a:tr>
              <a:tr h="421761">
                <a:tc>
                  <a:txBody>
                    <a:bodyPr/>
                    <a:lstStyle/>
                    <a:p>
                      <a:r>
                        <a:rPr lang="es-PE" dirty="0" smtClean="0"/>
                        <a:t>Capacitación</a:t>
                      </a:r>
                      <a:r>
                        <a:rPr lang="es-PE" baseline="0" dirty="0" smtClean="0"/>
                        <a:t> de Trabajadores MDV</a:t>
                      </a:r>
                      <a:endParaRPr lang="es-PE" dirty="0"/>
                    </a:p>
                  </a:txBody>
                  <a:tcPr/>
                </a:tc>
                <a:tc>
                  <a:txBody>
                    <a:bodyPr/>
                    <a:lstStyle/>
                    <a:p>
                      <a:pPr algn="ctr"/>
                      <a:r>
                        <a:rPr lang="es-PE" dirty="0" smtClean="0"/>
                        <a:t>105</a:t>
                      </a:r>
                      <a:endParaRPr lang="es-PE" dirty="0"/>
                    </a:p>
                  </a:txBody>
                  <a:tcPr/>
                </a:tc>
              </a:tr>
            </a:tbl>
          </a:graphicData>
        </a:graphic>
      </p:graphicFrame>
      <p:graphicFrame>
        <p:nvGraphicFramePr>
          <p:cNvPr id="5" name="4 Tabla"/>
          <p:cNvGraphicFramePr>
            <a:graphicFrameLocks noGrp="1"/>
          </p:cNvGraphicFramePr>
          <p:nvPr>
            <p:extLst>
              <p:ext uri="{D42A27DB-BD31-4B8C-83A1-F6EECF244321}">
                <p14:modId xmlns:p14="http://schemas.microsoft.com/office/powerpoint/2010/main" val="2111859700"/>
              </p:ext>
            </p:extLst>
          </p:nvPr>
        </p:nvGraphicFramePr>
        <p:xfrm>
          <a:off x="4427984" y="2564904"/>
          <a:ext cx="4557988" cy="1094866"/>
        </p:xfrm>
        <a:graphic>
          <a:graphicData uri="http://schemas.openxmlformats.org/drawingml/2006/table">
            <a:tbl>
              <a:tblPr firstRow="1" bandRow="1">
                <a:tableStyleId>{5C22544A-7EE6-4342-B048-85BDC9FD1C3A}</a:tableStyleId>
              </a:tblPr>
              <a:tblGrid>
                <a:gridCol w="2697656"/>
                <a:gridCol w="1860332"/>
              </a:tblGrid>
              <a:tr h="547433">
                <a:tc>
                  <a:txBody>
                    <a:bodyPr/>
                    <a:lstStyle/>
                    <a:p>
                      <a:pPr algn="ctr"/>
                      <a:r>
                        <a:rPr lang="es-PE" dirty="0" smtClean="0"/>
                        <a:t>Cirugías itinerantes</a:t>
                      </a:r>
                      <a:endParaRPr lang="es-PE" dirty="0"/>
                    </a:p>
                  </a:txBody>
                  <a:tcPr anchor="ctr">
                    <a:solidFill>
                      <a:schemeClr val="accent2"/>
                    </a:solidFill>
                  </a:tcPr>
                </a:tc>
                <a:tc>
                  <a:txBody>
                    <a:bodyPr/>
                    <a:lstStyle/>
                    <a:p>
                      <a:pPr algn="ctr"/>
                      <a:r>
                        <a:rPr lang="es-PE" dirty="0" smtClean="0"/>
                        <a:t>cantidad</a:t>
                      </a:r>
                      <a:endParaRPr lang="es-PE" dirty="0"/>
                    </a:p>
                  </a:txBody>
                  <a:tcPr anchor="ctr">
                    <a:solidFill>
                      <a:schemeClr val="accent2"/>
                    </a:solidFill>
                  </a:tcPr>
                </a:tc>
              </a:tr>
              <a:tr h="547433">
                <a:tc>
                  <a:txBody>
                    <a:bodyPr/>
                    <a:lstStyle/>
                    <a:p>
                      <a:pPr algn="ctr"/>
                      <a:r>
                        <a:rPr lang="es-PE" dirty="0" smtClean="0"/>
                        <a:t>Esterilización gratuita</a:t>
                      </a:r>
                      <a:endParaRPr lang="es-PE" dirty="0"/>
                    </a:p>
                  </a:txBody>
                  <a:tcPr anchor="ctr"/>
                </a:tc>
                <a:tc>
                  <a:txBody>
                    <a:bodyPr/>
                    <a:lstStyle/>
                    <a:p>
                      <a:pPr algn="ctr"/>
                      <a:r>
                        <a:rPr lang="es-PE" dirty="0" smtClean="0"/>
                        <a:t>1,500</a:t>
                      </a:r>
                      <a:endParaRPr lang="es-PE" dirty="0"/>
                    </a:p>
                  </a:txBody>
                  <a:tcPr anchor="ctr"/>
                </a:tc>
              </a:tr>
            </a:tbl>
          </a:graphicData>
        </a:graphic>
      </p:graphicFrame>
      <p:sp>
        <p:nvSpPr>
          <p:cNvPr id="6" name="Título 1"/>
          <p:cNvSpPr txBox="1">
            <a:spLocks/>
          </p:cNvSpPr>
          <p:nvPr/>
        </p:nvSpPr>
        <p:spPr>
          <a:xfrm>
            <a:off x="-180528" y="1203404"/>
            <a:ext cx="4953000" cy="97087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PE" sz="2400" b="1" dirty="0" smtClean="0">
                <a:solidFill>
                  <a:srgbClr val="FF0000"/>
                </a:solidFill>
              </a:rPr>
              <a:t>NO ME ABANDONES</a:t>
            </a:r>
          </a:p>
          <a:p>
            <a:r>
              <a:rPr lang="es-PE" sz="2400" b="1" dirty="0" smtClean="0">
                <a:solidFill>
                  <a:srgbClr val="FF0000"/>
                </a:solidFill>
              </a:rPr>
              <a:t>SOY TU PATA </a:t>
            </a:r>
            <a:endParaRPr lang="es-ES" sz="2400" dirty="0"/>
          </a:p>
        </p:txBody>
      </p:sp>
      <p:sp>
        <p:nvSpPr>
          <p:cNvPr id="7" name="Título 1"/>
          <p:cNvSpPr txBox="1">
            <a:spLocks/>
          </p:cNvSpPr>
          <p:nvPr/>
        </p:nvSpPr>
        <p:spPr>
          <a:xfrm>
            <a:off x="4191000" y="1203404"/>
            <a:ext cx="4953000" cy="970875"/>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PE" sz="2800" b="1" dirty="0" smtClean="0">
                <a:solidFill>
                  <a:srgbClr val="FF0000"/>
                </a:solidFill>
              </a:rPr>
              <a:t>ESTERILIZACIONES</a:t>
            </a:r>
            <a:endParaRPr lang="es-ES" sz="2800" dirty="0"/>
          </a:p>
        </p:txBody>
      </p:sp>
      <p:pic>
        <p:nvPicPr>
          <p:cNvPr id="8" name="Picture 10" descr="F:\DCIM\104_FUJI\DSCF4206a.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123786" y="3717032"/>
            <a:ext cx="1543714" cy="230826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F:\DCIM\104_FUJI\DSCF413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91436" y="3717032"/>
            <a:ext cx="1567405" cy="2308267"/>
          </a:xfrm>
          <a:prstGeom prst="rect">
            <a:avLst/>
          </a:prstGeom>
          <a:noFill/>
          <a:extLst>
            <a:ext uri="{909E8E84-426E-40DD-AFC4-6F175D3DCCD1}">
              <a14:hiddenFill xmlns:a14="http://schemas.microsoft.com/office/drawing/2010/main">
                <a:solidFill>
                  <a:srgbClr val="FFFFFF"/>
                </a:solidFill>
              </a14:hiddenFill>
            </a:ext>
          </a:extLst>
        </p:spPr>
      </p:pic>
      <p:sp>
        <p:nvSpPr>
          <p:cNvPr id="10" name="1 Título"/>
          <p:cNvSpPr>
            <a:spLocks noGrp="1"/>
          </p:cNvSpPr>
          <p:nvPr>
            <p:ph type="title"/>
          </p:nvPr>
        </p:nvSpPr>
        <p:spPr>
          <a:xfrm>
            <a:off x="396776" y="188640"/>
            <a:ext cx="6995120" cy="778098"/>
          </a:xfrm>
          <a:solidFill>
            <a:schemeClr val="accent3">
              <a:lumMod val="75000"/>
            </a:schemeClr>
          </a:solidFill>
        </p:spPr>
        <p:txBody>
          <a:bodyPr>
            <a:normAutofit/>
          </a:bodyPr>
          <a:lstStyle/>
          <a:p>
            <a:pPr algn="l"/>
            <a:r>
              <a:rPr lang="es-PE" sz="2500" dirty="0" smtClean="0">
                <a:solidFill>
                  <a:schemeClr val="bg1"/>
                </a:solidFill>
                <a:latin typeface="Eras Bold ITC" panose="020B0907030504020204" pitchFamily="34" charset="0"/>
              </a:rPr>
              <a:t>TENENCIA RESPONSABLE DE MASCOTAS</a:t>
            </a:r>
            <a:endParaRPr lang="es-PE" sz="2500" dirty="0">
              <a:solidFill>
                <a:schemeClr val="bg1"/>
              </a:solidFill>
              <a:latin typeface="Eras Bold ITC" panose="020B0907030504020204" pitchFamily="34" charset="0"/>
            </a:endParaRPr>
          </a:p>
        </p:txBody>
      </p:sp>
    </p:spTree>
    <p:extLst>
      <p:ext uri="{BB962C8B-B14F-4D97-AF65-F5344CB8AC3E}">
        <p14:creationId xmlns:p14="http://schemas.microsoft.com/office/powerpoint/2010/main" val="30447959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6" presetClass="entr" presetSubtype="16"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circle(in)">
                                      <p:cBhvr>
                                        <p:cTn id="30" dur="2000"/>
                                        <p:tgtEl>
                                          <p:spTgt spid="8"/>
                                        </p:tgtEl>
                                      </p:cBhvr>
                                    </p:animEffect>
                                  </p:childTnLst>
                                </p:cTn>
                              </p:par>
                              <p:par>
                                <p:cTn id="31" presetID="6" presetClass="entr" presetSubtype="16"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circle(in)">
                                      <p:cBhvr>
                                        <p:cTn id="33"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a:spLocks noGrp="1"/>
          </p:cNvSpPr>
          <p:nvPr>
            <p:ph type="title"/>
          </p:nvPr>
        </p:nvSpPr>
        <p:spPr>
          <a:xfrm>
            <a:off x="360066" y="188640"/>
            <a:ext cx="6995120" cy="778098"/>
          </a:xfrm>
          <a:solidFill>
            <a:schemeClr val="accent3">
              <a:lumMod val="75000"/>
            </a:schemeClr>
          </a:solidFill>
        </p:spPr>
        <p:txBody>
          <a:bodyPr>
            <a:normAutofit/>
          </a:bodyPr>
          <a:lstStyle/>
          <a:p>
            <a:pPr algn="l"/>
            <a:r>
              <a:rPr lang="es-PE" sz="2500" dirty="0" smtClean="0">
                <a:solidFill>
                  <a:schemeClr val="bg1"/>
                </a:solidFill>
                <a:latin typeface="Eras Bold ITC" panose="020B0907030504020204" pitchFamily="34" charset="0"/>
              </a:rPr>
              <a:t>CONTROL DE PLAGAS URBANAS</a:t>
            </a:r>
            <a:endParaRPr lang="es-PE" sz="2500" dirty="0">
              <a:solidFill>
                <a:schemeClr val="bg1"/>
              </a:solidFill>
              <a:latin typeface="Eras Bold ITC" panose="020B0907030504020204" pitchFamily="34" charset="0"/>
            </a:endParaRPr>
          </a:p>
        </p:txBody>
      </p:sp>
      <p:pic>
        <p:nvPicPr>
          <p:cNvPr id="377" name="Picture 371" descr="89-nt-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06045" y="3894137"/>
            <a:ext cx="504825"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8" name="Picture 129" descr="89-nt-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04420" y="1909762"/>
            <a:ext cx="504825"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 name="Picture 127" descr="89-nt-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29870" y="2776537"/>
            <a:ext cx="504825"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0" name="Freeform 1510"/>
          <p:cNvSpPr>
            <a:spLocks/>
          </p:cNvSpPr>
          <p:nvPr/>
        </p:nvSpPr>
        <p:spPr bwMode="auto">
          <a:xfrm>
            <a:off x="1662908" y="1739899"/>
            <a:ext cx="688975" cy="558800"/>
          </a:xfrm>
          <a:custGeom>
            <a:avLst/>
            <a:gdLst>
              <a:gd name="T0" fmla="*/ 2147483647 w 429"/>
              <a:gd name="T1" fmla="*/ 2147483647 h 354"/>
              <a:gd name="T2" fmla="*/ 2147483647 w 429"/>
              <a:gd name="T3" fmla="*/ 2147483647 h 354"/>
              <a:gd name="T4" fmla="*/ 2147483647 w 429"/>
              <a:gd name="T5" fmla="*/ 2147483647 h 354"/>
              <a:gd name="T6" fmla="*/ 2147483647 w 429"/>
              <a:gd name="T7" fmla="*/ 2147483647 h 354"/>
              <a:gd name="T8" fmla="*/ 2147483647 w 429"/>
              <a:gd name="T9" fmla="*/ 2147483647 h 354"/>
              <a:gd name="T10" fmla="*/ 2147483647 w 429"/>
              <a:gd name="T11" fmla="*/ 2147483647 h 354"/>
              <a:gd name="T12" fmla="*/ 2147483647 w 429"/>
              <a:gd name="T13" fmla="*/ 2147483647 h 354"/>
              <a:gd name="T14" fmla="*/ 2147483647 w 429"/>
              <a:gd name="T15" fmla="*/ 2147483647 h 354"/>
              <a:gd name="T16" fmla="*/ 2147483647 w 429"/>
              <a:gd name="T17" fmla="*/ 2147483647 h 354"/>
              <a:gd name="T18" fmla="*/ 2147483647 w 429"/>
              <a:gd name="T19" fmla="*/ 2147483647 h 354"/>
              <a:gd name="T20" fmla="*/ 2147483647 w 429"/>
              <a:gd name="T21" fmla="*/ 2147483647 h 354"/>
              <a:gd name="T22" fmla="*/ 2147483647 w 429"/>
              <a:gd name="T23" fmla="*/ 2147483647 h 354"/>
              <a:gd name="T24" fmla="*/ 2147483647 w 429"/>
              <a:gd name="T25" fmla="*/ 2147483647 h 354"/>
              <a:gd name="T26" fmla="*/ 2147483647 w 429"/>
              <a:gd name="T27" fmla="*/ 2147483647 h 354"/>
              <a:gd name="T28" fmla="*/ 2147483647 w 429"/>
              <a:gd name="T29" fmla="*/ 2147483647 h 354"/>
              <a:gd name="T30" fmla="*/ 2147483647 w 429"/>
              <a:gd name="T31" fmla="*/ 2147483647 h 354"/>
              <a:gd name="T32" fmla="*/ 2147483647 w 429"/>
              <a:gd name="T33" fmla="*/ 2147483647 h 354"/>
              <a:gd name="T34" fmla="*/ 2147483647 w 429"/>
              <a:gd name="T35" fmla="*/ 2147483647 h 354"/>
              <a:gd name="T36" fmla="*/ 2147483647 w 429"/>
              <a:gd name="T37" fmla="*/ 2147483647 h 354"/>
              <a:gd name="T38" fmla="*/ 2147483647 w 429"/>
              <a:gd name="T39" fmla="*/ 2147483647 h 354"/>
              <a:gd name="T40" fmla="*/ 2147483647 w 429"/>
              <a:gd name="T41" fmla="*/ 2147483647 h 354"/>
              <a:gd name="T42" fmla="*/ 2147483647 w 429"/>
              <a:gd name="T43" fmla="*/ 2147483647 h 354"/>
              <a:gd name="T44" fmla="*/ 2147483647 w 429"/>
              <a:gd name="T45" fmla="*/ 2147483647 h 354"/>
              <a:gd name="T46" fmla="*/ 2147483647 w 429"/>
              <a:gd name="T47" fmla="*/ 2147483647 h 354"/>
              <a:gd name="T48" fmla="*/ 2147483647 w 429"/>
              <a:gd name="T49" fmla="*/ 2147483647 h 354"/>
              <a:gd name="T50" fmla="*/ 2147483647 w 429"/>
              <a:gd name="T51" fmla="*/ 2147483647 h 354"/>
              <a:gd name="T52" fmla="*/ 2147483647 w 429"/>
              <a:gd name="T53" fmla="*/ 2147483647 h 354"/>
              <a:gd name="T54" fmla="*/ 2147483647 w 429"/>
              <a:gd name="T55" fmla="*/ 2147483647 h 354"/>
              <a:gd name="T56" fmla="*/ 2147483647 w 429"/>
              <a:gd name="T57" fmla="*/ 2147483647 h 354"/>
              <a:gd name="T58" fmla="*/ 2147483647 w 429"/>
              <a:gd name="T59" fmla="*/ 2147483647 h 354"/>
              <a:gd name="T60" fmla="*/ 2147483647 w 429"/>
              <a:gd name="T61" fmla="*/ 2147483647 h 354"/>
              <a:gd name="T62" fmla="*/ 2147483647 w 429"/>
              <a:gd name="T63" fmla="*/ 2147483647 h 354"/>
              <a:gd name="T64" fmla="*/ 2147483647 w 429"/>
              <a:gd name="T65" fmla="*/ 2147483647 h 354"/>
              <a:gd name="T66" fmla="*/ 2147483647 w 429"/>
              <a:gd name="T67" fmla="*/ 2147483647 h 354"/>
              <a:gd name="T68" fmla="*/ 2147483647 w 429"/>
              <a:gd name="T69" fmla="*/ 2147483647 h 354"/>
              <a:gd name="T70" fmla="*/ 2147483647 w 429"/>
              <a:gd name="T71" fmla="*/ 2147483647 h 354"/>
              <a:gd name="T72" fmla="*/ 2147483647 w 429"/>
              <a:gd name="T73" fmla="*/ 2147483647 h 354"/>
              <a:gd name="T74" fmla="*/ 2147483647 w 429"/>
              <a:gd name="T75" fmla="*/ 2147483647 h 354"/>
              <a:gd name="T76" fmla="*/ 2147483647 w 429"/>
              <a:gd name="T77" fmla="*/ 2147483647 h 354"/>
              <a:gd name="T78" fmla="*/ 2147483647 w 429"/>
              <a:gd name="T79" fmla="*/ 2147483647 h 354"/>
              <a:gd name="T80" fmla="*/ 2147483647 w 429"/>
              <a:gd name="T81" fmla="*/ 2147483647 h 354"/>
              <a:gd name="T82" fmla="*/ 2147483647 w 429"/>
              <a:gd name="T83" fmla="*/ 2147483647 h 354"/>
              <a:gd name="T84" fmla="*/ 2147483647 w 429"/>
              <a:gd name="T85" fmla="*/ 2147483647 h 354"/>
              <a:gd name="T86" fmla="*/ 2147483647 w 429"/>
              <a:gd name="T87" fmla="*/ 2147483647 h 354"/>
              <a:gd name="T88" fmla="*/ 2147483647 w 429"/>
              <a:gd name="T89" fmla="*/ 2147483647 h 354"/>
              <a:gd name="T90" fmla="*/ 2147483647 w 429"/>
              <a:gd name="T91" fmla="*/ 2147483647 h 354"/>
              <a:gd name="T92" fmla="*/ 2147483647 w 429"/>
              <a:gd name="T93" fmla="*/ 2147483647 h 354"/>
              <a:gd name="T94" fmla="*/ 0 w 429"/>
              <a:gd name="T95" fmla="*/ 2147483647 h 354"/>
              <a:gd name="T96" fmla="*/ 2147483647 w 429"/>
              <a:gd name="T97" fmla="*/ 2147483647 h 354"/>
              <a:gd name="T98" fmla="*/ 2147483647 w 429"/>
              <a:gd name="T99" fmla="*/ 2147483647 h 35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29"/>
              <a:gd name="T151" fmla="*/ 0 h 354"/>
              <a:gd name="T152" fmla="*/ 429 w 429"/>
              <a:gd name="T153" fmla="*/ 354 h 354"/>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29" h="354">
                <a:moveTo>
                  <a:pt x="399" y="0"/>
                </a:moveTo>
                <a:lnTo>
                  <a:pt x="402" y="69"/>
                </a:lnTo>
                <a:lnTo>
                  <a:pt x="377" y="107"/>
                </a:lnTo>
                <a:lnTo>
                  <a:pt x="367" y="139"/>
                </a:lnTo>
                <a:lnTo>
                  <a:pt x="404" y="146"/>
                </a:lnTo>
                <a:lnTo>
                  <a:pt x="429" y="239"/>
                </a:lnTo>
                <a:lnTo>
                  <a:pt x="396" y="250"/>
                </a:lnTo>
                <a:lnTo>
                  <a:pt x="327" y="276"/>
                </a:lnTo>
                <a:lnTo>
                  <a:pt x="303" y="283"/>
                </a:lnTo>
                <a:lnTo>
                  <a:pt x="280" y="329"/>
                </a:lnTo>
                <a:lnTo>
                  <a:pt x="260" y="354"/>
                </a:lnTo>
                <a:lnTo>
                  <a:pt x="222" y="311"/>
                </a:lnTo>
                <a:lnTo>
                  <a:pt x="197" y="317"/>
                </a:lnTo>
                <a:lnTo>
                  <a:pt x="190" y="342"/>
                </a:lnTo>
                <a:lnTo>
                  <a:pt x="172" y="346"/>
                </a:lnTo>
                <a:lnTo>
                  <a:pt x="170" y="343"/>
                </a:lnTo>
                <a:lnTo>
                  <a:pt x="168" y="340"/>
                </a:lnTo>
                <a:lnTo>
                  <a:pt x="165" y="335"/>
                </a:lnTo>
                <a:lnTo>
                  <a:pt x="163" y="335"/>
                </a:lnTo>
                <a:lnTo>
                  <a:pt x="160" y="335"/>
                </a:lnTo>
                <a:lnTo>
                  <a:pt x="156" y="335"/>
                </a:lnTo>
                <a:lnTo>
                  <a:pt x="154" y="335"/>
                </a:lnTo>
                <a:lnTo>
                  <a:pt x="151" y="335"/>
                </a:lnTo>
                <a:lnTo>
                  <a:pt x="146" y="335"/>
                </a:lnTo>
                <a:lnTo>
                  <a:pt x="146" y="340"/>
                </a:lnTo>
                <a:lnTo>
                  <a:pt x="145" y="343"/>
                </a:lnTo>
                <a:lnTo>
                  <a:pt x="145" y="346"/>
                </a:lnTo>
                <a:lnTo>
                  <a:pt x="143" y="346"/>
                </a:lnTo>
                <a:lnTo>
                  <a:pt x="139" y="346"/>
                </a:lnTo>
                <a:lnTo>
                  <a:pt x="138" y="346"/>
                </a:lnTo>
                <a:lnTo>
                  <a:pt x="138" y="343"/>
                </a:lnTo>
                <a:lnTo>
                  <a:pt x="139" y="343"/>
                </a:lnTo>
                <a:lnTo>
                  <a:pt x="143" y="343"/>
                </a:lnTo>
                <a:lnTo>
                  <a:pt x="139" y="340"/>
                </a:lnTo>
                <a:lnTo>
                  <a:pt x="138" y="340"/>
                </a:lnTo>
                <a:lnTo>
                  <a:pt x="138" y="335"/>
                </a:lnTo>
                <a:lnTo>
                  <a:pt x="132" y="335"/>
                </a:lnTo>
                <a:lnTo>
                  <a:pt x="132" y="329"/>
                </a:lnTo>
                <a:lnTo>
                  <a:pt x="131" y="329"/>
                </a:lnTo>
                <a:lnTo>
                  <a:pt x="128" y="329"/>
                </a:lnTo>
                <a:lnTo>
                  <a:pt x="124" y="329"/>
                </a:lnTo>
                <a:lnTo>
                  <a:pt x="124" y="335"/>
                </a:lnTo>
                <a:lnTo>
                  <a:pt x="122" y="340"/>
                </a:lnTo>
                <a:lnTo>
                  <a:pt x="120" y="340"/>
                </a:lnTo>
                <a:lnTo>
                  <a:pt x="120" y="335"/>
                </a:lnTo>
                <a:lnTo>
                  <a:pt x="117" y="335"/>
                </a:lnTo>
                <a:lnTo>
                  <a:pt x="114" y="335"/>
                </a:lnTo>
                <a:lnTo>
                  <a:pt x="117" y="335"/>
                </a:lnTo>
                <a:lnTo>
                  <a:pt x="117" y="340"/>
                </a:lnTo>
                <a:lnTo>
                  <a:pt x="114" y="340"/>
                </a:lnTo>
                <a:lnTo>
                  <a:pt x="112" y="340"/>
                </a:lnTo>
                <a:lnTo>
                  <a:pt x="108" y="343"/>
                </a:lnTo>
                <a:lnTo>
                  <a:pt x="106" y="343"/>
                </a:lnTo>
                <a:lnTo>
                  <a:pt x="103" y="343"/>
                </a:lnTo>
                <a:lnTo>
                  <a:pt x="98" y="343"/>
                </a:lnTo>
                <a:lnTo>
                  <a:pt x="98" y="340"/>
                </a:lnTo>
                <a:lnTo>
                  <a:pt x="97" y="340"/>
                </a:lnTo>
                <a:lnTo>
                  <a:pt x="97" y="343"/>
                </a:lnTo>
                <a:lnTo>
                  <a:pt x="94" y="343"/>
                </a:lnTo>
                <a:lnTo>
                  <a:pt x="91" y="343"/>
                </a:lnTo>
                <a:lnTo>
                  <a:pt x="91" y="346"/>
                </a:lnTo>
                <a:lnTo>
                  <a:pt x="89" y="346"/>
                </a:lnTo>
                <a:lnTo>
                  <a:pt x="84" y="346"/>
                </a:lnTo>
                <a:lnTo>
                  <a:pt x="82" y="346"/>
                </a:lnTo>
                <a:lnTo>
                  <a:pt x="82" y="350"/>
                </a:lnTo>
                <a:lnTo>
                  <a:pt x="80" y="350"/>
                </a:lnTo>
                <a:lnTo>
                  <a:pt x="80" y="346"/>
                </a:lnTo>
                <a:lnTo>
                  <a:pt x="80" y="343"/>
                </a:lnTo>
                <a:lnTo>
                  <a:pt x="76" y="340"/>
                </a:lnTo>
                <a:lnTo>
                  <a:pt x="74" y="340"/>
                </a:lnTo>
                <a:lnTo>
                  <a:pt x="74" y="335"/>
                </a:lnTo>
                <a:lnTo>
                  <a:pt x="74" y="329"/>
                </a:lnTo>
                <a:lnTo>
                  <a:pt x="71" y="329"/>
                </a:lnTo>
                <a:lnTo>
                  <a:pt x="67" y="328"/>
                </a:lnTo>
                <a:lnTo>
                  <a:pt x="67" y="329"/>
                </a:lnTo>
                <a:lnTo>
                  <a:pt x="66" y="335"/>
                </a:lnTo>
                <a:lnTo>
                  <a:pt x="63" y="329"/>
                </a:lnTo>
                <a:lnTo>
                  <a:pt x="63" y="335"/>
                </a:lnTo>
                <a:lnTo>
                  <a:pt x="59" y="335"/>
                </a:lnTo>
                <a:lnTo>
                  <a:pt x="58" y="335"/>
                </a:lnTo>
                <a:lnTo>
                  <a:pt x="55" y="335"/>
                </a:lnTo>
                <a:lnTo>
                  <a:pt x="50" y="335"/>
                </a:lnTo>
                <a:lnTo>
                  <a:pt x="50" y="329"/>
                </a:lnTo>
                <a:lnTo>
                  <a:pt x="48" y="329"/>
                </a:lnTo>
                <a:lnTo>
                  <a:pt x="48" y="328"/>
                </a:lnTo>
                <a:lnTo>
                  <a:pt x="45" y="322"/>
                </a:lnTo>
                <a:lnTo>
                  <a:pt x="45" y="319"/>
                </a:lnTo>
                <a:lnTo>
                  <a:pt x="48" y="319"/>
                </a:lnTo>
                <a:lnTo>
                  <a:pt x="48" y="316"/>
                </a:lnTo>
                <a:lnTo>
                  <a:pt x="45" y="316"/>
                </a:lnTo>
                <a:lnTo>
                  <a:pt x="45" y="313"/>
                </a:lnTo>
                <a:lnTo>
                  <a:pt x="48" y="313"/>
                </a:lnTo>
                <a:lnTo>
                  <a:pt x="50" y="316"/>
                </a:lnTo>
                <a:lnTo>
                  <a:pt x="55" y="316"/>
                </a:lnTo>
                <a:lnTo>
                  <a:pt x="58" y="316"/>
                </a:lnTo>
                <a:lnTo>
                  <a:pt x="58" y="313"/>
                </a:lnTo>
                <a:lnTo>
                  <a:pt x="59" y="313"/>
                </a:lnTo>
                <a:lnTo>
                  <a:pt x="59" y="308"/>
                </a:lnTo>
                <a:lnTo>
                  <a:pt x="59" y="302"/>
                </a:lnTo>
                <a:lnTo>
                  <a:pt x="58" y="301"/>
                </a:lnTo>
                <a:lnTo>
                  <a:pt x="59" y="301"/>
                </a:lnTo>
                <a:lnTo>
                  <a:pt x="63" y="301"/>
                </a:lnTo>
                <a:lnTo>
                  <a:pt x="63" y="296"/>
                </a:lnTo>
                <a:lnTo>
                  <a:pt x="66" y="296"/>
                </a:lnTo>
                <a:lnTo>
                  <a:pt x="67" y="296"/>
                </a:lnTo>
                <a:lnTo>
                  <a:pt x="71" y="291"/>
                </a:lnTo>
                <a:lnTo>
                  <a:pt x="67" y="288"/>
                </a:lnTo>
                <a:lnTo>
                  <a:pt x="67" y="284"/>
                </a:lnTo>
                <a:lnTo>
                  <a:pt x="67" y="280"/>
                </a:lnTo>
                <a:lnTo>
                  <a:pt x="67" y="275"/>
                </a:lnTo>
                <a:lnTo>
                  <a:pt x="67" y="272"/>
                </a:lnTo>
                <a:lnTo>
                  <a:pt x="66" y="269"/>
                </a:lnTo>
                <a:lnTo>
                  <a:pt x="63" y="264"/>
                </a:lnTo>
                <a:lnTo>
                  <a:pt x="63" y="269"/>
                </a:lnTo>
                <a:lnTo>
                  <a:pt x="59" y="269"/>
                </a:lnTo>
                <a:lnTo>
                  <a:pt x="58" y="269"/>
                </a:lnTo>
                <a:lnTo>
                  <a:pt x="55" y="269"/>
                </a:lnTo>
                <a:lnTo>
                  <a:pt x="50" y="269"/>
                </a:lnTo>
                <a:lnTo>
                  <a:pt x="48" y="269"/>
                </a:lnTo>
                <a:lnTo>
                  <a:pt x="45" y="269"/>
                </a:lnTo>
                <a:lnTo>
                  <a:pt x="42" y="269"/>
                </a:lnTo>
                <a:lnTo>
                  <a:pt x="41" y="269"/>
                </a:lnTo>
                <a:lnTo>
                  <a:pt x="37" y="269"/>
                </a:lnTo>
                <a:lnTo>
                  <a:pt x="34" y="269"/>
                </a:lnTo>
                <a:lnTo>
                  <a:pt x="31" y="269"/>
                </a:lnTo>
                <a:lnTo>
                  <a:pt x="27" y="269"/>
                </a:lnTo>
                <a:lnTo>
                  <a:pt x="26" y="269"/>
                </a:lnTo>
                <a:lnTo>
                  <a:pt x="22" y="264"/>
                </a:lnTo>
                <a:lnTo>
                  <a:pt x="19" y="269"/>
                </a:lnTo>
                <a:lnTo>
                  <a:pt x="19" y="264"/>
                </a:lnTo>
                <a:lnTo>
                  <a:pt x="19" y="259"/>
                </a:lnTo>
                <a:lnTo>
                  <a:pt x="22" y="259"/>
                </a:lnTo>
                <a:lnTo>
                  <a:pt x="22" y="252"/>
                </a:lnTo>
                <a:lnTo>
                  <a:pt x="19" y="252"/>
                </a:lnTo>
                <a:lnTo>
                  <a:pt x="19" y="247"/>
                </a:lnTo>
                <a:lnTo>
                  <a:pt x="18" y="247"/>
                </a:lnTo>
                <a:lnTo>
                  <a:pt x="18" y="245"/>
                </a:lnTo>
                <a:lnTo>
                  <a:pt x="19" y="245"/>
                </a:lnTo>
                <a:lnTo>
                  <a:pt x="19" y="242"/>
                </a:lnTo>
                <a:lnTo>
                  <a:pt x="19" y="237"/>
                </a:lnTo>
                <a:lnTo>
                  <a:pt x="22" y="231"/>
                </a:lnTo>
                <a:lnTo>
                  <a:pt x="26" y="231"/>
                </a:lnTo>
                <a:lnTo>
                  <a:pt x="26" y="230"/>
                </a:lnTo>
                <a:lnTo>
                  <a:pt x="27" y="225"/>
                </a:lnTo>
                <a:lnTo>
                  <a:pt x="27" y="220"/>
                </a:lnTo>
                <a:lnTo>
                  <a:pt x="31" y="220"/>
                </a:lnTo>
                <a:lnTo>
                  <a:pt x="34" y="220"/>
                </a:lnTo>
                <a:lnTo>
                  <a:pt x="37" y="225"/>
                </a:lnTo>
                <a:lnTo>
                  <a:pt x="41" y="225"/>
                </a:lnTo>
                <a:lnTo>
                  <a:pt x="41" y="220"/>
                </a:lnTo>
                <a:lnTo>
                  <a:pt x="41" y="217"/>
                </a:lnTo>
                <a:lnTo>
                  <a:pt x="42" y="215"/>
                </a:lnTo>
                <a:lnTo>
                  <a:pt x="42" y="209"/>
                </a:lnTo>
                <a:lnTo>
                  <a:pt x="42" y="205"/>
                </a:lnTo>
                <a:lnTo>
                  <a:pt x="42" y="200"/>
                </a:lnTo>
                <a:lnTo>
                  <a:pt x="41" y="195"/>
                </a:lnTo>
                <a:lnTo>
                  <a:pt x="34" y="178"/>
                </a:lnTo>
                <a:lnTo>
                  <a:pt x="31" y="173"/>
                </a:lnTo>
                <a:lnTo>
                  <a:pt x="31" y="170"/>
                </a:lnTo>
                <a:lnTo>
                  <a:pt x="27" y="162"/>
                </a:lnTo>
                <a:lnTo>
                  <a:pt x="27" y="156"/>
                </a:lnTo>
                <a:lnTo>
                  <a:pt x="26" y="150"/>
                </a:lnTo>
                <a:lnTo>
                  <a:pt x="26" y="143"/>
                </a:lnTo>
                <a:lnTo>
                  <a:pt x="26" y="134"/>
                </a:lnTo>
                <a:lnTo>
                  <a:pt x="22" y="130"/>
                </a:lnTo>
                <a:lnTo>
                  <a:pt x="19" y="130"/>
                </a:lnTo>
                <a:lnTo>
                  <a:pt x="18" y="130"/>
                </a:lnTo>
                <a:lnTo>
                  <a:pt x="15" y="130"/>
                </a:lnTo>
                <a:lnTo>
                  <a:pt x="11" y="130"/>
                </a:lnTo>
                <a:lnTo>
                  <a:pt x="11" y="128"/>
                </a:lnTo>
                <a:lnTo>
                  <a:pt x="15" y="124"/>
                </a:lnTo>
                <a:lnTo>
                  <a:pt x="11" y="124"/>
                </a:lnTo>
                <a:lnTo>
                  <a:pt x="11" y="118"/>
                </a:lnTo>
                <a:lnTo>
                  <a:pt x="11" y="113"/>
                </a:lnTo>
                <a:lnTo>
                  <a:pt x="15" y="113"/>
                </a:lnTo>
                <a:lnTo>
                  <a:pt x="15" y="112"/>
                </a:lnTo>
                <a:lnTo>
                  <a:pt x="18" y="112"/>
                </a:lnTo>
                <a:lnTo>
                  <a:pt x="19" y="109"/>
                </a:lnTo>
                <a:lnTo>
                  <a:pt x="19" y="102"/>
                </a:lnTo>
                <a:lnTo>
                  <a:pt x="22" y="101"/>
                </a:lnTo>
                <a:lnTo>
                  <a:pt x="22" y="95"/>
                </a:lnTo>
                <a:lnTo>
                  <a:pt x="22" y="92"/>
                </a:lnTo>
                <a:lnTo>
                  <a:pt x="22" y="87"/>
                </a:lnTo>
                <a:lnTo>
                  <a:pt x="19" y="85"/>
                </a:lnTo>
                <a:lnTo>
                  <a:pt x="18" y="81"/>
                </a:lnTo>
                <a:lnTo>
                  <a:pt x="15" y="74"/>
                </a:lnTo>
                <a:lnTo>
                  <a:pt x="11" y="81"/>
                </a:lnTo>
                <a:lnTo>
                  <a:pt x="8" y="81"/>
                </a:lnTo>
                <a:lnTo>
                  <a:pt x="5" y="81"/>
                </a:lnTo>
                <a:lnTo>
                  <a:pt x="2" y="81"/>
                </a:lnTo>
                <a:lnTo>
                  <a:pt x="0" y="74"/>
                </a:lnTo>
                <a:lnTo>
                  <a:pt x="0" y="71"/>
                </a:lnTo>
                <a:lnTo>
                  <a:pt x="5" y="71"/>
                </a:lnTo>
                <a:lnTo>
                  <a:pt x="8" y="68"/>
                </a:lnTo>
                <a:lnTo>
                  <a:pt x="8" y="65"/>
                </a:lnTo>
                <a:lnTo>
                  <a:pt x="8" y="60"/>
                </a:lnTo>
                <a:lnTo>
                  <a:pt x="11" y="60"/>
                </a:lnTo>
                <a:lnTo>
                  <a:pt x="11" y="58"/>
                </a:lnTo>
                <a:lnTo>
                  <a:pt x="11" y="53"/>
                </a:lnTo>
                <a:lnTo>
                  <a:pt x="24" y="41"/>
                </a:lnTo>
                <a:lnTo>
                  <a:pt x="222" y="44"/>
                </a:lnTo>
                <a:lnTo>
                  <a:pt x="287" y="40"/>
                </a:lnTo>
                <a:lnTo>
                  <a:pt x="399" y="0"/>
                </a:lnTo>
                <a:close/>
              </a:path>
            </a:pathLst>
          </a:custGeom>
          <a:solidFill>
            <a:srgbClr val="D9D9D9"/>
          </a:solidFill>
          <a:ln w="3175" cap="rnd">
            <a:solidFill>
              <a:srgbClr val="7F7F7F"/>
            </a:solidFill>
            <a:round/>
            <a:headEnd/>
            <a:tailEnd/>
          </a:ln>
        </p:spPr>
        <p:txBody>
          <a:bodyPr/>
          <a:lstStyle/>
          <a:p>
            <a:endParaRPr lang="es-PE"/>
          </a:p>
        </p:txBody>
      </p:sp>
      <p:sp>
        <p:nvSpPr>
          <p:cNvPr id="381" name="Freeform 1511"/>
          <p:cNvSpPr>
            <a:spLocks/>
          </p:cNvSpPr>
          <p:nvPr/>
        </p:nvSpPr>
        <p:spPr bwMode="auto">
          <a:xfrm>
            <a:off x="3304383" y="1739899"/>
            <a:ext cx="287337" cy="400050"/>
          </a:xfrm>
          <a:custGeom>
            <a:avLst/>
            <a:gdLst>
              <a:gd name="T0" fmla="*/ 0 w 179"/>
              <a:gd name="T1" fmla="*/ 2147483647 h 253"/>
              <a:gd name="T2" fmla="*/ 2147483647 w 179"/>
              <a:gd name="T3" fmla="*/ 2147483647 h 253"/>
              <a:gd name="T4" fmla="*/ 2147483647 w 179"/>
              <a:gd name="T5" fmla="*/ 2147483647 h 253"/>
              <a:gd name="T6" fmla="*/ 2147483647 w 179"/>
              <a:gd name="T7" fmla="*/ 2147483647 h 253"/>
              <a:gd name="T8" fmla="*/ 2147483647 w 179"/>
              <a:gd name="T9" fmla="*/ 2147483647 h 253"/>
              <a:gd name="T10" fmla="*/ 2147483647 w 179"/>
              <a:gd name="T11" fmla="*/ 2147483647 h 253"/>
              <a:gd name="T12" fmla="*/ 2147483647 w 179"/>
              <a:gd name="T13" fmla="*/ 2147483647 h 253"/>
              <a:gd name="T14" fmla="*/ 2147483647 w 179"/>
              <a:gd name="T15" fmla="*/ 2147483647 h 253"/>
              <a:gd name="T16" fmla="*/ 2147483647 w 179"/>
              <a:gd name="T17" fmla="*/ 2147483647 h 253"/>
              <a:gd name="T18" fmla="*/ 2147483647 w 179"/>
              <a:gd name="T19" fmla="*/ 2147483647 h 253"/>
              <a:gd name="T20" fmla="*/ 2147483647 w 179"/>
              <a:gd name="T21" fmla="*/ 2147483647 h 253"/>
              <a:gd name="T22" fmla="*/ 2147483647 w 179"/>
              <a:gd name="T23" fmla="*/ 2147483647 h 253"/>
              <a:gd name="T24" fmla="*/ 2147483647 w 179"/>
              <a:gd name="T25" fmla="*/ 2147483647 h 253"/>
              <a:gd name="T26" fmla="*/ 2147483647 w 179"/>
              <a:gd name="T27" fmla="*/ 2147483647 h 253"/>
              <a:gd name="T28" fmla="*/ 2147483647 w 179"/>
              <a:gd name="T29" fmla="*/ 0 h 253"/>
              <a:gd name="T30" fmla="*/ 2147483647 w 179"/>
              <a:gd name="T31" fmla="*/ 2147483647 h 25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79"/>
              <a:gd name="T49" fmla="*/ 0 h 253"/>
              <a:gd name="T50" fmla="*/ 179 w 179"/>
              <a:gd name="T51" fmla="*/ 253 h 25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79" h="253">
                <a:moveTo>
                  <a:pt x="0" y="135"/>
                </a:moveTo>
                <a:lnTo>
                  <a:pt x="16" y="169"/>
                </a:lnTo>
                <a:lnTo>
                  <a:pt x="57" y="204"/>
                </a:lnTo>
                <a:lnTo>
                  <a:pt x="85" y="253"/>
                </a:lnTo>
                <a:lnTo>
                  <a:pt x="142" y="213"/>
                </a:lnTo>
                <a:lnTo>
                  <a:pt x="160" y="156"/>
                </a:lnTo>
                <a:lnTo>
                  <a:pt x="167" y="129"/>
                </a:lnTo>
                <a:lnTo>
                  <a:pt x="179" y="114"/>
                </a:lnTo>
                <a:lnTo>
                  <a:pt x="157" y="104"/>
                </a:lnTo>
                <a:lnTo>
                  <a:pt x="128" y="72"/>
                </a:lnTo>
                <a:lnTo>
                  <a:pt x="139" y="54"/>
                </a:lnTo>
                <a:lnTo>
                  <a:pt x="141" y="38"/>
                </a:lnTo>
                <a:lnTo>
                  <a:pt x="116" y="23"/>
                </a:lnTo>
                <a:lnTo>
                  <a:pt x="106" y="7"/>
                </a:lnTo>
                <a:lnTo>
                  <a:pt x="94" y="0"/>
                </a:lnTo>
                <a:lnTo>
                  <a:pt x="1" y="132"/>
                </a:lnTo>
              </a:path>
            </a:pathLst>
          </a:custGeom>
          <a:solidFill>
            <a:srgbClr val="D9D9D9"/>
          </a:solidFill>
          <a:ln w="3175" cap="rnd">
            <a:solidFill>
              <a:srgbClr val="7F7F7F"/>
            </a:solidFill>
            <a:round/>
            <a:headEnd/>
            <a:tailEnd/>
          </a:ln>
        </p:spPr>
        <p:txBody>
          <a:bodyPr/>
          <a:lstStyle/>
          <a:p>
            <a:endParaRPr lang="es-PE"/>
          </a:p>
        </p:txBody>
      </p:sp>
      <p:sp>
        <p:nvSpPr>
          <p:cNvPr id="382" name="Freeform 1512"/>
          <p:cNvSpPr>
            <a:spLocks/>
          </p:cNvSpPr>
          <p:nvPr/>
        </p:nvSpPr>
        <p:spPr bwMode="auto">
          <a:xfrm>
            <a:off x="2080420" y="1881187"/>
            <a:ext cx="1055688" cy="869950"/>
          </a:xfrm>
          <a:custGeom>
            <a:avLst/>
            <a:gdLst>
              <a:gd name="T0" fmla="*/ 0 w 656"/>
              <a:gd name="T1" fmla="*/ 2147483647 h 550"/>
              <a:gd name="T2" fmla="*/ 2147483647 w 656"/>
              <a:gd name="T3" fmla="*/ 2147483647 h 550"/>
              <a:gd name="T4" fmla="*/ 2147483647 w 656"/>
              <a:gd name="T5" fmla="*/ 2147483647 h 550"/>
              <a:gd name="T6" fmla="*/ 2147483647 w 656"/>
              <a:gd name="T7" fmla="*/ 2147483647 h 550"/>
              <a:gd name="T8" fmla="*/ 2147483647 w 656"/>
              <a:gd name="T9" fmla="*/ 2147483647 h 550"/>
              <a:gd name="T10" fmla="*/ 2147483647 w 656"/>
              <a:gd name="T11" fmla="*/ 2147483647 h 550"/>
              <a:gd name="T12" fmla="*/ 2147483647 w 656"/>
              <a:gd name="T13" fmla="*/ 2147483647 h 550"/>
              <a:gd name="T14" fmla="*/ 2147483647 w 656"/>
              <a:gd name="T15" fmla="*/ 2147483647 h 550"/>
              <a:gd name="T16" fmla="*/ 2147483647 w 656"/>
              <a:gd name="T17" fmla="*/ 2147483647 h 550"/>
              <a:gd name="T18" fmla="*/ 2147483647 w 656"/>
              <a:gd name="T19" fmla="*/ 2147483647 h 550"/>
              <a:gd name="T20" fmla="*/ 2147483647 w 656"/>
              <a:gd name="T21" fmla="*/ 2147483647 h 550"/>
              <a:gd name="T22" fmla="*/ 2147483647 w 656"/>
              <a:gd name="T23" fmla="*/ 2147483647 h 550"/>
              <a:gd name="T24" fmla="*/ 2147483647 w 656"/>
              <a:gd name="T25" fmla="*/ 2147483647 h 550"/>
              <a:gd name="T26" fmla="*/ 2147483647 w 656"/>
              <a:gd name="T27" fmla="*/ 2147483647 h 550"/>
              <a:gd name="T28" fmla="*/ 2147483647 w 656"/>
              <a:gd name="T29" fmla="*/ 2147483647 h 550"/>
              <a:gd name="T30" fmla="*/ 2147483647 w 656"/>
              <a:gd name="T31" fmla="*/ 2147483647 h 550"/>
              <a:gd name="T32" fmla="*/ 2147483647 w 656"/>
              <a:gd name="T33" fmla="*/ 2147483647 h 550"/>
              <a:gd name="T34" fmla="*/ 2147483647 w 656"/>
              <a:gd name="T35" fmla="*/ 2147483647 h 550"/>
              <a:gd name="T36" fmla="*/ 2147483647 w 656"/>
              <a:gd name="T37" fmla="*/ 2147483647 h 550"/>
              <a:gd name="T38" fmla="*/ 2147483647 w 656"/>
              <a:gd name="T39" fmla="*/ 2147483647 h 550"/>
              <a:gd name="T40" fmla="*/ 2147483647 w 656"/>
              <a:gd name="T41" fmla="*/ 2147483647 h 550"/>
              <a:gd name="T42" fmla="*/ 2147483647 w 656"/>
              <a:gd name="T43" fmla="*/ 2147483647 h 550"/>
              <a:gd name="T44" fmla="*/ 2147483647 w 656"/>
              <a:gd name="T45" fmla="*/ 2147483647 h 550"/>
              <a:gd name="T46" fmla="*/ 2147483647 w 656"/>
              <a:gd name="T47" fmla="*/ 2147483647 h 550"/>
              <a:gd name="T48" fmla="*/ 2147483647 w 656"/>
              <a:gd name="T49" fmla="*/ 2147483647 h 550"/>
              <a:gd name="T50" fmla="*/ 2147483647 w 656"/>
              <a:gd name="T51" fmla="*/ 2147483647 h 550"/>
              <a:gd name="T52" fmla="*/ 2147483647 w 656"/>
              <a:gd name="T53" fmla="*/ 0 h 550"/>
              <a:gd name="T54" fmla="*/ 2147483647 w 656"/>
              <a:gd name="T55" fmla="*/ 2147483647 h 550"/>
              <a:gd name="T56" fmla="*/ 2147483647 w 656"/>
              <a:gd name="T57" fmla="*/ 2147483647 h 550"/>
              <a:gd name="T58" fmla="*/ 2147483647 w 656"/>
              <a:gd name="T59" fmla="*/ 2147483647 h 550"/>
              <a:gd name="T60" fmla="*/ 2147483647 w 656"/>
              <a:gd name="T61" fmla="*/ 2147483647 h 550"/>
              <a:gd name="T62" fmla="*/ 2147483647 w 656"/>
              <a:gd name="T63" fmla="*/ 2147483647 h 550"/>
              <a:gd name="T64" fmla="*/ 2147483647 w 656"/>
              <a:gd name="T65" fmla="*/ 2147483647 h 550"/>
              <a:gd name="T66" fmla="*/ 2147483647 w 656"/>
              <a:gd name="T67" fmla="*/ 2147483647 h 550"/>
              <a:gd name="T68" fmla="*/ 2147483647 w 656"/>
              <a:gd name="T69" fmla="*/ 2147483647 h 550"/>
              <a:gd name="T70" fmla="*/ 2147483647 w 656"/>
              <a:gd name="T71" fmla="*/ 2147483647 h 550"/>
              <a:gd name="T72" fmla="*/ 0 w 656"/>
              <a:gd name="T73" fmla="*/ 2147483647 h 55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56"/>
              <a:gd name="T112" fmla="*/ 0 h 550"/>
              <a:gd name="T113" fmla="*/ 656 w 656"/>
              <a:gd name="T114" fmla="*/ 550 h 55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56" h="550">
                <a:moveTo>
                  <a:pt x="0" y="265"/>
                </a:moveTo>
                <a:lnTo>
                  <a:pt x="32" y="308"/>
                </a:lnTo>
                <a:lnTo>
                  <a:pt x="41" y="300"/>
                </a:lnTo>
                <a:lnTo>
                  <a:pt x="57" y="314"/>
                </a:lnTo>
                <a:lnTo>
                  <a:pt x="57" y="330"/>
                </a:lnTo>
                <a:lnTo>
                  <a:pt x="75" y="349"/>
                </a:lnTo>
                <a:lnTo>
                  <a:pt x="90" y="386"/>
                </a:lnTo>
                <a:lnTo>
                  <a:pt x="182" y="550"/>
                </a:lnTo>
                <a:lnTo>
                  <a:pt x="220" y="540"/>
                </a:lnTo>
                <a:lnTo>
                  <a:pt x="283" y="540"/>
                </a:lnTo>
                <a:lnTo>
                  <a:pt x="307" y="541"/>
                </a:lnTo>
                <a:lnTo>
                  <a:pt x="388" y="465"/>
                </a:lnTo>
                <a:lnTo>
                  <a:pt x="498" y="397"/>
                </a:lnTo>
                <a:lnTo>
                  <a:pt x="534" y="424"/>
                </a:lnTo>
                <a:lnTo>
                  <a:pt x="559" y="397"/>
                </a:lnTo>
                <a:lnTo>
                  <a:pt x="567" y="386"/>
                </a:lnTo>
                <a:lnTo>
                  <a:pt x="562" y="368"/>
                </a:lnTo>
                <a:lnTo>
                  <a:pt x="593" y="365"/>
                </a:lnTo>
                <a:lnTo>
                  <a:pt x="606" y="352"/>
                </a:lnTo>
                <a:lnTo>
                  <a:pt x="605" y="262"/>
                </a:lnTo>
                <a:lnTo>
                  <a:pt x="621" y="220"/>
                </a:lnTo>
                <a:lnTo>
                  <a:pt x="622" y="158"/>
                </a:lnTo>
                <a:lnTo>
                  <a:pt x="640" y="101"/>
                </a:lnTo>
                <a:lnTo>
                  <a:pt x="653" y="79"/>
                </a:lnTo>
                <a:lnTo>
                  <a:pt x="647" y="51"/>
                </a:lnTo>
                <a:lnTo>
                  <a:pt x="656" y="11"/>
                </a:lnTo>
                <a:lnTo>
                  <a:pt x="602" y="0"/>
                </a:lnTo>
                <a:lnTo>
                  <a:pt x="561" y="14"/>
                </a:lnTo>
                <a:lnTo>
                  <a:pt x="471" y="17"/>
                </a:lnTo>
                <a:lnTo>
                  <a:pt x="464" y="25"/>
                </a:lnTo>
                <a:lnTo>
                  <a:pt x="420" y="33"/>
                </a:lnTo>
                <a:lnTo>
                  <a:pt x="250" y="127"/>
                </a:lnTo>
                <a:lnTo>
                  <a:pt x="172" y="148"/>
                </a:lnTo>
                <a:lnTo>
                  <a:pt x="66" y="187"/>
                </a:lnTo>
                <a:lnTo>
                  <a:pt x="44" y="193"/>
                </a:lnTo>
                <a:lnTo>
                  <a:pt x="21" y="239"/>
                </a:lnTo>
                <a:lnTo>
                  <a:pt x="0" y="262"/>
                </a:lnTo>
              </a:path>
            </a:pathLst>
          </a:custGeom>
          <a:solidFill>
            <a:srgbClr val="D9D9D9"/>
          </a:solidFill>
          <a:ln w="3175" cap="rnd">
            <a:solidFill>
              <a:srgbClr val="7F7F7F"/>
            </a:solidFill>
            <a:round/>
            <a:headEnd/>
            <a:tailEnd/>
          </a:ln>
        </p:spPr>
        <p:txBody>
          <a:bodyPr/>
          <a:lstStyle/>
          <a:p>
            <a:endParaRPr lang="es-PE"/>
          </a:p>
        </p:txBody>
      </p:sp>
      <p:sp>
        <p:nvSpPr>
          <p:cNvPr id="383" name="Freeform 1513"/>
          <p:cNvSpPr>
            <a:spLocks/>
          </p:cNvSpPr>
          <p:nvPr/>
        </p:nvSpPr>
        <p:spPr bwMode="auto">
          <a:xfrm>
            <a:off x="3075783" y="1857374"/>
            <a:ext cx="361950" cy="422275"/>
          </a:xfrm>
          <a:custGeom>
            <a:avLst/>
            <a:gdLst>
              <a:gd name="T0" fmla="*/ 2147483647 w 225"/>
              <a:gd name="T1" fmla="*/ 2147483647 h 267"/>
              <a:gd name="T2" fmla="*/ 2147483647 w 225"/>
              <a:gd name="T3" fmla="*/ 2147483647 h 267"/>
              <a:gd name="T4" fmla="*/ 2147483647 w 225"/>
              <a:gd name="T5" fmla="*/ 2147483647 h 267"/>
              <a:gd name="T6" fmla="*/ 2147483647 w 225"/>
              <a:gd name="T7" fmla="*/ 2147483647 h 267"/>
              <a:gd name="T8" fmla="*/ 2147483647 w 225"/>
              <a:gd name="T9" fmla="*/ 2147483647 h 267"/>
              <a:gd name="T10" fmla="*/ 2147483647 w 225"/>
              <a:gd name="T11" fmla="*/ 2147483647 h 267"/>
              <a:gd name="T12" fmla="*/ 2147483647 w 225"/>
              <a:gd name="T13" fmla="*/ 2147483647 h 267"/>
              <a:gd name="T14" fmla="*/ 2147483647 w 225"/>
              <a:gd name="T15" fmla="*/ 2147483647 h 267"/>
              <a:gd name="T16" fmla="*/ 2147483647 w 225"/>
              <a:gd name="T17" fmla="*/ 2147483647 h 267"/>
              <a:gd name="T18" fmla="*/ 2147483647 w 225"/>
              <a:gd name="T19" fmla="*/ 2147483647 h 267"/>
              <a:gd name="T20" fmla="*/ 2147483647 w 225"/>
              <a:gd name="T21" fmla="*/ 2147483647 h 267"/>
              <a:gd name="T22" fmla="*/ 2147483647 w 225"/>
              <a:gd name="T23" fmla="*/ 2147483647 h 267"/>
              <a:gd name="T24" fmla="*/ 2147483647 w 225"/>
              <a:gd name="T25" fmla="*/ 2147483647 h 267"/>
              <a:gd name="T26" fmla="*/ 2147483647 w 225"/>
              <a:gd name="T27" fmla="*/ 0 h 267"/>
              <a:gd name="T28" fmla="*/ 2147483647 w 225"/>
              <a:gd name="T29" fmla="*/ 2147483647 h 267"/>
              <a:gd name="T30" fmla="*/ 2147483647 w 225"/>
              <a:gd name="T31" fmla="*/ 2147483647 h 267"/>
              <a:gd name="T32" fmla="*/ 2147483647 w 225"/>
              <a:gd name="T33" fmla="*/ 2147483647 h 267"/>
              <a:gd name="T34" fmla="*/ 2147483647 w 225"/>
              <a:gd name="T35" fmla="*/ 2147483647 h 267"/>
              <a:gd name="T36" fmla="*/ 2147483647 w 225"/>
              <a:gd name="T37" fmla="*/ 2147483647 h 267"/>
              <a:gd name="T38" fmla="*/ 0 w 225"/>
              <a:gd name="T39" fmla="*/ 2147483647 h 267"/>
              <a:gd name="T40" fmla="*/ 0 w 225"/>
              <a:gd name="T41" fmla="*/ 2147483647 h 267"/>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225"/>
              <a:gd name="T64" fmla="*/ 0 h 267"/>
              <a:gd name="T65" fmla="*/ 225 w 225"/>
              <a:gd name="T66" fmla="*/ 267 h 267"/>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225" h="267">
                <a:moveTo>
                  <a:pt x="1" y="228"/>
                </a:moveTo>
                <a:lnTo>
                  <a:pt x="39" y="257"/>
                </a:lnTo>
                <a:lnTo>
                  <a:pt x="67" y="263"/>
                </a:lnTo>
                <a:lnTo>
                  <a:pt x="99" y="264"/>
                </a:lnTo>
                <a:lnTo>
                  <a:pt x="123" y="267"/>
                </a:lnTo>
                <a:lnTo>
                  <a:pt x="137" y="263"/>
                </a:lnTo>
                <a:lnTo>
                  <a:pt x="165" y="260"/>
                </a:lnTo>
                <a:lnTo>
                  <a:pt x="170" y="222"/>
                </a:lnTo>
                <a:lnTo>
                  <a:pt x="225" y="178"/>
                </a:lnTo>
                <a:lnTo>
                  <a:pt x="205" y="132"/>
                </a:lnTo>
                <a:lnTo>
                  <a:pt x="162" y="100"/>
                </a:lnTo>
                <a:lnTo>
                  <a:pt x="142" y="57"/>
                </a:lnTo>
                <a:lnTo>
                  <a:pt x="108" y="5"/>
                </a:lnTo>
                <a:lnTo>
                  <a:pt x="96" y="0"/>
                </a:lnTo>
                <a:lnTo>
                  <a:pt x="36" y="3"/>
                </a:lnTo>
                <a:lnTo>
                  <a:pt x="39" y="19"/>
                </a:lnTo>
                <a:lnTo>
                  <a:pt x="29" y="63"/>
                </a:lnTo>
                <a:lnTo>
                  <a:pt x="33" y="90"/>
                </a:lnTo>
                <a:lnTo>
                  <a:pt x="17" y="116"/>
                </a:lnTo>
                <a:lnTo>
                  <a:pt x="0" y="173"/>
                </a:lnTo>
                <a:lnTo>
                  <a:pt x="0" y="226"/>
                </a:lnTo>
              </a:path>
            </a:pathLst>
          </a:custGeom>
          <a:solidFill>
            <a:srgbClr val="D9D9D9"/>
          </a:solidFill>
          <a:ln w="3175" cap="rnd">
            <a:solidFill>
              <a:srgbClr val="7F7F7F"/>
            </a:solidFill>
            <a:round/>
            <a:headEnd/>
            <a:tailEnd/>
          </a:ln>
        </p:spPr>
        <p:txBody>
          <a:bodyPr/>
          <a:lstStyle/>
          <a:p>
            <a:endParaRPr lang="es-PE"/>
          </a:p>
        </p:txBody>
      </p:sp>
      <p:sp>
        <p:nvSpPr>
          <p:cNvPr id="384" name="Freeform 1514"/>
          <p:cNvSpPr>
            <a:spLocks/>
          </p:cNvSpPr>
          <p:nvPr/>
        </p:nvSpPr>
        <p:spPr bwMode="auto">
          <a:xfrm>
            <a:off x="2567783" y="2071687"/>
            <a:ext cx="1014412" cy="969962"/>
          </a:xfrm>
          <a:custGeom>
            <a:avLst/>
            <a:gdLst>
              <a:gd name="T0" fmla="*/ 2147483647 w 631"/>
              <a:gd name="T1" fmla="*/ 0 h 614"/>
              <a:gd name="T2" fmla="*/ 2147483647 w 631"/>
              <a:gd name="T3" fmla="*/ 2147483647 h 614"/>
              <a:gd name="T4" fmla="*/ 2147483647 w 631"/>
              <a:gd name="T5" fmla="*/ 2147483647 h 614"/>
              <a:gd name="T6" fmla="*/ 2147483647 w 631"/>
              <a:gd name="T7" fmla="*/ 2147483647 h 614"/>
              <a:gd name="T8" fmla="*/ 2147483647 w 631"/>
              <a:gd name="T9" fmla="*/ 2147483647 h 614"/>
              <a:gd name="T10" fmla="*/ 2147483647 w 631"/>
              <a:gd name="T11" fmla="*/ 2147483647 h 614"/>
              <a:gd name="T12" fmla="*/ 2147483647 w 631"/>
              <a:gd name="T13" fmla="*/ 2147483647 h 614"/>
              <a:gd name="T14" fmla="*/ 2147483647 w 631"/>
              <a:gd name="T15" fmla="*/ 2147483647 h 614"/>
              <a:gd name="T16" fmla="*/ 2147483647 w 631"/>
              <a:gd name="T17" fmla="*/ 2147483647 h 614"/>
              <a:gd name="T18" fmla="*/ 2147483647 w 631"/>
              <a:gd name="T19" fmla="*/ 2147483647 h 614"/>
              <a:gd name="T20" fmla="*/ 2147483647 w 631"/>
              <a:gd name="T21" fmla="*/ 2147483647 h 614"/>
              <a:gd name="T22" fmla="*/ 2147483647 w 631"/>
              <a:gd name="T23" fmla="*/ 2147483647 h 614"/>
              <a:gd name="T24" fmla="*/ 2147483647 w 631"/>
              <a:gd name="T25" fmla="*/ 2147483647 h 614"/>
              <a:gd name="T26" fmla="*/ 2147483647 w 631"/>
              <a:gd name="T27" fmla="*/ 2147483647 h 614"/>
              <a:gd name="T28" fmla="*/ 2147483647 w 631"/>
              <a:gd name="T29" fmla="*/ 2147483647 h 614"/>
              <a:gd name="T30" fmla="*/ 2147483647 w 631"/>
              <a:gd name="T31" fmla="*/ 2147483647 h 614"/>
              <a:gd name="T32" fmla="*/ 2147483647 w 631"/>
              <a:gd name="T33" fmla="*/ 2147483647 h 614"/>
              <a:gd name="T34" fmla="*/ 2147483647 w 631"/>
              <a:gd name="T35" fmla="*/ 2147483647 h 614"/>
              <a:gd name="T36" fmla="*/ 0 w 631"/>
              <a:gd name="T37" fmla="*/ 2147483647 h 614"/>
              <a:gd name="T38" fmla="*/ 2147483647 w 631"/>
              <a:gd name="T39" fmla="*/ 2147483647 h 614"/>
              <a:gd name="T40" fmla="*/ 2147483647 w 631"/>
              <a:gd name="T41" fmla="*/ 2147483647 h 614"/>
              <a:gd name="T42" fmla="*/ 2147483647 w 631"/>
              <a:gd name="T43" fmla="*/ 2147483647 h 614"/>
              <a:gd name="T44" fmla="*/ 2147483647 w 631"/>
              <a:gd name="T45" fmla="*/ 2147483647 h 614"/>
              <a:gd name="T46" fmla="*/ 2147483647 w 631"/>
              <a:gd name="T47" fmla="*/ 2147483647 h 614"/>
              <a:gd name="T48" fmla="*/ 2147483647 w 631"/>
              <a:gd name="T49" fmla="*/ 2147483647 h 614"/>
              <a:gd name="T50" fmla="*/ 2147483647 w 631"/>
              <a:gd name="T51" fmla="*/ 2147483647 h 614"/>
              <a:gd name="T52" fmla="*/ 2147483647 w 631"/>
              <a:gd name="T53" fmla="*/ 2147483647 h 614"/>
              <a:gd name="T54" fmla="*/ 2147483647 w 631"/>
              <a:gd name="T55" fmla="*/ 2147483647 h 614"/>
              <a:gd name="T56" fmla="*/ 2147483647 w 631"/>
              <a:gd name="T57" fmla="*/ 2147483647 h 614"/>
              <a:gd name="T58" fmla="*/ 2147483647 w 631"/>
              <a:gd name="T59" fmla="*/ 2147483647 h 614"/>
              <a:gd name="T60" fmla="*/ 2147483647 w 631"/>
              <a:gd name="T61" fmla="*/ 2147483647 h 614"/>
              <a:gd name="T62" fmla="*/ 2147483647 w 631"/>
              <a:gd name="T63" fmla="*/ 2147483647 h 614"/>
              <a:gd name="T64" fmla="*/ 2147483647 w 631"/>
              <a:gd name="T65" fmla="*/ 2147483647 h 614"/>
              <a:gd name="T66" fmla="*/ 2147483647 w 631"/>
              <a:gd name="T67" fmla="*/ 2147483647 h 614"/>
              <a:gd name="T68" fmla="*/ 2147483647 w 631"/>
              <a:gd name="T69" fmla="*/ 2147483647 h 614"/>
              <a:gd name="T70" fmla="*/ 2147483647 w 631"/>
              <a:gd name="T71" fmla="*/ 2147483647 h 614"/>
              <a:gd name="T72" fmla="*/ 2147483647 w 631"/>
              <a:gd name="T73" fmla="*/ 2147483647 h 614"/>
              <a:gd name="T74" fmla="*/ 2147483647 w 631"/>
              <a:gd name="T75" fmla="*/ 2147483647 h 614"/>
              <a:gd name="T76" fmla="*/ 2147483647 w 631"/>
              <a:gd name="T77" fmla="*/ 2147483647 h 614"/>
              <a:gd name="T78" fmla="*/ 2147483647 w 631"/>
              <a:gd name="T79" fmla="*/ 0 h 61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631"/>
              <a:gd name="T121" fmla="*/ 0 h 614"/>
              <a:gd name="T122" fmla="*/ 631 w 631"/>
              <a:gd name="T123" fmla="*/ 614 h 614"/>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631" h="614">
                <a:moveTo>
                  <a:pt x="602" y="0"/>
                </a:moveTo>
                <a:lnTo>
                  <a:pt x="542" y="43"/>
                </a:lnTo>
                <a:lnTo>
                  <a:pt x="487" y="85"/>
                </a:lnTo>
                <a:lnTo>
                  <a:pt x="480" y="123"/>
                </a:lnTo>
                <a:lnTo>
                  <a:pt x="454" y="125"/>
                </a:lnTo>
                <a:lnTo>
                  <a:pt x="445" y="134"/>
                </a:lnTo>
                <a:lnTo>
                  <a:pt x="417" y="128"/>
                </a:lnTo>
                <a:lnTo>
                  <a:pt x="385" y="128"/>
                </a:lnTo>
                <a:lnTo>
                  <a:pt x="355" y="125"/>
                </a:lnTo>
                <a:lnTo>
                  <a:pt x="317" y="96"/>
                </a:lnTo>
                <a:lnTo>
                  <a:pt x="300" y="144"/>
                </a:lnTo>
                <a:lnTo>
                  <a:pt x="300" y="227"/>
                </a:lnTo>
                <a:lnTo>
                  <a:pt x="289" y="242"/>
                </a:lnTo>
                <a:lnTo>
                  <a:pt x="257" y="245"/>
                </a:lnTo>
                <a:lnTo>
                  <a:pt x="264" y="268"/>
                </a:lnTo>
                <a:lnTo>
                  <a:pt x="232" y="302"/>
                </a:lnTo>
                <a:lnTo>
                  <a:pt x="192" y="279"/>
                </a:lnTo>
                <a:lnTo>
                  <a:pt x="87" y="345"/>
                </a:lnTo>
                <a:lnTo>
                  <a:pt x="0" y="422"/>
                </a:lnTo>
                <a:lnTo>
                  <a:pt x="28" y="431"/>
                </a:lnTo>
                <a:lnTo>
                  <a:pt x="75" y="437"/>
                </a:lnTo>
                <a:lnTo>
                  <a:pt x="134" y="458"/>
                </a:lnTo>
                <a:lnTo>
                  <a:pt x="288" y="614"/>
                </a:lnTo>
                <a:lnTo>
                  <a:pt x="286" y="560"/>
                </a:lnTo>
                <a:lnTo>
                  <a:pt x="286" y="529"/>
                </a:lnTo>
                <a:lnTo>
                  <a:pt x="308" y="496"/>
                </a:lnTo>
                <a:lnTo>
                  <a:pt x="363" y="469"/>
                </a:lnTo>
                <a:lnTo>
                  <a:pt x="383" y="472"/>
                </a:lnTo>
                <a:lnTo>
                  <a:pt x="401" y="449"/>
                </a:lnTo>
                <a:lnTo>
                  <a:pt x="389" y="436"/>
                </a:lnTo>
                <a:lnTo>
                  <a:pt x="391" y="384"/>
                </a:lnTo>
                <a:lnTo>
                  <a:pt x="367" y="358"/>
                </a:lnTo>
                <a:lnTo>
                  <a:pt x="373" y="288"/>
                </a:lnTo>
                <a:lnTo>
                  <a:pt x="389" y="232"/>
                </a:lnTo>
                <a:lnTo>
                  <a:pt x="421" y="195"/>
                </a:lnTo>
                <a:lnTo>
                  <a:pt x="492" y="195"/>
                </a:lnTo>
                <a:lnTo>
                  <a:pt x="545" y="154"/>
                </a:lnTo>
                <a:lnTo>
                  <a:pt x="584" y="85"/>
                </a:lnTo>
                <a:lnTo>
                  <a:pt x="631" y="44"/>
                </a:lnTo>
                <a:lnTo>
                  <a:pt x="600" y="0"/>
                </a:lnTo>
              </a:path>
            </a:pathLst>
          </a:custGeom>
          <a:solidFill>
            <a:srgbClr val="92D050"/>
          </a:solidFill>
          <a:ln w="3175" cap="rnd">
            <a:solidFill>
              <a:srgbClr val="7F7F7F"/>
            </a:solidFill>
            <a:round/>
            <a:headEnd/>
            <a:tailEnd/>
          </a:ln>
        </p:spPr>
        <p:txBody>
          <a:bodyPr/>
          <a:lstStyle/>
          <a:p>
            <a:endParaRPr lang="es-PE"/>
          </a:p>
        </p:txBody>
      </p:sp>
      <p:sp>
        <p:nvSpPr>
          <p:cNvPr id="385" name="Freeform 1515"/>
          <p:cNvSpPr>
            <a:spLocks/>
          </p:cNvSpPr>
          <p:nvPr/>
        </p:nvSpPr>
        <p:spPr bwMode="auto">
          <a:xfrm>
            <a:off x="3158333" y="2139949"/>
            <a:ext cx="614362" cy="536575"/>
          </a:xfrm>
          <a:custGeom>
            <a:avLst/>
            <a:gdLst>
              <a:gd name="T0" fmla="*/ 2147483647 w 382"/>
              <a:gd name="T1" fmla="*/ 2147483647 h 340"/>
              <a:gd name="T2" fmla="*/ 2147483647 w 382"/>
              <a:gd name="T3" fmla="*/ 2147483647 h 340"/>
              <a:gd name="T4" fmla="*/ 2147483647 w 382"/>
              <a:gd name="T5" fmla="*/ 2147483647 h 340"/>
              <a:gd name="T6" fmla="*/ 2147483647 w 382"/>
              <a:gd name="T7" fmla="*/ 2147483647 h 340"/>
              <a:gd name="T8" fmla="*/ 2147483647 w 382"/>
              <a:gd name="T9" fmla="*/ 2147483647 h 340"/>
              <a:gd name="T10" fmla="*/ 2147483647 w 382"/>
              <a:gd name="T11" fmla="*/ 2147483647 h 340"/>
              <a:gd name="T12" fmla="*/ 2147483647 w 382"/>
              <a:gd name="T13" fmla="*/ 2147483647 h 340"/>
              <a:gd name="T14" fmla="*/ 2147483647 w 382"/>
              <a:gd name="T15" fmla="*/ 2147483647 h 340"/>
              <a:gd name="T16" fmla="*/ 2147483647 w 382"/>
              <a:gd name="T17" fmla="*/ 2147483647 h 340"/>
              <a:gd name="T18" fmla="*/ 2147483647 w 382"/>
              <a:gd name="T19" fmla="*/ 2147483647 h 340"/>
              <a:gd name="T20" fmla="*/ 2147483647 w 382"/>
              <a:gd name="T21" fmla="*/ 2147483647 h 340"/>
              <a:gd name="T22" fmla="*/ 2147483647 w 382"/>
              <a:gd name="T23" fmla="*/ 2147483647 h 340"/>
              <a:gd name="T24" fmla="*/ 2147483647 w 382"/>
              <a:gd name="T25" fmla="*/ 2147483647 h 340"/>
              <a:gd name="T26" fmla="*/ 2147483647 w 382"/>
              <a:gd name="T27" fmla="*/ 2147483647 h 340"/>
              <a:gd name="T28" fmla="*/ 2147483647 w 382"/>
              <a:gd name="T29" fmla="*/ 2147483647 h 340"/>
              <a:gd name="T30" fmla="*/ 2147483647 w 382"/>
              <a:gd name="T31" fmla="*/ 2147483647 h 340"/>
              <a:gd name="T32" fmla="*/ 2147483647 w 382"/>
              <a:gd name="T33" fmla="*/ 2147483647 h 340"/>
              <a:gd name="T34" fmla="*/ 2147483647 w 382"/>
              <a:gd name="T35" fmla="*/ 2147483647 h 340"/>
              <a:gd name="T36" fmla="*/ 2147483647 w 382"/>
              <a:gd name="T37" fmla="*/ 2147483647 h 340"/>
              <a:gd name="T38" fmla="*/ 2147483647 w 382"/>
              <a:gd name="T39" fmla="*/ 2147483647 h 340"/>
              <a:gd name="T40" fmla="*/ 2147483647 w 382"/>
              <a:gd name="T41" fmla="*/ 2147483647 h 340"/>
              <a:gd name="T42" fmla="*/ 2147483647 w 382"/>
              <a:gd name="T43" fmla="*/ 0 h 340"/>
              <a:gd name="T44" fmla="*/ 2147483647 w 382"/>
              <a:gd name="T45" fmla="*/ 2147483647 h 340"/>
              <a:gd name="T46" fmla="*/ 2147483647 w 382"/>
              <a:gd name="T47" fmla="*/ 2147483647 h 340"/>
              <a:gd name="T48" fmla="*/ 2147483647 w 382"/>
              <a:gd name="T49" fmla="*/ 2147483647 h 340"/>
              <a:gd name="T50" fmla="*/ 2147483647 w 382"/>
              <a:gd name="T51" fmla="*/ 2147483647 h 340"/>
              <a:gd name="T52" fmla="*/ 2147483647 w 382"/>
              <a:gd name="T53" fmla="*/ 2147483647 h 340"/>
              <a:gd name="T54" fmla="*/ 2147483647 w 382"/>
              <a:gd name="T55" fmla="*/ 2147483647 h 340"/>
              <a:gd name="T56" fmla="*/ 0 w 382"/>
              <a:gd name="T57" fmla="*/ 2147483647 h 340"/>
              <a:gd name="T58" fmla="*/ 2147483647 w 382"/>
              <a:gd name="T59" fmla="*/ 2147483647 h 34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82"/>
              <a:gd name="T91" fmla="*/ 0 h 340"/>
              <a:gd name="T92" fmla="*/ 382 w 382"/>
              <a:gd name="T93" fmla="*/ 340 h 34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82" h="340">
                <a:moveTo>
                  <a:pt x="22" y="340"/>
                </a:moveTo>
                <a:lnTo>
                  <a:pt x="110" y="302"/>
                </a:lnTo>
                <a:lnTo>
                  <a:pt x="110" y="321"/>
                </a:lnTo>
                <a:lnTo>
                  <a:pt x="182" y="324"/>
                </a:lnTo>
                <a:lnTo>
                  <a:pt x="184" y="300"/>
                </a:lnTo>
                <a:lnTo>
                  <a:pt x="247" y="294"/>
                </a:lnTo>
                <a:lnTo>
                  <a:pt x="272" y="299"/>
                </a:lnTo>
                <a:lnTo>
                  <a:pt x="285" y="318"/>
                </a:lnTo>
                <a:lnTo>
                  <a:pt x="322" y="278"/>
                </a:lnTo>
                <a:lnTo>
                  <a:pt x="382" y="237"/>
                </a:lnTo>
                <a:lnTo>
                  <a:pt x="339" y="208"/>
                </a:lnTo>
                <a:lnTo>
                  <a:pt x="323" y="208"/>
                </a:lnTo>
                <a:lnTo>
                  <a:pt x="310" y="195"/>
                </a:lnTo>
                <a:lnTo>
                  <a:pt x="310" y="157"/>
                </a:lnTo>
                <a:lnTo>
                  <a:pt x="303" y="146"/>
                </a:lnTo>
                <a:lnTo>
                  <a:pt x="317" y="127"/>
                </a:lnTo>
                <a:lnTo>
                  <a:pt x="311" y="104"/>
                </a:lnTo>
                <a:lnTo>
                  <a:pt x="288" y="105"/>
                </a:lnTo>
                <a:lnTo>
                  <a:pt x="281" y="70"/>
                </a:lnTo>
                <a:lnTo>
                  <a:pt x="284" y="32"/>
                </a:lnTo>
                <a:lnTo>
                  <a:pt x="276" y="3"/>
                </a:lnTo>
                <a:lnTo>
                  <a:pt x="262" y="0"/>
                </a:lnTo>
                <a:lnTo>
                  <a:pt x="219" y="41"/>
                </a:lnTo>
                <a:lnTo>
                  <a:pt x="181" y="107"/>
                </a:lnTo>
                <a:lnTo>
                  <a:pt x="122" y="149"/>
                </a:lnTo>
                <a:lnTo>
                  <a:pt x="52" y="149"/>
                </a:lnTo>
                <a:lnTo>
                  <a:pt x="22" y="187"/>
                </a:lnTo>
                <a:lnTo>
                  <a:pt x="5" y="246"/>
                </a:lnTo>
                <a:lnTo>
                  <a:pt x="0" y="316"/>
                </a:lnTo>
                <a:lnTo>
                  <a:pt x="21" y="338"/>
                </a:lnTo>
              </a:path>
            </a:pathLst>
          </a:custGeom>
          <a:solidFill>
            <a:srgbClr val="FFC000"/>
          </a:solidFill>
          <a:ln w="3175" cap="rnd">
            <a:solidFill>
              <a:srgbClr val="7F7F7F"/>
            </a:solidFill>
            <a:round/>
            <a:headEnd/>
            <a:tailEnd/>
          </a:ln>
        </p:spPr>
        <p:txBody>
          <a:bodyPr/>
          <a:lstStyle/>
          <a:p>
            <a:endParaRPr lang="es-PE"/>
          </a:p>
        </p:txBody>
      </p:sp>
      <p:sp>
        <p:nvSpPr>
          <p:cNvPr id="386" name="Freeform 1516"/>
          <p:cNvSpPr>
            <a:spLocks/>
          </p:cNvSpPr>
          <p:nvPr/>
        </p:nvSpPr>
        <p:spPr bwMode="auto">
          <a:xfrm>
            <a:off x="2372520" y="2663824"/>
            <a:ext cx="698500" cy="842963"/>
          </a:xfrm>
          <a:custGeom>
            <a:avLst/>
            <a:gdLst>
              <a:gd name="T0" fmla="*/ 0 w 417"/>
              <a:gd name="T1" fmla="*/ 2147483647 h 489"/>
              <a:gd name="T2" fmla="*/ 2147483647 w 417"/>
              <a:gd name="T3" fmla="*/ 2147483647 h 489"/>
              <a:gd name="T4" fmla="*/ 2147483647 w 417"/>
              <a:gd name="T5" fmla="*/ 2147483647 h 489"/>
              <a:gd name="T6" fmla="*/ 2147483647 w 417"/>
              <a:gd name="T7" fmla="*/ 2147483647 h 489"/>
              <a:gd name="T8" fmla="*/ 2147483647 w 417"/>
              <a:gd name="T9" fmla="*/ 2147483647 h 489"/>
              <a:gd name="T10" fmla="*/ 2147483647 w 417"/>
              <a:gd name="T11" fmla="*/ 2147483647 h 489"/>
              <a:gd name="T12" fmla="*/ 2147483647 w 417"/>
              <a:gd name="T13" fmla="*/ 2147483647 h 489"/>
              <a:gd name="T14" fmla="*/ 2147483647 w 417"/>
              <a:gd name="T15" fmla="*/ 2147483647 h 489"/>
              <a:gd name="T16" fmla="*/ 2147483647 w 417"/>
              <a:gd name="T17" fmla="*/ 2147483647 h 489"/>
              <a:gd name="T18" fmla="*/ 2147483647 w 417"/>
              <a:gd name="T19" fmla="*/ 2147483647 h 489"/>
              <a:gd name="T20" fmla="*/ 2147483647 w 417"/>
              <a:gd name="T21" fmla="*/ 2147483647 h 489"/>
              <a:gd name="T22" fmla="*/ 2147483647 w 417"/>
              <a:gd name="T23" fmla="*/ 2147483647 h 489"/>
              <a:gd name="T24" fmla="*/ 2147483647 w 417"/>
              <a:gd name="T25" fmla="*/ 2147483647 h 489"/>
              <a:gd name="T26" fmla="*/ 2147483647 w 417"/>
              <a:gd name="T27" fmla="*/ 2147483647 h 489"/>
              <a:gd name="T28" fmla="*/ 2147483647 w 417"/>
              <a:gd name="T29" fmla="*/ 2147483647 h 489"/>
              <a:gd name="T30" fmla="*/ 2147483647 w 417"/>
              <a:gd name="T31" fmla="*/ 2147483647 h 489"/>
              <a:gd name="T32" fmla="*/ 2147483647 w 417"/>
              <a:gd name="T33" fmla="*/ 2147483647 h 489"/>
              <a:gd name="T34" fmla="*/ 2147483647 w 417"/>
              <a:gd name="T35" fmla="*/ 2147483647 h 489"/>
              <a:gd name="T36" fmla="*/ 2147483647 w 417"/>
              <a:gd name="T37" fmla="*/ 2147483647 h 489"/>
              <a:gd name="T38" fmla="*/ 2147483647 w 417"/>
              <a:gd name="T39" fmla="*/ 2147483647 h 489"/>
              <a:gd name="T40" fmla="*/ 2147483647 w 417"/>
              <a:gd name="T41" fmla="*/ 0 h 489"/>
              <a:gd name="T42" fmla="*/ 0 w 417"/>
              <a:gd name="T43" fmla="*/ 2147483647 h 48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417"/>
              <a:gd name="T67" fmla="*/ 0 h 489"/>
              <a:gd name="T68" fmla="*/ 417 w 417"/>
              <a:gd name="T69" fmla="*/ 489 h 489"/>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417" h="489">
                <a:moveTo>
                  <a:pt x="0" y="10"/>
                </a:moveTo>
                <a:lnTo>
                  <a:pt x="57" y="141"/>
                </a:lnTo>
                <a:lnTo>
                  <a:pt x="131" y="391"/>
                </a:lnTo>
                <a:lnTo>
                  <a:pt x="122" y="394"/>
                </a:lnTo>
                <a:lnTo>
                  <a:pt x="145" y="454"/>
                </a:lnTo>
                <a:lnTo>
                  <a:pt x="162" y="489"/>
                </a:lnTo>
                <a:lnTo>
                  <a:pt x="197" y="488"/>
                </a:lnTo>
                <a:lnTo>
                  <a:pt x="223" y="444"/>
                </a:lnTo>
                <a:lnTo>
                  <a:pt x="257" y="414"/>
                </a:lnTo>
                <a:lnTo>
                  <a:pt x="266" y="389"/>
                </a:lnTo>
                <a:lnTo>
                  <a:pt x="329" y="341"/>
                </a:lnTo>
                <a:lnTo>
                  <a:pt x="325" y="317"/>
                </a:lnTo>
                <a:lnTo>
                  <a:pt x="362" y="261"/>
                </a:lnTo>
                <a:lnTo>
                  <a:pt x="392" y="260"/>
                </a:lnTo>
                <a:lnTo>
                  <a:pt x="417" y="219"/>
                </a:lnTo>
                <a:lnTo>
                  <a:pt x="406" y="192"/>
                </a:lnTo>
                <a:lnTo>
                  <a:pt x="260" y="41"/>
                </a:lnTo>
                <a:lnTo>
                  <a:pt x="198" y="15"/>
                </a:lnTo>
                <a:lnTo>
                  <a:pt x="151" y="13"/>
                </a:lnTo>
                <a:lnTo>
                  <a:pt x="125" y="3"/>
                </a:lnTo>
                <a:lnTo>
                  <a:pt x="37" y="0"/>
                </a:lnTo>
                <a:lnTo>
                  <a:pt x="0" y="10"/>
                </a:lnTo>
              </a:path>
            </a:pathLst>
          </a:custGeom>
          <a:solidFill>
            <a:srgbClr val="00B050"/>
          </a:solidFill>
          <a:ln w="3175" cap="rnd">
            <a:solidFill>
              <a:srgbClr val="7F7F7F"/>
            </a:solidFill>
            <a:round/>
            <a:headEnd/>
            <a:tailEnd/>
          </a:ln>
        </p:spPr>
        <p:txBody>
          <a:bodyPr/>
          <a:lstStyle/>
          <a:p>
            <a:endParaRPr lang="es-PE"/>
          </a:p>
        </p:txBody>
      </p:sp>
      <p:sp>
        <p:nvSpPr>
          <p:cNvPr id="387" name="Freeform 1520"/>
          <p:cNvSpPr>
            <a:spLocks/>
          </p:cNvSpPr>
          <p:nvPr/>
        </p:nvSpPr>
        <p:spPr bwMode="auto">
          <a:xfrm>
            <a:off x="2926558" y="4606924"/>
            <a:ext cx="479425" cy="376238"/>
          </a:xfrm>
          <a:custGeom>
            <a:avLst/>
            <a:gdLst>
              <a:gd name="T0" fmla="*/ 2147483647 w 253"/>
              <a:gd name="T1" fmla="*/ 2147483647 h 239"/>
              <a:gd name="T2" fmla="*/ 2147483647 w 253"/>
              <a:gd name="T3" fmla="*/ 2147483647 h 239"/>
              <a:gd name="T4" fmla="*/ 2147483647 w 253"/>
              <a:gd name="T5" fmla="*/ 2147483647 h 239"/>
              <a:gd name="T6" fmla="*/ 2147483647 w 253"/>
              <a:gd name="T7" fmla="*/ 2147483647 h 239"/>
              <a:gd name="T8" fmla="*/ 2147483647 w 253"/>
              <a:gd name="T9" fmla="*/ 2147483647 h 239"/>
              <a:gd name="T10" fmla="*/ 2147483647 w 253"/>
              <a:gd name="T11" fmla="*/ 2147483647 h 239"/>
              <a:gd name="T12" fmla="*/ 2147483647 w 253"/>
              <a:gd name="T13" fmla="*/ 2147483647 h 239"/>
              <a:gd name="T14" fmla="*/ 2147483647 w 253"/>
              <a:gd name="T15" fmla="*/ 2147483647 h 239"/>
              <a:gd name="T16" fmla="*/ 2147483647 w 253"/>
              <a:gd name="T17" fmla="*/ 2147483647 h 239"/>
              <a:gd name="T18" fmla="*/ 2147483647 w 253"/>
              <a:gd name="T19" fmla="*/ 2147483647 h 239"/>
              <a:gd name="T20" fmla="*/ 2147483647 w 253"/>
              <a:gd name="T21" fmla="*/ 2147483647 h 239"/>
              <a:gd name="T22" fmla="*/ 2147483647 w 253"/>
              <a:gd name="T23" fmla="*/ 2147483647 h 239"/>
              <a:gd name="T24" fmla="*/ 2147483647 w 253"/>
              <a:gd name="T25" fmla="*/ 2147483647 h 239"/>
              <a:gd name="T26" fmla="*/ 2147483647 w 253"/>
              <a:gd name="T27" fmla="*/ 0 h 239"/>
              <a:gd name="T28" fmla="*/ 2147483647 w 253"/>
              <a:gd name="T29" fmla="*/ 2147483647 h 239"/>
              <a:gd name="T30" fmla="*/ 0 w 253"/>
              <a:gd name="T31" fmla="*/ 2147483647 h 239"/>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53"/>
              <a:gd name="T49" fmla="*/ 0 h 239"/>
              <a:gd name="T50" fmla="*/ 253 w 253"/>
              <a:gd name="T51" fmla="*/ 239 h 239"/>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53" h="239">
                <a:moveTo>
                  <a:pt x="3" y="38"/>
                </a:moveTo>
                <a:lnTo>
                  <a:pt x="51" y="140"/>
                </a:lnTo>
                <a:lnTo>
                  <a:pt x="90" y="119"/>
                </a:lnTo>
                <a:lnTo>
                  <a:pt x="108" y="147"/>
                </a:lnTo>
                <a:lnTo>
                  <a:pt x="111" y="198"/>
                </a:lnTo>
                <a:lnTo>
                  <a:pt x="126" y="229"/>
                </a:lnTo>
                <a:lnTo>
                  <a:pt x="136" y="239"/>
                </a:lnTo>
                <a:lnTo>
                  <a:pt x="241" y="194"/>
                </a:lnTo>
                <a:lnTo>
                  <a:pt x="253" y="173"/>
                </a:lnTo>
                <a:lnTo>
                  <a:pt x="219" y="135"/>
                </a:lnTo>
                <a:lnTo>
                  <a:pt x="196" y="104"/>
                </a:lnTo>
                <a:lnTo>
                  <a:pt x="174" y="31"/>
                </a:lnTo>
                <a:lnTo>
                  <a:pt x="159" y="3"/>
                </a:lnTo>
                <a:lnTo>
                  <a:pt x="135" y="0"/>
                </a:lnTo>
                <a:lnTo>
                  <a:pt x="73" y="37"/>
                </a:lnTo>
                <a:lnTo>
                  <a:pt x="0" y="38"/>
                </a:lnTo>
              </a:path>
            </a:pathLst>
          </a:custGeom>
          <a:solidFill>
            <a:srgbClr val="D9D9D9"/>
          </a:solidFill>
          <a:ln w="3175" cap="rnd">
            <a:solidFill>
              <a:srgbClr val="7F7F7F"/>
            </a:solidFill>
            <a:round/>
            <a:headEnd/>
            <a:tailEnd/>
          </a:ln>
        </p:spPr>
        <p:txBody>
          <a:bodyPr/>
          <a:lstStyle/>
          <a:p>
            <a:endParaRPr lang="es-PE"/>
          </a:p>
        </p:txBody>
      </p:sp>
      <p:sp>
        <p:nvSpPr>
          <p:cNvPr id="388" name="Freeform 1847"/>
          <p:cNvSpPr>
            <a:spLocks noEditPoints="1"/>
          </p:cNvSpPr>
          <p:nvPr/>
        </p:nvSpPr>
        <p:spPr bwMode="auto">
          <a:xfrm>
            <a:off x="2928145" y="4606924"/>
            <a:ext cx="268288" cy="57150"/>
          </a:xfrm>
          <a:custGeom>
            <a:avLst/>
            <a:gdLst>
              <a:gd name="T0" fmla="*/ 2147483647 w 1810"/>
              <a:gd name="T1" fmla="*/ 2147483647 h 344"/>
              <a:gd name="T2" fmla="*/ 2147483647 w 1810"/>
              <a:gd name="T3" fmla="*/ 2147483647 h 344"/>
              <a:gd name="T4" fmla="*/ 2147483647 w 1810"/>
              <a:gd name="T5" fmla="*/ 2147483647 h 344"/>
              <a:gd name="T6" fmla="*/ 2147483647 w 1810"/>
              <a:gd name="T7" fmla="*/ 2147483647 h 344"/>
              <a:gd name="T8" fmla="*/ 2147483647 w 1810"/>
              <a:gd name="T9" fmla="*/ 2147483647 h 344"/>
              <a:gd name="T10" fmla="*/ 2147483647 w 1810"/>
              <a:gd name="T11" fmla="*/ 2147483647 h 344"/>
              <a:gd name="T12" fmla="*/ 2147483647 w 1810"/>
              <a:gd name="T13" fmla="*/ 2147483647 h 344"/>
              <a:gd name="T14" fmla="*/ 2147483647 w 1810"/>
              <a:gd name="T15" fmla="*/ 2147483647 h 344"/>
              <a:gd name="T16" fmla="*/ 2147483647 w 1810"/>
              <a:gd name="T17" fmla="*/ 2147483647 h 344"/>
              <a:gd name="T18" fmla="*/ 2147483647 w 1810"/>
              <a:gd name="T19" fmla="*/ 2147483647 h 344"/>
              <a:gd name="T20" fmla="*/ 2147483647 w 1810"/>
              <a:gd name="T21" fmla="*/ 2147483647 h 344"/>
              <a:gd name="T22" fmla="*/ 2147483647 w 1810"/>
              <a:gd name="T23" fmla="*/ 2147483647 h 344"/>
              <a:gd name="T24" fmla="*/ 2147483647 w 1810"/>
              <a:gd name="T25" fmla="*/ 2147483647 h 344"/>
              <a:gd name="T26" fmla="*/ 2147483647 w 1810"/>
              <a:gd name="T27" fmla="*/ 2147483647 h 344"/>
              <a:gd name="T28" fmla="*/ 2147483647 w 1810"/>
              <a:gd name="T29" fmla="*/ 2147483647 h 344"/>
              <a:gd name="T30" fmla="*/ 2147483647 w 1810"/>
              <a:gd name="T31" fmla="*/ 2147483647 h 344"/>
              <a:gd name="T32" fmla="*/ 2147483647 w 1810"/>
              <a:gd name="T33" fmla="*/ 2147483647 h 344"/>
              <a:gd name="T34" fmla="*/ 2147483647 w 1810"/>
              <a:gd name="T35" fmla="*/ 2147483647 h 344"/>
              <a:gd name="T36" fmla="*/ 2147483647 w 1810"/>
              <a:gd name="T37" fmla="*/ 2147483647 h 344"/>
              <a:gd name="T38" fmla="*/ 2147483647 w 1810"/>
              <a:gd name="T39" fmla="*/ 2147483647 h 344"/>
              <a:gd name="T40" fmla="*/ 2147483647 w 1810"/>
              <a:gd name="T41" fmla="*/ 2147483647 h 344"/>
              <a:gd name="T42" fmla="*/ 2147483647 w 1810"/>
              <a:gd name="T43" fmla="*/ 2147483647 h 344"/>
              <a:gd name="T44" fmla="*/ 2147483647 w 1810"/>
              <a:gd name="T45" fmla="*/ 2147483647 h 344"/>
              <a:gd name="T46" fmla="*/ 2147483647 w 1810"/>
              <a:gd name="T47" fmla="*/ 2147483647 h 344"/>
              <a:gd name="T48" fmla="*/ 2147483647 w 1810"/>
              <a:gd name="T49" fmla="*/ 2147483647 h 344"/>
              <a:gd name="T50" fmla="*/ 2147483647 w 1810"/>
              <a:gd name="T51" fmla="*/ 2147483647 h 344"/>
              <a:gd name="T52" fmla="*/ 2147483647 w 1810"/>
              <a:gd name="T53" fmla="*/ 2147483647 h 344"/>
              <a:gd name="T54" fmla="*/ 0 w 1810"/>
              <a:gd name="T55" fmla="*/ 2147483647 h 344"/>
              <a:gd name="T56" fmla="*/ 2147483647 w 1810"/>
              <a:gd name="T57" fmla="*/ 2147483647 h 344"/>
              <a:gd name="T58" fmla="*/ 2147483647 w 1810"/>
              <a:gd name="T59" fmla="*/ 2147483647 h 344"/>
              <a:gd name="T60" fmla="*/ 2147483647 w 1810"/>
              <a:gd name="T61" fmla="*/ 2147483647 h 344"/>
              <a:gd name="T62" fmla="*/ 2147483647 w 1810"/>
              <a:gd name="T63" fmla="*/ 2147483647 h 34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810"/>
              <a:gd name="T97" fmla="*/ 0 h 344"/>
              <a:gd name="T98" fmla="*/ 1810 w 1810"/>
              <a:gd name="T99" fmla="*/ 344 h 344"/>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810" h="344">
                <a:moveTo>
                  <a:pt x="1787" y="52"/>
                </a:moveTo>
                <a:lnTo>
                  <a:pt x="1439" y="93"/>
                </a:lnTo>
                <a:cubicBezTo>
                  <a:pt x="1426" y="95"/>
                  <a:pt x="1413" y="85"/>
                  <a:pt x="1411" y="71"/>
                </a:cubicBezTo>
                <a:cubicBezTo>
                  <a:pt x="1410" y="58"/>
                  <a:pt x="1420" y="45"/>
                  <a:pt x="1433" y="43"/>
                </a:cubicBezTo>
                <a:lnTo>
                  <a:pt x="1781" y="2"/>
                </a:lnTo>
                <a:cubicBezTo>
                  <a:pt x="1795" y="0"/>
                  <a:pt x="1807" y="10"/>
                  <a:pt x="1809" y="24"/>
                </a:cubicBezTo>
                <a:cubicBezTo>
                  <a:pt x="1810" y="38"/>
                  <a:pt x="1800" y="50"/>
                  <a:pt x="1787" y="52"/>
                </a:cubicBezTo>
                <a:close/>
                <a:moveTo>
                  <a:pt x="1235" y="100"/>
                </a:moveTo>
                <a:lnTo>
                  <a:pt x="1144" y="89"/>
                </a:lnTo>
                <a:lnTo>
                  <a:pt x="1161" y="84"/>
                </a:lnTo>
                <a:lnTo>
                  <a:pt x="956" y="240"/>
                </a:lnTo>
                <a:cubicBezTo>
                  <a:pt x="945" y="249"/>
                  <a:pt x="929" y="246"/>
                  <a:pt x="921" y="235"/>
                </a:cubicBezTo>
                <a:cubicBezTo>
                  <a:pt x="912" y="224"/>
                  <a:pt x="914" y="209"/>
                  <a:pt x="926" y="200"/>
                </a:cubicBezTo>
                <a:lnTo>
                  <a:pt x="1131" y="45"/>
                </a:lnTo>
                <a:cubicBezTo>
                  <a:pt x="1136" y="41"/>
                  <a:pt x="1143" y="39"/>
                  <a:pt x="1149" y="40"/>
                </a:cubicBezTo>
                <a:lnTo>
                  <a:pt x="1240" y="50"/>
                </a:lnTo>
                <a:cubicBezTo>
                  <a:pt x="1254" y="52"/>
                  <a:pt x="1264" y="64"/>
                  <a:pt x="1262" y="78"/>
                </a:cubicBezTo>
                <a:cubicBezTo>
                  <a:pt x="1261" y="91"/>
                  <a:pt x="1249" y="101"/>
                  <a:pt x="1235" y="100"/>
                </a:cubicBezTo>
                <a:close/>
                <a:moveTo>
                  <a:pt x="762" y="310"/>
                </a:moveTo>
                <a:lnTo>
                  <a:pt x="413" y="326"/>
                </a:lnTo>
                <a:cubicBezTo>
                  <a:pt x="399" y="327"/>
                  <a:pt x="387" y="316"/>
                  <a:pt x="386" y="302"/>
                </a:cubicBezTo>
                <a:cubicBezTo>
                  <a:pt x="386" y="288"/>
                  <a:pt x="396" y="277"/>
                  <a:pt x="410" y="276"/>
                </a:cubicBezTo>
                <a:lnTo>
                  <a:pt x="760" y="260"/>
                </a:lnTo>
                <a:cubicBezTo>
                  <a:pt x="774" y="260"/>
                  <a:pt x="785" y="270"/>
                  <a:pt x="786" y="284"/>
                </a:cubicBezTo>
                <a:cubicBezTo>
                  <a:pt x="787" y="298"/>
                  <a:pt x="776" y="310"/>
                  <a:pt x="762" y="310"/>
                </a:cubicBezTo>
                <a:close/>
                <a:moveTo>
                  <a:pt x="213" y="335"/>
                </a:moveTo>
                <a:lnTo>
                  <a:pt x="27" y="343"/>
                </a:lnTo>
                <a:cubicBezTo>
                  <a:pt x="13" y="344"/>
                  <a:pt x="1" y="333"/>
                  <a:pt x="0" y="320"/>
                </a:cubicBezTo>
                <a:cubicBezTo>
                  <a:pt x="0" y="306"/>
                  <a:pt x="11" y="294"/>
                  <a:pt x="24" y="293"/>
                </a:cubicBezTo>
                <a:lnTo>
                  <a:pt x="210" y="285"/>
                </a:lnTo>
                <a:cubicBezTo>
                  <a:pt x="224" y="284"/>
                  <a:pt x="236" y="295"/>
                  <a:pt x="237" y="309"/>
                </a:cubicBezTo>
                <a:cubicBezTo>
                  <a:pt x="237" y="323"/>
                  <a:pt x="227" y="334"/>
                  <a:pt x="213" y="335"/>
                </a:cubicBezTo>
                <a:close/>
              </a:path>
            </a:pathLst>
          </a:custGeom>
          <a:solidFill>
            <a:srgbClr val="FFFFFF"/>
          </a:solidFill>
          <a:ln w="1588">
            <a:solidFill>
              <a:srgbClr val="385723"/>
            </a:solidFill>
            <a:bevel/>
            <a:headEnd/>
            <a:tailEnd/>
          </a:ln>
        </p:spPr>
        <p:txBody>
          <a:bodyPr/>
          <a:lstStyle/>
          <a:p>
            <a:endParaRPr lang="es-PE"/>
          </a:p>
        </p:txBody>
      </p:sp>
      <p:sp>
        <p:nvSpPr>
          <p:cNvPr id="389" name="Freeform 1885"/>
          <p:cNvSpPr>
            <a:spLocks/>
          </p:cNvSpPr>
          <p:nvPr/>
        </p:nvSpPr>
        <p:spPr bwMode="auto">
          <a:xfrm>
            <a:off x="3229770" y="3100387"/>
            <a:ext cx="30163" cy="31750"/>
          </a:xfrm>
          <a:custGeom>
            <a:avLst/>
            <a:gdLst>
              <a:gd name="T0" fmla="*/ 0 w 18"/>
              <a:gd name="T1" fmla="*/ 2147483647 h 21"/>
              <a:gd name="T2" fmla="*/ 2147483647 w 18"/>
              <a:gd name="T3" fmla="*/ 2147483647 h 21"/>
              <a:gd name="T4" fmla="*/ 2147483647 w 18"/>
              <a:gd name="T5" fmla="*/ 0 h 21"/>
              <a:gd name="T6" fmla="*/ 2147483647 w 18"/>
              <a:gd name="T7" fmla="*/ 0 h 21"/>
              <a:gd name="T8" fmla="*/ 2147483647 w 18"/>
              <a:gd name="T9" fmla="*/ 2147483647 h 21"/>
              <a:gd name="T10" fmla="*/ 2147483647 w 18"/>
              <a:gd name="T11" fmla="*/ 2147483647 h 21"/>
              <a:gd name="T12" fmla="*/ 2147483647 w 18"/>
              <a:gd name="T13" fmla="*/ 2147483647 h 21"/>
              <a:gd name="T14" fmla="*/ 2147483647 w 18"/>
              <a:gd name="T15" fmla="*/ 2147483647 h 21"/>
              <a:gd name="T16" fmla="*/ 2147483647 w 18"/>
              <a:gd name="T17" fmla="*/ 2147483647 h 21"/>
              <a:gd name="T18" fmla="*/ 2147483647 w 18"/>
              <a:gd name="T19" fmla="*/ 2147483647 h 21"/>
              <a:gd name="T20" fmla="*/ 2147483647 w 18"/>
              <a:gd name="T21" fmla="*/ 2147483647 h 21"/>
              <a:gd name="T22" fmla="*/ 0 w 18"/>
              <a:gd name="T23" fmla="*/ 2147483647 h 21"/>
              <a:gd name="T24" fmla="*/ 0 w 18"/>
              <a:gd name="T25" fmla="*/ 2147483647 h 21"/>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8"/>
              <a:gd name="T40" fmla="*/ 0 h 21"/>
              <a:gd name="T41" fmla="*/ 18 w 18"/>
              <a:gd name="T42" fmla="*/ 21 h 21"/>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8" h="21">
                <a:moveTo>
                  <a:pt x="0" y="7"/>
                </a:moveTo>
                <a:lnTo>
                  <a:pt x="5" y="7"/>
                </a:lnTo>
                <a:lnTo>
                  <a:pt x="5" y="0"/>
                </a:lnTo>
                <a:lnTo>
                  <a:pt x="12" y="0"/>
                </a:lnTo>
                <a:lnTo>
                  <a:pt x="12" y="7"/>
                </a:lnTo>
                <a:lnTo>
                  <a:pt x="18" y="7"/>
                </a:lnTo>
                <a:lnTo>
                  <a:pt x="18" y="15"/>
                </a:lnTo>
                <a:lnTo>
                  <a:pt x="12" y="15"/>
                </a:lnTo>
                <a:lnTo>
                  <a:pt x="12" y="21"/>
                </a:lnTo>
                <a:lnTo>
                  <a:pt x="5" y="21"/>
                </a:lnTo>
                <a:lnTo>
                  <a:pt x="5" y="15"/>
                </a:lnTo>
                <a:lnTo>
                  <a:pt x="0" y="15"/>
                </a:lnTo>
                <a:lnTo>
                  <a:pt x="0" y="7"/>
                </a:lnTo>
                <a:close/>
              </a:path>
            </a:pathLst>
          </a:custGeom>
          <a:solidFill>
            <a:srgbClr val="FFFFFF"/>
          </a:solidFill>
          <a:ln w="3175" cap="rnd">
            <a:solidFill>
              <a:srgbClr val="000000"/>
            </a:solidFill>
            <a:round/>
            <a:headEnd/>
            <a:tailEnd/>
          </a:ln>
        </p:spPr>
        <p:txBody>
          <a:bodyPr/>
          <a:lstStyle/>
          <a:p>
            <a:endParaRPr lang="es-PE"/>
          </a:p>
        </p:txBody>
      </p:sp>
      <p:sp>
        <p:nvSpPr>
          <p:cNvPr id="390" name="Freeform 1914"/>
          <p:cNvSpPr>
            <a:spLocks/>
          </p:cNvSpPr>
          <p:nvPr/>
        </p:nvSpPr>
        <p:spPr bwMode="auto">
          <a:xfrm>
            <a:off x="2894808" y="2603499"/>
            <a:ext cx="928687" cy="1016000"/>
          </a:xfrm>
          <a:custGeom>
            <a:avLst/>
            <a:gdLst>
              <a:gd name="T0" fmla="*/ 2147483647 w 578"/>
              <a:gd name="T1" fmla="*/ 2147483647 h 643"/>
              <a:gd name="T2" fmla="*/ 2147483647 w 578"/>
              <a:gd name="T3" fmla="*/ 2147483647 h 643"/>
              <a:gd name="T4" fmla="*/ 2147483647 w 578"/>
              <a:gd name="T5" fmla="*/ 2147483647 h 643"/>
              <a:gd name="T6" fmla="*/ 2147483647 w 578"/>
              <a:gd name="T7" fmla="*/ 2147483647 h 643"/>
              <a:gd name="T8" fmla="*/ 2147483647 w 578"/>
              <a:gd name="T9" fmla="*/ 2147483647 h 643"/>
              <a:gd name="T10" fmla="*/ 2147483647 w 578"/>
              <a:gd name="T11" fmla="*/ 2147483647 h 643"/>
              <a:gd name="T12" fmla="*/ 2147483647 w 578"/>
              <a:gd name="T13" fmla="*/ 2147483647 h 643"/>
              <a:gd name="T14" fmla="*/ 2147483647 w 578"/>
              <a:gd name="T15" fmla="*/ 2147483647 h 643"/>
              <a:gd name="T16" fmla="*/ 2147483647 w 578"/>
              <a:gd name="T17" fmla="*/ 2147483647 h 643"/>
              <a:gd name="T18" fmla="*/ 2147483647 w 578"/>
              <a:gd name="T19" fmla="*/ 2147483647 h 643"/>
              <a:gd name="T20" fmla="*/ 2147483647 w 578"/>
              <a:gd name="T21" fmla="*/ 2147483647 h 643"/>
              <a:gd name="T22" fmla="*/ 2147483647 w 578"/>
              <a:gd name="T23" fmla="*/ 2147483647 h 643"/>
              <a:gd name="T24" fmla="*/ 2147483647 w 578"/>
              <a:gd name="T25" fmla="*/ 2147483647 h 643"/>
              <a:gd name="T26" fmla="*/ 2147483647 w 578"/>
              <a:gd name="T27" fmla="*/ 2147483647 h 643"/>
              <a:gd name="T28" fmla="*/ 2147483647 w 578"/>
              <a:gd name="T29" fmla="*/ 2147483647 h 643"/>
              <a:gd name="T30" fmla="*/ 2147483647 w 578"/>
              <a:gd name="T31" fmla="*/ 2147483647 h 643"/>
              <a:gd name="T32" fmla="*/ 2147483647 w 578"/>
              <a:gd name="T33" fmla="*/ 2147483647 h 643"/>
              <a:gd name="T34" fmla="*/ 2147483647 w 578"/>
              <a:gd name="T35" fmla="*/ 2147483647 h 643"/>
              <a:gd name="T36" fmla="*/ 2147483647 w 578"/>
              <a:gd name="T37" fmla="*/ 2147483647 h 643"/>
              <a:gd name="T38" fmla="*/ 2147483647 w 578"/>
              <a:gd name="T39" fmla="*/ 2147483647 h 643"/>
              <a:gd name="T40" fmla="*/ 2147483647 w 578"/>
              <a:gd name="T41" fmla="*/ 2147483647 h 643"/>
              <a:gd name="T42" fmla="*/ 2147483647 w 578"/>
              <a:gd name="T43" fmla="*/ 2147483647 h 643"/>
              <a:gd name="T44" fmla="*/ 2147483647 w 578"/>
              <a:gd name="T45" fmla="*/ 2147483647 h 643"/>
              <a:gd name="T46" fmla="*/ 2147483647 w 578"/>
              <a:gd name="T47" fmla="*/ 2147483647 h 643"/>
              <a:gd name="T48" fmla="*/ 2147483647 w 578"/>
              <a:gd name="T49" fmla="*/ 2147483647 h 643"/>
              <a:gd name="T50" fmla="*/ 2147483647 w 578"/>
              <a:gd name="T51" fmla="*/ 2147483647 h 643"/>
              <a:gd name="T52" fmla="*/ 2147483647 w 578"/>
              <a:gd name="T53" fmla="*/ 2147483647 h 643"/>
              <a:gd name="T54" fmla="*/ 2147483647 w 578"/>
              <a:gd name="T55" fmla="*/ 2147483647 h 643"/>
              <a:gd name="T56" fmla="*/ 2147483647 w 578"/>
              <a:gd name="T57" fmla="*/ 2147483647 h 643"/>
              <a:gd name="T58" fmla="*/ 2147483647 w 578"/>
              <a:gd name="T59" fmla="*/ 0 h 643"/>
              <a:gd name="T60" fmla="*/ 2147483647 w 578"/>
              <a:gd name="T61" fmla="*/ 2147483647 h 643"/>
              <a:gd name="T62" fmla="*/ 2147483647 w 578"/>
              <a:gd name="T63" fmla="*/ 2147483647 h 643"/>
              <a:gd name="T64" fmla="*/ 2147483647 w 578"/>
              <a:gd name="T65" fmla="*/ 2147483647 h 643"/>
              <a:gd name="T66" fmla="*/ 2147483647 w 578"/>
              <a:gd name="T67" fmla="*/ 2147483647 h 643"/>
              <a:gd name="T68" fmla="*/ 2147483647 w 578"/>
              <a:gd name="T69" fmla="*/ 2147483647 h 643"/>
              <a:gd name="T70" fmla="*/ 2147483647 w 578"/>
              <a:gd name="T71" fmla="*/ 2147483647 h 643"/>
              <a:gd name="T72" fmla="*/ 2147483647 w 578"/>
              <a:gd name="T73" fmla="*/ 2147483647 h 643"/>
              <a:gd name="T74" fmla="*/ 2147483647 w 578"/>
              <a:gd name="T75" fmla="*/ 2147483647 h 643"/>
              <a:gd name="T76" fmla="*/ 2147483647 w 578"/>
              <a:gd name="T77" fmla="*/ 2147483647 h 643"/>
              <a:gd name="T78" fmla="*/ 2147483647 w 578"/>
              <a:gd name="T79" fmla="*/ 2147483647 h 643"/>
              <a:gd name="T80" fmla="*/ 2147483647 w 578"/>
              <a:gd name="T81" fmla="*/ 2147483647 h 643"/>
              <a:gd name="T82" fmla="*/ 2147483647 w 578"/>
              <a:gd name="T83" fmla="*/ 2147483647 h 643"/>
              <a:gd name="T84" fmla="*/ 2147483647 w 578"/>
              <a:gd name="T85" fmla="*/ 2147483647 h 643"/>
              <a:gd name="T86" fmla="*/ 2147483647 w 578"/>
              <a:gd name="T87" fmla="*/ 2147483647 h 643"/>
              <a:gd name="T88" fmla="*/ 2147483647 w 578"/>
              <a:gd name="T89" fmla="*/ 2147483647 h 643"/>
              <a:gd name="T90" fmla="*/ 0 w 578"/>
              <a:gd name="T91" fmla="*/ 2147483647 h 643"/>
              <a:gd name="T92" fmla="*/ 2147483647 w 578"/>
              <a:gd name="T93" fmla="*/ 2147483647 h 643"/>
              <a:gd name="T94" fmla="*/ 0 w 578"/>
              <a:gd name="T95" fmla="*/ 2147483647 h 643"/>
              <a:gd name="T96" fmla="*/ 2147483647 w 578"/>
              <a:gd name="T97" fmla="*/ 2147483647 h 643"/>
              <a:gd name="T98" fmla="*/ 2147483647 w 578"/>
              <a:gd name="T99" fmla="*/ 2147483647 h 643"/>
              <a:gd name="T100" fmla="*/ 2147483647 w 578"/>
              <a:gd name="T101" fmla="*/ 2147483647 h 643"/>
              <a:gd name="T102" fmla="*/ 2147483647 w 578"/>
              <a:gd name="T103" fmla="*/ 2147483647 h 643"/>
              <a:gd name="T104" fmla="*/ 2147483647 w 578"/>
              <a:gd name="T105" fmla="*/ 2147483647 h 643"/>
              <a:gd name="T106" fmla="*/ 2147483647 w 578"/>
              <a:gd name="T107" fmla="*/ 2147483647 h 643"/>
              <a:gd name="T108" fmla="*/ 2147483647 w 578"/>
              <a:gd name="T109" fmla="*/ 2147483647 h 643"/>
              <a:gd name="T110" fmla="*/ 2147483647 w 578"/>
              <a:gd name="T111" fmla="*/ 2147483647 h 643"/>
              <a:gd name="T112" fmla="*/ 2147483647 w 578"/>
              <a:gd name="T113" fmla="*/ 2147483647 h 643"/>
              <a:gd name="T114" fmla="*/ 2147483647 w 578"/>
              <a:gd name="T115" fmla="*/ 2147483647 h 643"/>
              <a:gd name="T116" fmla="*/ 2147483647 w 578"/>
              <a:gd name="T117" fmla="*/ 2147483647 h 643"/>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578"/>
              <a:gd name="T178" fmla="*/ 0 h 643"/>
              <a:gd name="T179" fmla="*/ 578 w 578"/>
              <a:gd name="T180" fmla="*/ 643 h 643"/>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578" h="643">
                <a:moveTo>
                  <a:pt x="290" y="535"/>
                </a:moveTo>
                <a:lnTo>
                  <a:pt x="317" y="559"/>
                </a:lnTo>
                <a:lnTo>
                  <a:pt x="329" y="559"/>
                </a:lnTo>
                <a:lnTo>
                  <a:pt x="404" y="613"/>
                </a:lnTo>
                <a:lnTo>
                  <a:pt x="467" y="633"/>
                </a:lnTo>
                <a:lnTo>
                  <a:pt x="531" y="643"/>
                </a:lnTo>
                <a:lnTo>
                  <a:pt x="537" y="625"/>
                </a:lnTo>
                <a:lnTo>
                  <a:pt x="575" y="603"/>
                </a:lnTo>
                <a:lnTo>
                  <a:pt x="578" y="519"/>
                </a:lnTo>
                <a:lnTo>
                  <a:pt x="557" y="472"/>
                </a:lnTo>
                <a:lnTo>
                  <a:pt x="530" y="436"/>
                </a:lnTo>
                <a:lnTo>
                  <a:pt x="474" y="438"/>
                </a:lnTo>
                <a:lnTo>
                  <a:pt x="449" y="430"/>
                </a:lnTo>
                <a:lnTo>
                  <a:pt x="435" y="393"/>
                </a:lnTo>
                <a:lnTo>
                  <a:pt x="480" y="352"/>
                </a:lnTo>
                <a:lnTo>
                  <a:pt x="488" y="313"/>
                </a:lnTo>
                <a:lnTo>
                  <a:pt x="480" y="280"/>
                </a:lnTo>
                <a:lnTo>
                  <a:pt x="465" y="252"/>
                </a:lnTo>
                <a:lnTo>
                  <a:pt x="407" y="190"/>
                </a:lnTo>
                <a:lnTo>
                  <a:pt x="413" y="157"/>
                </a:lnTo>
                <a:lnTo>
                  <a:pt x="494" y="162"/>
                </a:lnTo>
                <a:lnTo>
                  <a:pt x="546" y="118"/>
                </a:lnTo>
                <a:lnTo>
                  <a:pt x="554" y="78"/>
                </a:lnTo>
                <a:lnTo>
                  <a:pt x="539" y="46"/>
                </a:lnTo>
                <a:lnTo>
                  <a:pt x="489" y="27"/>
                </a:lnTo>
                <a:lnTo>
                  <a:pt x="470" y="33"/>
                </a:lnTo>
                <a:lnTo>
                  <a:pt x="452" y="18"/>
                </a:lnTo>
                <a:lnTo>
                  <a:pt x="450" y="22"/>
                </a:lnTo>
                <a:lnTo>
                  <a:pt x="440" y="7"/>
                </a:lnTo>
                <a:lnTo>
                  <a:pt x="413" y="0"/>
                </a:lnTo>
                <a:lnTo>
                  <a:pt x="351" y="4"/>
                </a:lnTo>
                <a:lnTo>
                  <a:pt x="350" y="30"/>
                </a:lnTo>
                <a:lnTo>
                  <a:pt x="275" y="28"/>
                </a:lnTo>
                <a:lnTo>
                  <a:pt x="273" y="10"/>
                </a:lnTo>
                <a:lnTo>
                  <a:pt x="188" y="45"/>
                </a:lnTo>
                <a:lnTo>
                  <a:pt x="186" y="96"/>
                </a:lnTo>
                <a:lnTo>
                  <a:pt x="198" y="108"/>
                </a:lnTo>
                <a:lnTo>
                  <a:pt x="180" y="136"/>
                </a:lnTo>
                <a:lnTo>
                  <a:pt x="161" y="130"/>
                </a:lnTo>
                <a:lnTo>
                  <a:pt x="105" y="159"/>
                </a:lnTo>
                <a:lnTo>
                  <a:pt x="86" y="192"/>
                </a:lnTo>
                <a:lnTo>
                  <a:pt x="83" y="277"/>
                </a:lnTo>
                <a:lnTo>
                  <a:pt x="93" y="301"/>
                </a:lnTo>
                <a:lnTo>
                  <a:pt x="68" y="343"/>
                </a:lnTo>
                <a:lnTo>
                  <a:pt x="39" y="342"/>
                </a:lnTo>
                <a:lnTo>
                  <a:pt x="0" y="397"/>
                </a:lnTo>
                <a:lnTo>
                  <a:pt x="3" y="421"/>
                </a:lnTo>
                <a:lnTo>
                  <a:pt x="0" y="429"/>
                </a:lnTo>
                <a:lnTo>
                  <a:pt x="72" y="481"/>
                </a:lnTo>
                <a:lnTo>
                  <a:pt x="81" y="505"/>
                </a:lnTo>
                <a:lnTo>
                  <a:pt x="105" y="529"/>
                </a:lnTo>
                <a:lnTo>
                  <a:pt x="122" y="531"/>
                </a:lnTo>
                <a:lnTo>
                  <a:pt x="141" y="516"/>
                </a:lnTo>
                <a:lnTo>
                  <a:pt x="143" y="495"/>
                </a:lnTo>
                <a:lnTo>
                  <a:pt x="155" y="484"/>
                </a:lnTo>
                <a:lnTo>
                  <a:pt x="182" y="477"/>
                </a:lnTo>
                <a:lnTo>
                  <a:pt x="237" y="480"/>
                </a:lnTo>
                <a:lnTo>
                  <a:pt x="252" y="529"/>
                </a:lnTo>
                <a:lnTo>
                  <a:pt x="290" y="538"/>
                </a:lnTo>
              </a:path>
            </a:pathLst>
          </a:custGeom>
          <a:solidFill>
            <a:srgbClr val="00B050"/>
          </a:solidFill>
          <a:ln w="6350">
            <a:solidFill>
              <a:srgbClr val="A5A5A5"/>
            </a:solidFill>
            <a:miter lim="800000"/>
            <a:headEnd/>
            <a:tailEnd/>
          </a:ln>
        </p:spPr>
        <p:txBody>
          <a:bodyPr/>
          <a:lstStyle/>
          <a:p>
            <a:endParaRPr lang="es-PE"/>
          </a:p>
        </p:txBody>
      </p:sp>
      <p:sp>
        <p:nvSpPr>
          <p:cNvPr id="391" name="Freeform 1913"/>
          <p:cNvSpPr>
            <a:spLocks/>
          </p:cNvSpPr>
          <p:nvPr/>
        </p:nvSpPr>
        <p:spPr bwMode="auto">
          <a:xfrm>
            <a:off x="3144045" y="3454399"/>
            <a:ext cx="1050925" cy="1422400"/>
          </a:xfrm>
          <a:custGeom>
            <a:avLst/>
            <a:gdLst>
              <a:gd name="T0" fmla="*/ 2147483647 w 10000"/>
              <a:gd name="T1" fmla="*/ 2147483647 h 10006"/>
              <a:gd name="T2" fmla="*/ 2147483647 w 10000"/>
              <a:gd name="T3" fmla="*/ 2147483647 h 10006"/>
              <a:gd name="T4" fmla="*/ 2147483647 w 10000"/>
              <a:gd name="T5" fmla="*/ 2147483647 h 10006"/>
              <a:gd name="T6" fmla="*/ 2147483647 w 10000"/>
              <a:gd name="T7" fmla="*/ 2147483647 h 10006"/>
              <a:gd name="T8" fmla="*/ 2147483647 w 10000"/>
              <a:gd name="T9" fmla="*/ 2147483647 h 10006"/>
              <a:gd name="T10" fmla="*/ 2147483647 w 10000"/>
              <a:gd name="T11" fmla="*/ 2147483647 h 10006"/>
              <a:gd name="T12" fmla="*/ 2147483647 w 10000"/>
              <a:gd name="T13" fmla="*/ 2147483647 h 10006"/>
              <a:gd name="T14" fmla="*/ 2147483647 w 10000"/>
              <a:gd name="T15" fmla="*/ 2147483647 h 10006"/>
              <a:gd name="T16" fmla="*/ 2147483647 w 10000"/>
              <a:gd name="T17" fmla="*/ 2147483647 h 10006"/>
              <a:gd name="T18" fmla="*/ 2147483647 w 10000"/>
              <a:gd name="T19" fmla="*/ 2147483647 h 10006"/>
              <a:gd name="T20" fmla="*/ 2147483647 w 10000"/>
              <a:gd name="T21" fmla="*/ 2147483647 h 10006"/>
              <a:gd name="T22" fmla="*/ 2147483647 w 10000"/>
              <a:gd name="T23" fmla="*/ 2147483647 h 10006"/>
              <a:gd name="T24" fmla="*/ 2147483647 w 10000"/>
              <a:gd name="T25" fmla="*/ 2147483647 h 10006"/>
              <a:gd name="T26" fmla="*/ 2147483647 w 10000"/>
              <a:gd name="T27" fmla="*/ 2147483647 h 10006"/>
              <a:gd name="T28" fmla="*/ 2147483647 w 10000"/>
              <a:gd name="T29" fmla="*/ 2147483647 h 10006"/>
              <a:gd name="T30" fmla="*/ 2147483647 w 10000"/>
              <a:gd name="T31" fmla="*/ 2147483647 h 10006"/>
              <a:gd name="T32" fmla="*/ 2147483647 w 10000"/>
              <a:gd name="T33" fmla="*/ 2147483647 h 10006"/>
              <a:gd name="T34" fmla="*/ 2147483647 w 10000"/>
              <a:gd name="T35" fmla="*/ 2147483647 h 10006"/>
              <a:gd name="T36" fmla="*/ 2147483647 w 10000"/>
              <a:gd name="T37" fmla="*/ 2147483647 h 10006"/>
              <a:gd name="T38" fmla="*/ 2147483647 w 10000"/>
              <a:gd name="T39" fmla="*/ 2147483647 h 10006"/>
              <a:gd name="T40" fmla="*/ 2147483647 w 10000"/>
              <a:gd name="T41" fmla="*/ 2147483647 h 10006"/>
              <a:gd name="T42" fmla="*/ 2147483647 w 10000"/>
              <a:gd name="T43" fmla="*/ 2147483647 h 10006"/>
              <a:gd name="T44" fmla="*/ 2147483647 w 10000"/>
              <a:gd name="T45" fmla="*/ 2147483647 h 10006"/>
              <a:gd name="T46" fmla="*/ 2147483647 w 10000"/>
              <a:gd name="T47" fmla="*/ 2147483647 h 10006"/>
              <a:gd name="T48" fmla="*/ 2147483647 w 10000"/>
              <a:gd name="T49" fmla="*/ 2147483647 h 10006"/>
              <a:gd name="T50" fmla="*/ 2147483647 w 10000"/>
              <a:gd name="T51" fmla="*/ 2147483647 h 10006"/>
              <a:gd name="T52" fmla="*/ 2147483647 w 10000"/>
              <a:gd name="T53" fmla="*/ 2147483647 h 10006"/>
              <a:gd name="T54" fmla="*/ 2147483647 w 10000"/>
              <a:gd name="T55" fmla="*/ 2147483647 h 10006"/>
              <a:gd name="T56" fmla="*/ 2147483647 w 10000"/>
              <a:gd name="T57" fmla="*/ 2147483647 h 10006"/>
              <a:gd name="T58" fmla="*/ 2147483647 w 10000"/>
              <a:gd name="T59" fmla="*/ 2147483647 h 10006"/>
              <a:gd name="T60" fmla="*/ 2147483647 w 10000"/>
              <a:gd name="T61" fmla="*/ 2147483647 h 10006"/>
              <a:gd name="T62" fmla="*/ 2147483647 w 10000"/>
              <a:gd name="T63" fmla="*/ 2147483647 h 10006"/>
              <a:gd name="T64" fmla="*/ 2147483647 w 10000"/>
              <a:gd name="T65" fmla="*/ 2147483647 h 10006"/>
              <a:gd name="T66" fmla="*/ 2147483647 w 10000"/>
              <a:gd name="T67" fmla="*/ 2147483647 h 10006"/>
              <a:gd name="T68" fmla="*/ 2147483647 w 10000"/>
              <a:gd name="T69" fmla="*/ 2147483647 h 10006"/>
              <a:gd name="T70" fmla="*/ 0 w 10000"/>
              <a:gd name="T71" fmla="*/ 2147483647 h 10006"/>
              <a:gd name="T72" fmla="*/ 2147483647 w 10000"/>
              <a:gd name="T73" fmla="*/ 2147483647 h 10006"/>
              <a:gd name="T74" fmla="*/ 2147483647 w 10000"/>
              <a:gd name="T75" fmla="*/ 2147483647 h 10006"/>
              <a:gd name="T76" fmla="*/ 2147483647 w 10000"/>
              <a:gd name="T77" fmla="*/ 2147483647 h 10006"/>
              <a:gd name="T78" fmla="*/ 2147483647 w 10000"/>
              <a:gd name="T79" fmla="*/ 2147483647 h 10006"/>
              <a:gd name="T80" fmla="*/ 2147483647 w 10000"/>
              <a:gd name="T81" fmla="*/ 2147483647 h 10006"/>
              <a:gd name="T82" fmla="*/ 2147483647 w 10000"/>
              <a:gd name="T83" fmla="*/ 2147483647 h 10006"/>
              <a:gd name="T84" fmla="*/ 2147483647 w 10000"/>
              <a:gd name="T85" fmla="*/ 0 h 10006"/>
              <a:gd name="T86" fmla="*/ 2147483647 w 10000"/>
              <a:gd name="T87" fmla="*/ 2147483647 h 10006"/>
              <a:gd name="T88" fmla="*/ 2147483647 w 10000"/>
              <a:gd name="T89" fmla="*/ 2147483647 h 10006"/>
              <a:gd name="T90" fmla="*/ 2147483647 w 10000"/>
              <a:gd name="T91" fmla="*/ 2147483647 h 10006"/>
              <a:gd name="T92" fmla="*/ 2147483647 w 10000"/>
              <a:gd name="T93" fmla="*/ 2147483647 h 10006"/>
              <a:gd name="T94" fmla="*/ 2147483647 w 10000"/>
              <a:gd name="T95" fmla="*/ 2147483647 h 10006"/>
              <a:gd name="T96" fmla="*/ 2147483647 w 10000"/>
              <a:gd name="T97" fmla="*/ 2147483647 h 10006"/>
              <a:gd name="T98" fmla="*/ 2147483647 w 10000"/>
              <a:gd name="T99" fmla="*/ 2147483647 h 10006"/>
              <a:gd name="T100" fmla="*/ 2147483647 w 10000"/>
              <a:gd name="T101" fmla="*/ 2147483647 h 1000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10000" h="10006">
                <a:moveTo>
                  <a:pt x="9587" y="95"/>
                </a:moveTo>
                <a:lnTo>
                  <a:pt x="9587" y="428"/>
                </a:lnTo>
                <a:lnTo>
                  <a:pt x="10000" y="850"/>
                </a:lnTo>
                <a:lnTo>
                  <a:pt x="9847" y="1317"/>
                </a:lnTo>
                <a:lnTo>
                  <a:pt x="9358" y="1862"/>
                </a:lnTo>
                <a:cubicBezTo>
                  <a:pt x="9276" y="2184"/>
                  <a:pt x="9195" y="2506"/>
                  <a:pt x="9113" y="2828"/>
                </a:cubicBezTo>
                <a:lnTo>
                  <a:pt x="8670" y="3328"/>
                </a:lnTo>
                <a:lnTo>
                  <a:pt x="8517" y="3862"/>
                </a:lnTo>
                <a:lnTo>
                  <a:pt x="8012" y="4084"/>
                </a:lnTo>
                <a:lnTo>
                  <a:pt x="8211" y="4628"/>
                </a:lnTo>
                <a:cubicBezTo>
                  <a:pt x="8191" y="4917"/>
                  <a:pt x="8170" y="5206"/>
                  <a:pt x="8150" y="5495"/>
                </a:cubicBezTo>
                <a:lnTo>
                  <a:pt x="6835" y="6184"/>
                </a:lnTo>
                <a:cubicBezTo>
                  <a:pt x="6850" y="6373"/>
                  <a:pt x="6866" y="6561"/>
                  <a:pt x="6881" y="6750"/>
                </a:cubicBezTo>
                <a:lnTo>
                  <a:pt x="6498" y="7517"/>
                </a:lnTo>
                <a:lnTo>
                  <a:pt x="6820" y="7750"/>
                </a:lnTo>
                <a:lnTo>
                  <a:pt x="7049" y="8028"/>
                </a:lnTo>
                <a:lnTo>
                  <a:pt x="7615" y="8150"/>
                </a:lnTo>
                <a:lnTo>
                  <a:pt x="7936" y="8517"/>
                </a:lnTo>
                <a:cubicBezTo>
                  <a:pt x="7982" y="8687"/>
                  <a:pt x="8027" y="8858"/>
                  <a:pt x="8073" y="9028"/>
                </a:cubicBezTo>
                <a:lnTo>
                  <a:pt x="8624" y="9328"/>
                </a:lnTo>
                <a:cubicBezTo>
                  <a:pt x="8588" y="9554"/>
                  <a:pt x="8553" y="9780"/>
                  <a:pt x="8517" y="10006"/>
                </a:cubicBezTo>
                <a:lnTo>
                  <a:pt x="8012" y="9939"/>
                </a:lnTo>
                <a:lnTo>
                  <a:pt x="6070" y="9706"/>
                </a:lnTo>
                <a:lnTo>
                  <a:pt x="4878" y="9395"/>
                </a:lnTo>
                <a:lnTo>
                  <a:pt x="4404" y="9328"/>
                </a:lnTo>
                <a:lnTo>
                  <a:pt x="4174" y="9173"/>
                </a:lnTo>
                <a:lnTo>
                  <a:pt x="3823" y="9273"/>
                </a:lnTo>
                <a:lnTo>
                  <a:pt x="3394" y="9073"/>
                </a:lnTo>
                <a:lnTo>
                  <a:pt x="2676" y="9028"/>
                </a:lnTo>
                <a:lnTo>
                  <a:pt x="1972" y="8650"/>
                </a:lnTo>
                <a:lnTo>
                  <a:pt x="1743" y="8262"/>
                </a:lnTo>
                <a:lnTo>
                  <a:pt x="1728" y="8028"/>
                </a:lnTo>
                <a:lnTo>
                  <a:pt x="1055" y="7984"/>
                </a:lnTo>
                <a:lnTo>
                  <a:pt x="382" y="7673"/>
                </a:lnTo>
                <a:lnTo>
                  <a:pt x="46" y="7650"/>
                </a:lnTo>
                <a:cubicBezTo>
                  <a:pt x="31" y="7532"/>
                  <a:pt x="15" y="7413"/>
                  <a:pt x="0" y="7295"/>
                </a:cubicBezTo>
                <a:cubicBezTo>
                  <a:pt x="20" y="6891"/>
                  <a:pt x="41" y="6488"/>
                  <a:pt x="61" y="6084"/>
                </a:cubicBezTo>
                <a:cubicBezTo>
                  <a:pt x="204" y="5117"/>
                  <a:pt x="346" y="4151"/>
                  <a:pt x="489" y="3184"/>
                </a:cubicBezTo>
                <a:cubicBezTo>
                  <a:pt x="499" y="2677"/>
                  <a:pt x="510" y="2169"/>
                  <a:pt x="520" y="1662"/>
                </a:cubicBezTo>
                <a:lnTo>
                  <a:pt x="872" y="1695"/>
                </a:lnTo>
                <a:lnTo>
                  <a:pt x="1972" y="1295"/>
                </a:lnTo>
                <a:lnTo>
                  <a:pt x="2429" y="863"/>
                </a:lnTo>
                <a:lnTo>
                  <a:pt x="3060" y="0"/>
                </a:lnTo>
                <a:lnTo>
                  <a:pt x="3690" y="432"/>
                </a:lnTo>
                <a:lnTo>
                  <a:pt x="6269" y="773"/>
                </a:lnTo>
                <a:lnTo>
                  <a:pt x="6453" y="406"/>
                </a:lnTo>
                <a:lnTo>
                  <a:pt x="7171" y="150"/>
                </a:lnTo>
                <a:lnTo>
                  <a:pt x="7905" y="6"/>
                </a:lnTo>
                <a:lnTo>
                  <a:pt x="8425" y="117"/>
                </a:lnTo>
                <a:lnTo>
                  <a:pt x="8899" y="128"/>
                </a:lnTo>
                <a:lnTo>
                  <a:pt x="9526" y="84"/>
                </a:lnTo>
              </a:path>
            </a:pathLst>
          </a:custGeom>
          <a:solidFill>
            <a:srgbClr val="FF2121"/>
          </a:solidFill>
          <a:ln w="6350">
            <a:solidFill>
              <a:srgbClr val="BFBFBF"/>
            </a:solidFill>
            <a:miter lim="800000"/>
            <a:headEnd/>
            <a:tailEnd/>
          </a:ln>
        </p:spPr>
        <p:txBody>
          <a:bodyPr/>
          <a:lstStyle/>
          <a:p>
            <a:endParaRPr lang="es-PE"/>
          </a:p>
        </p:txBody>
      </p:sp>
      <p:sp>
        <p:nvSpPr>
          <p:cNvPr id="392" name="Text Box 61"/>
          <p:cNvSpPr txBox="1">
            <a:spLocks noChangeArrowheads="1"/>
          </p:cNvSpPr>
          <p:nvPr/>
        </p:nvSpPr>
        <p:spPr bwMode="auto">
          <a:xfrm>
            <a:off x="3358358" y="3887787"/>
            <a:ext cx="7207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defRPr/>
            </a:pPr>
            <a:r>
              <a:rPr lang="es-PE" altLang="es-PE" sz="1000" b="1">
                <a:solidFill>
                  <a:srgbClr val="FFFFFF"/>
                </a:solidFill>
                <a:effectLst>
                  <a:outerShdw blurRad="38100" dist="38100" dir="2700000" algn="tl">
                    <a:srgbClr val="C0C0C0"/>
                  </a:outerShdw>
                </a:effectLst>
                <a:latin typeface="Arial Narrow" panose="020B0606020202030204" pitchFamily="34" charset="0"/>
                <a:ea typeface="Times New Roman" panose="02020603050405020304" pitchFamily="18" charset="0"/>
              </a:rPr>
              <a:t>Ventanilla Este</a:t>
            </a:r>
            <a:endParaRPr lang="es-PE" altLang="es-PE">
              <a:latin typeface="Arial" panose="020B0604020202020204" pitchFamily="34" charset="0"/>
            </a:endParaRPr>
          </a:p>
        </p:txBody>
      </p:sp>
      <p:sp>
        <p:nvSpPr>
          <p:cNvPr id="393" name="185 CuadroTexto"/>
          <p:cNvSpPr txBox="1">
            <a:spLocks noChangeArrowheads="1"/>
          </p:cNvSpPr>
          <p:nvPr/>
        </p:nvSpPr>
        <p:spPr bwMode="auto">
          <a:xfrm>
            <a:off x="1575595" y="2386012"/>
            <a:ext cx="306388" cy="228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s-PE" altLang="es-PE" sz="1400" b="1">
                <a:solidFill>
                  <a:srgbClr val="000000"/>
                </a:solidFill>
                <a:latin typeface="Calibri" pitchFamily="34" charset="0"/>
                <a:cs typeface="Times New Roman" pitchFamily="18" charset="0"/>
              </a:rPr>
              <a:t>V</a:t>
            </a:r>
            <a:endParaRPr lang="es-PE" altLang="es-PE" sz="1200">
              <a:cs typeface="Times New Roman" pitchFamily="18" charset="0"/>
            </a:endParaRPr>
          </a:p>
          <a:p>
            <a:pPr algn="ctr"/>
            <a:r>
              <a:rPr lang="es-PE" altLang="es-PE" sz="1400" b="1">
                <a:solidFill>
                  <a:srgbClr val="000000"/>
                </a:solidFill>
                <a:latin typeface="Calibri" pitchFamily="34" charset="0"/>
                <a:cs typeface="Times New Roman" pitchFamily="18" charset="0"/>
              </a:rPr>
              <a:t>E</a:t>
            </a:r>
            <a:endParaRPr lang="es-PE" altLang="es-PE" sz="1200">
              <a:cs typeface="Times New Roman" pitchFamily="18" charset="0"/>
            </a:endParaRPr>
          </a:p>
          <a:p>
            <a:pPr algn="ctr"/>
            <a:r>
              <a:rPr lang="es-PE" altLang="es-PE" sz="1400" b="1">
                <a:solidFill>
                  <a:srgbClr val="000000"/>
                </a:solidFill>
                <a:latin typeface="Calibri" pitchFamily="34" charset="0"/>
                <a:cs typeface="Times New Roman" pitchFamily="18" charset="0"/>
              </a:rPr>
              <a:t>N</a:t>
            </a:r>
            <a:endParaRPr lang="es-PE" altLang="es-PE" sz="1200">
              <a:cs typeface="Times New Roman" pitchFamily="18" charset="0"/>
            </a:endParaRPr>
          </a:p>
          <a:p>
            <a:pPr algn="ctr"/>
            <a:r>
              <a:rPr lang="es-PE" altLang="es-PE" sz="1400" b="1">
                <a:solidFill>
                  <a:srgbClr val="000000"/>
                </a:solidFill>
                <a:latin typeface="Calibri" pitchFamily="34" charset="0"/>
                <a:cs typeface="Times New Roman" pitchFamily="18" charset="0"/>
              </a:rPr>
              <a:t>T</a:t>
            </a:r>
            <a:endParaRPr lang="es-PE" altLang="es-PE" sz="1200">
              <a:cs typeface="Times New Roman" pitchFamily="18" charset="0"/>
            </a:endParaRPr>
          </a:p>
          <a:p>
            <a:pPr algn="ctr"/>
            <a:r>
              <a:rPr lang="es-PE" altLang="es-PE" sz="1400" b="1">
                <a:solidFill>
                  <a:srgbClr val="000000"/>
                </a:solidFill>
                <a:latin typeface="Calibri" pitchFamily="34" charset="0"/>
                <a:cs typeface="Times New Roman" pitchFamily="18" charset="0"/>
              </a:rPr>
              <a:t>A</a:t>
            </a:r>
            <a:endParaRPr lang="es-PE" altLang="es-PE" sz="1200">
              <a:cs typeface="Times New Roman" pitchFamily="18" charset="0"/>
            </a:endParaRPr>
          </a:p>
          <a:p>
            <a:pPr algn="ctr"/>
            <a:r>
              <a:rPr lang="es-PE" altLang="es-PE" sz="1400" b="1">
                <a:solidFill>
                  <a:srgbClr val="000000"/>
                </a:solidFill>
                <a:latin typeface="Calibri" pitchFamily="34" charset="0"/>
                <a:cs typeface="Times New Roman" pitchFamily="18" charset="0"/>
              </a:rPr>
              <a:t>N</a:t>
            </a:r>
            <a:endParaRPr lang="es-PE" altLang="es-PE" sz="1200">
              <a:cs typeface="Times New Roman" pitchFamily="18" charset="0"/>
            </a:endParaRPr>
          </a:p>
          <a:p>
            <a:pPr algn="ctr"/>
            <a:r>
              <a:rPr lang="es-PE" altLang="es-PE" sz="1400" b="1">
                <a:solidFill>
                  <a:srgbClr val="000000"/>
                </a:solidFill>
                <a:latin typeface="Calibri" pitchFamily="34" charset="0"/>
                <a:cs typeface="Times New Roman" pitchFamily="18" charset="0"/>
              </a:rPr>
              <a:t>I</a:t>
            </a:r>
            <a:endParaRPr lang="es-PE" altLang="es-PE" sz="1200">
              <a:cs typeface="Times New Roman" pitchFamily="18" charset="0"/>
            </a:endParaRPr>
          </a:p>
          <a:p>
            <a:pPr algn="ctr"/>
            <a:r>
              <a:rPr lang="es-PE" altLang="es-PE" sz="1400" b="1">
                <a:solidFill>
                  <a:srgbClr val="000000"/>
                </a:solidFill>
                <a:latin typeface="Calibri" pitchFamily="34" charset="0"/>
                <a:cs typeface="Times New Roman" pitchFamily="18" charset="0"/>
              </a:rPr>
              <a:t>L</a:t>
            </a:r>
            <a:endParaRPr lang="es-PE" altLang="es-PE" sz="1200">
              <a:cs typeface="Times New Roman" pitchFamily="18" charset="0"/>
            </a:endParaRPr>
          </a:p>
          <a:p>
            <a:pPr algn="ctr"/>
            <a:r>
              <a:rPr lang="es-PE" altLang="es-PE" sz="1400" b="1">
                <a:solidFill>
                  <a:srgbClr val="000000"/>
                </a:solidFill>
                <a:latin typeface="Calibri" pitchFamily="34" charset="0"/>
                <a:cs typeface="Times New Roman" pitchFamily="18" charset="0"/>
              </a:rPr>
              <a:t>L</a:t>
            </a:r>
            <a:endParaRPr lang="es-PE" altLang="es-PE" sz="1200">
              <a:cs typeface="Times New Roman" pitchFamily="18" charset="0"/>
            </a:endParaRPr>
          </a:p>
          <a:p>
            <a:pPr algn="ctr"/>
            <a:r>
              <a:rPr lang="es-PE" altLang="es-PE" sz="1400" b="1">
                <a:solidFill>
                  <a:srgbClr val="000000"/>
                </a:solidFill>
                <a:latin typeface="Calibri" pitchFamily="34" charset="0"/>
                <a:cs typeface="Times New Roman" pitchFamily="18" charset="0"/>
              </a:rPr>
              <a:t>A</a:t>
            </a:r>
            <a:endParaRPr lang="es-PE" altLang="es-PE"/>
          </a:p>
        </p:txBody>
      </p:sp>
      <p:sp>
        <p:nvSpPr>
          <p:cNvPr id="394" name="Text Box 52"/>
          <p:cNvSpPr txBox="1">
            <a:spLocks noChangeArrowheads="1"/>
          </p:cNvSpPr>
          <p:nvPr/>
        </p:nvSpPr>
        <p:spPr bwMode="auto">
          <a:xfrm>
            <a:off x="3202783" y="1825624"/>
            <a:ext cx="5984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s-PE" altLang="es-PE" sz="600">
                <a:solidFill>
                  <a:srgbClr val="000000"/>
                </a:solidFill>
                <a:latin typeface="Arial Narrow" pitchFamily="34" charset="0"/>
                <a:cs typeface="Times New Roman" pitchFamily="18" charset="0"/>
              </a:rPr>
              <a:t>Villa Los Reyes</a:t>
            </a:r>
            <a:endParaRPr lang="es-PE" altLang="es-PE"/>
          </a:p>
        </p:txBody>
      </p:sp>
      <p:sp>
        <p:nvSpPr>
          <p:cNvPr id="395" name="Text Box 51"/>
          <p:cNvSpPr txBox="1">
            <a:spLocks noChangeArrowheads="1"/>
          </p:cNvSpPr>
          <p:nvPr/>
        </p:nvSpPr>
        <p:spPr bwMode="auto">
          <a:xfrm>
            <a:off x="2447133" y="4752974"/>
            <a:ext cx="598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s-PE" altLang="es-PE" sz="600">
                <a:solidFill>
                  <a:srgbClr val="000000"/>
                </a:solidFill>
                <a:latin typeface="Arial Narrow" pitchFamily="34" charset="0"/>
                <a:cs typeface="Times New Roman" pitchFamily="18" charset="0"/>
              </a:rPr>
              <a:t>M</a:t>
            </a:r>
            <a:r>
              <a:rPr lang="es-PE" altLang="es-PE" sz="600">
                <a:solidFill>
                  <a:srgbClr val="000000"/>
                </a:solidFill>
                <a:cs typeface="Times New Roman" pitchFamily="18" charset="0"/>
              </a:rPr>
              <a:t>á</a:t>
            </a:r>
            <a:r>
              <a:rPr lang="es-PE" altLang="es-PE" sz="600">
                <a:solidFill>
                  <a:srgbClr val="000000"/>
                </a:solidFill>
                <a:latin typeface="Arial Narrow" pitchFamily="34" charset="0"/>
                <a:cs typeface="Times New Roman" pitchFamily="18" charset="0"/>
              </a:rPr>
              <a:t>rquez</a:t>
            </a:r>
            <a:endParaRPr lang="es-PE" altLang="es-PE"/>
          </a:p>
        </p:txBody>
      </p:sp>
      <p:sp>
        <p:nvSpPr>
          <p:cNvPr id="396" name="Text Box 50"/>
          <p:cNvSpPr txBox="1">
            <a:spLocks noChangeArrowheads="1"/>
          </p:cNvSpPr>
          <p:nvPr/>
        </p:nvSpPr>
        <p:spPr bwMode="auto">
          <a:xfrm>
            <a:off x="2423320" y="2879724"/>
            <a:ext cx="12239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s-PE" altLang="es-PE" sz="900" b="1">
                <a:solidFill>
                  <a:srgbClr val="FFFFFF"/>
                </a:solidFill>
                <a:latin typeface="Arial Narrow" pitchFamily="34" charset="0"/>
                <a:cs typeface="Times New Roman" pitchFamily="18" charset="0"/>
              </a:rPr>
              <a:t>Defensores de la patria</a:t>
            </a:r>
            <a:endParaRPr lang="es-PE" altLang="es-PE"/>
          </a:p>
        </p:txBody>
      </p:sp>
      <p:sp>
        <p:nvSpPr>
          <p:cNvPr id="397" name="Text Box 49"/>
          <p:cNvSpPr txBox="1">
            <a:spLocks noChangeArrowheads="1"/>
          </p:cNvSpPr>
          <p:nvPr/>
        </p:nvSpPr>
        <p:spPr bwMode="auto">
          <a:xfrm>
            <a:off x="3071020" y="2374899"/>
            <a:ext cx="598488" cy="234950"/>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s-PE" altLang="es-PE" sz="800" b="1">
                <a:solidFill>
                  <a:srgbClr val="000000"/>
                </a:solidFill>
                <a:latin typeface="Arial Narrow" pitchFamily="34" charset="0"/>
                <a:cs typeface="Times New Roman" pitchFamily="18" charset="0"/>
              </a:rPr>
              <a:t>Mi Per</a:t>
            </a:r>
            <a:r>
              <a:rPr lang="es-PE" altLang="es-PE" sz="800" b="1">
                <a:solidFill>
                  <a:srgbClr val="000000"/>
                </a:solidFill>
                <a:cs typeface="Times New Roman" pitchFamily="18" charset="0"/>
              </a:rPr>
              <a:t>ú</a:t>
            </a:r>
            <a:endParaRPr lang="es-PE" altLang="es-PE"/>
          </a:p>
        </p:txBody>
      </p:sp>
      <p:sp>
        <p:nvSpPr>
          <p:cNvPr id="398" name="Text Box 48"/>
          <p:cNvSpPr txBox="1">
            <a:spLocks noChangeArrowheads="1"/>
          </p:cNvSpPr>
          <p:nvPr/>
        </p:nvSpPr>
        <p:spPr bwMode="auto">
          <a:xfrm>
            <a:off x="2639220" y="2374899"/>
            <a:ext cx="647700" cy="663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s-PE" altLang="es-PE" sz="800" b="1" dirty="0">
                <a:solidFill>
                  <a:srgbClr val="000000"/>
                </a:solidFill>
                <a:latin typeface="Arial Narrow" pitchFamily="34" charset="0"/>
                <a:cs typeface="Times New Roman" pitchFamily="18" charset="0"/>
              </a:rPr>
              <a:t>Santa Rosa de </a:t>
            </a:r>
            <a:r>
              <a:rPr lang="es-PE" altLang="es-PE" sz="800" b="1" dirty="0" err="1">
                <a:solidFill>
                  <a:srgbClr val="000000"/>
                </a:solidFill>
                <a:latin typeface="Arial Narrow" pitchFamily="34" charset="0"/>
                <a:cs typeface="Times New Roman" pitchFamily="18" charset="0"/>
              </a:rPr>
              <a:t>Pachacutec</a:t>
            </a:r>
            <a:endParaRPr lang="es-PE" altLang="es-PE" dirty="0"/>
          </a:p>
        </p:txBody>
      </p:sp>
      <p:sp>
        <p:nvSpPr>
          <p:cNvPr id="399" name="Text Box 47"/>
          <p:cNvSpPr txBox="1">
            <a:spLocks noChangeArrowheads="1"/>
          </p:cNvSpPr>
          <p:nvPr/>
        </p:nvSpPr>
        <p:spPr bwMode="auto">
          <a:xfrm>
            <a:off x="1726408" y="1962149"/>
            <a:ext cx="598487"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s-PE" altLang="es-PE" sz="600">
                <a:solidFill>
                  <a:srgbClr val="000000"/>
                </a:solidFill>
                <a:latin typeface="Arial Narrow" pitchFamily="34" charset="0"/>
                <a:cs typeface="Times New Roman" pitchFamily="18" charset="0"/>
              </a:rPr>
              <a:t>Bah</a:t>
            </a:r>
            <a:r>
              <a:rPr lang="es-PE" altLang="es-PE" sz="600">
                <a:solidFill>
                  <a:srgbClr val="000000"/>
                </a:solidFill>
                <a:cs typeface="Times New Roman" pitchFamily="18" charset="0"/>
              </a:rPr>
              <a:t>í</a:t>
            </a:r>
            <a:r>
              <a:rPr lang="es-PE" altLang="es-PE" sz="600">
                <a:solidFill>
                  <a:srgbClr val="000000"/>
                </a:solidFill>
                <a:latin typeface="Arial Narrow" pitchFamily="34" charset="0"/>
                <a:cs typeface="Times New Roman" pitchFamily="18" charset="0"/>
              </a:rPr>
              <a:t>a Blanca</a:t>
            </a:r>
            <a:endParaRPr lang="es-PE" altLang="es-PE"/>
          </a:p>
        </p:txBody>
      </p:sp>
      <p:sp>
        <p:nvSpPr>
          <p:cNvPr id="400" name="Text Box 45"/>
          <p:cNvSpPr txBox="1">
            <a:spLocks noChangeArrowheads="1"/>
          </p:cNvSpPr>
          <p:nvPr/>
        </p:nvSpPr>
        <p:spPr bwMode="auto">
          <a:xfrm>
            <a:off x="3094833" y="1962149"/>
            <a:ext cx="5984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r>
              <a:rPr lang="es-ES" altLang="es-PE" sz="600">
                <a:solidFill>
                  <a:srgbClr val="000000"/>
                </a:solidFill>
                <a:latin typeface="Arial Narrow" pitchFamily="34" charset="0"/>
                <a:cs typeface="Times New Roman" pitchFamily="18" charset="0"/>
              </a:rPr>
              <a:t>Luis </a:t>
            </a:r>
            <a:endParaRPr lang="es-PE" altLang="es-PE" sz="1200">
              <a:cs typeface="Times New Roman" pitchFamily="18" charset="0"/>
            </a:endParaRPr>
          </a:p>
          <a:p>
            <a:r>
              <a:rPr lang="es-ES" altLang="es-PE" sz="600">
                <a:solidFill>
                  <a:srgbClr val="000000"/>
                </a:solidFill>
                <a:latin typeface="Arial Narrow" pitchFamily="34" charset="0"/>
                <a:cs typeface="Times New Roman" pitchFamily="18" charset="0"/>
              </a:rPr>
              <a:t>Felipe</a:t>
            </a:r>
            <a:endParaRPr lang="es-ES" altLang="es-PE"/>
          </a:p>
        </p:txBody>
      </p:sp>
      <p:sp>
        <p:nvSpPr>
          <p:cNvPr id="401" name="Text Box 44"/>
          <p:cNvSpPr txBox="1">
            <a:spLocks noChangeArrowheads="1"/>
          </p:cNvSpPr>
          <p:nvPr/>
        </p:nvSpPr>
        <p:spPr bwMode="auto">
          <a:xfrm>
            <a:off x="2351883" y="2117724"/>
            <a:ext cx="59848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s-PE" altLang="es-PE" sz="600">
                <a:solidFill>
                  <a:srgbClr val="000000"/>
                </a:solidFill>
                <a:latin typeface="Arial Narrow" pitchFamily="34" charset="0"/>
                <a:cs typeface="Times New Roman" pitchFamily="18" charset="0"/>
              </a:rPr>
              <a:t>Ciudad Pachacutec</a:t>
            </a:r>
            <a:endParaRPr lang="es-PE" altLang="es-PE"/>
          </a:p>
        </p:txBody>
      </p:sp>
      <p:sp>
        <p:nvSpPr>
          <p:cNvPr id="402" name="Text Box 42"/>
          <p:cNvSpPr txBox="1">
            <a:spLocks noChangeArrowheads="1"/>
          </p:cNvSpPr>
          <p:nvPr/>
        </p:nvSpPr>
        <p:spPr bwMode="auto">
          <a:xfrm>
            <a:off x="2302670" y="1733549"/>
            <a:ext cx="5984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s-PE" altLang="es-PE" sz="600">
                <a:solidFill>
                  <a:srgbClr val="000000"/>
                </a:solidFill>
                <a:latin typeface="Arial Narrow" pitchFamily="34" charset="0"/>
                <a:cs typeface="Times New Roman" pitchFamily="18" charset="0"/>
              </a:rPr>
              <a:t>03 de febrero</a:t>
            </a:r>
            <a:endParaRPr lang="es-PE" altLang="es-PE"/>
          </a:p>
        </p:txBody>
      </p:sp>
      <p:sp>
        <p:nvSpPr>
          <p:cNvPr id="403" name="Freeform 1518"/>
          <p:cNvSpPr>
            <a:spLocks/>
          </p:cNvSpPr>
          <p:nvPr/>
        </p:nvSpPr>
        <p:spPr bwMode="auto">
          <a:xfrm>
            <a:off x="2567783" y="3022599"/>
            <a:ext cx="863600" cy="715963"/>
          </a:xfrm>
          <a:custGeom>
            <a:avLst/>
            <a:gdLst>
              <a:gd name="T0" fmla="*/ 2147483647 w 269"/>
              <a:gd name="T1" fmla="*/ 2147483647 h 301"/>
              <a:gd name="T2" fmla="*/ 2147483647 w 269"/>
              <a:gd name="T3" fmla="*/ 2147483647 h 301"/>
              <a:gd name="T4" fmla="*/ 2147483647 w 269"/>
              <a:gd name="T5" fmla="*/ 2147483647 h 301"/>
              <a:gd name="T6" fmla="*/ 2147483647 w 269"/>
              <a:gd name="T7" fmla="*/ 2147483647 h 301"/>
              <a:gd name="T8" fmla="*/ 2147483647 w 269"/>
              <a:gd name="T9" fmla="*/ 2147483647 h 301"/>
              <a:gd name="T10" fmla="*/ 2147483647 w 269"/>
              <a:gd name="T11" fmla="*/ 2147483647 h 301"/>
              <a:gd name="T12" fmla="*/ 2147483647 w 269"/>
              <a:gd name="T13" fmla="*/ 2147483647 h 301"/>
              <a:gd name="T14" fmla="*/ 2147483647 w 269"/>
              <a:gd name="T15" fmla="*/ 2147483647 h 301"/>
              <a:gd name="T16" fmla="*/ 2147483647 w 269"/>
              <a:gd name="T17" fmla="*/ 2147483647 h 301"/>
              <a:gd name="T18" fmla="*/ 2147483647 w 269"/>
              <a:gd name="T19" fmla="*/ 2147483647 h 301"/>
              <a:gd name="T20" fmla="*/ 2147483647 w 269"/>
              <a:gd name="T21" fmla="*/ 2147483647 h 301"/>
              <a:gd name="T22" fmla="*/ 2147483647 w 269"/>
              <a:gd name="T23" fmla="*/ 2147483647 h 301"/>
              <a:gd name="T24" fmla="*/ 2147483647 w 269"/>
              <a:gd name="T25" fmla="*/ 2147483647 h 301"/>
              <a:gd name="T26" fmla="*/ 2147483647 w 269"/>
              <a:gd name="T27" fmla="*/ 2147483647 h 301"/>
              <a:gd name="T28" fmla="*/ 2147483647 w 269"/>
              <a:gd name="T29" fmla="*/ 0 h 301"/>
              <a:gd name="T30" fmla="*/ 2147483647 w 269"/>
              <a:gd name="T31" fmla="*/ 2147483647 h 301"/>
              <a:gd name="T32" fmla="*/ 2147483647 w 269"/>
              <a:gd name="T33" fmla="*/ 2147483647 h 301"/>
              <a:gd name="T34" fmla="*/ 2147483647 w 269"/>
              <a:gd name="T35" fmla="*/ 2147483647 h 301"/>
              <a:gd name="T36" fmla="*/ 2147483647 w 269"/>
              <a:gd name="T37" fmla="*/ 2147483647 h 301"/>
              <a:gd name="T38" fmla="*/ 0 w 269"/>
              <a:gd name="T39" fmla="*/ 2147483647 h 301"/>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269"/>
              <a:gd name="T61" fmla="*/ 0 h 301"/>
              <a:gd name="T62" fmla="*/ 269 w 269"/>
              <a:gd name="T63" fmla="*/ 301 h 301"/>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269" h="301">
                <a:moveTo>
                  <a:pt x="6" y="146"/>
                </a:moveTo>
                <a:lnTo>
                  <a:pt x="3" y="155"/>
                </a:lnTo>
                <a:lnTo>
                  <a:pt x="31" y="211"/>
                </a:lnTo>
                <a:lnTo>
                  <a:pt x="66" y="288"/>
                </a:lnTo>
                <a:lnTo>
                  <a:pt x="67" y="301"/>
                </a:lnTo>
                <a:lnTo>
                  <a:pt x="91" y="291"/>
                </a:lnTo>
                <a:lnTo>
                  <a:pt x="127" y="275"/>
                </a:lnTo>
                <a:lnTo>
                  <a:pt x="176" y="235"/>
                </a:lnTo>
                <a:lnTo>
                  <a:pt x="230" y="150"/>
                </a:lnTo>
                <a:lnTo>
                  <a:pt x="259" y="139"/>
                </a:lnTo>
                <a:lnTo>
                  <a:pt x="269" y="98"/>
                </a:lnTo>
                <a:lnTo>
                  <a:pt x="247" y="80"/>
                </a:lnTo>
                <a:lnTo>
                  <a:pt x="239" y="54"/>
                </a:lnTo>
                <a:lnTo>
                  <a:pt x="192" y="23"/>
                </a:lnTo>
                <a:lnTo>
                  <a:pt x="165" y="0"/>
                </a:lnTo>
                <a:lnTo>
                  <a:pt x="105" y="46"/>
                </a:lnTo>
                <a:lnTo>
                  <a:pt x="97" y="74"/>
                </a:lnTo>
                <a:lnTo>
                  <a:pt x="61" y="101"/>
                </a:lnTo>
                <a:lnTo>
                  <a:pt x="39" y="145"/>
                </a:lnTo>
                <a:lnTo>
                  <a:pt x="0" y="148"/>
                </a:lnTo>
              </a:path>
            </a:pathLst>
          </a:custGeom>
          <a:solidFill>
            <a:srgbClr val="FFFF00"/>
          </a:solidFill>
          <a:ln w="3175" cap="rnd">
            <a:solidFill>
              <a:srgbClr val="7F7F7F"/>
            </a:solidFill>
            <a:round/>
            <a:headEnd/>
            <a:tailEnd/>
          </a:ln>
        </p:spPr>
        <p:txBody>
          <a:bodyPr/>
          <a:lstStyle/>
          <a:p>
            <a:endParaRPr lang="es-PE"/>
          </a:p>
        </p:txBody>
      </p:sp>
      <p:sp>
        <p:nvSpPr>
          <p:cNvPr id="404" name="Freeform 1569"/>
          <p:cNvSpPr>
            <a:spLocks/>
          </p:cNvSpPr>
          <p:nvPr/>
        </p:nvSpPr>
        <p:spPr bwMode="auto">
          <a:xfrm>
            <a:off x="2710658" y="3167062"/>
            <a:ext cx="1585912" cy="1289050"/>
          </a:xfrm>
          <a:custGeom>
            <a:avLst/>
            <a:gdLst>
              <a:gd name="T0" fmla="*/ 2147483647 w 10000"/>
              <a:gd name="T1" fmla="*/ 2147483647 h 10000"/>
              <a:gd name="T2" fmla="*/ 2147483647 w 10000"/>
              <a:gd name="T3" fmla="*/ 2147483647 h 10000"/>
              <a:gd name="T4" fmla="*/ 2147483647 w 10000"/>
              <a:gd name="T5" fmla="*/ 2147483647 h 10000"/>
              <a:gd name="T6" fmla="*/ 2147483647 w 10000"/>
              <a:gd name="T7" fmla="*/ 2147483647 h 10000"/>
              <a:gd name="T8" fmla="*/ 2147483647 w 10000"/>
              <a:gd name="T9" fmla="*/ 2147483647 h 10000"/>
              <a:gd name="T10" fmla="*/ 0 w 10000"/>
              <a:gd name="T11" fmla="*/ 2147483647 h 10000"/>
              <a:gd name="T12" fmla="*/ 2147483647 w 10000"/>
              <a:gd name="T13" fmla="*/ 2147483647 h 10000"/>
              <a:gd name="T14" fmla="*/ 2147483647 w 10000"/>
              <a:gd name="T15" fmla="*/ 2147483647 h 10000"/>
              <a:gd name="T16" fmla="*/ 2147483647 w 10000"/>
              <a:gd name="T17" fmla="*/ 2147483647 h 10000"/>
              <a:gd name="T18" fmla="*/ 2147483647 w 10000"/>
              <a:gd name="T19" fmla="*/ 2147483647 h 10000"/>
              <a:gd name="T20" fmla="*/ 2147483647 w 10000"/>
              <a:gd name="T21" fmla="*/ 2147483647 h 10000"/>
              <a:gd name="T22" fmla="*/ 2147483647 w 10000"/>
              <a:gd name="T23" fmla="*/ 2147483647 h 10000"/>
              <a:gd name="T24" fmla="*/ 2147483647 w 10000"/>
              <a:gd name="T25" fmla="*/ 2147483647 h 10000"/>
              <a:gd name="T26" fmla="*/ 2147483647 w 10000"/>
              <a:gd name="T27" fmla="*/ 2147483647 h 10000"/>
              <a:gd name="T28" fmla="*/ 2147483647 w 10000"/>
              <a:gd name="T29" fmla="*/ 2147483647 h 10000"/>
              <a:gd name="T30" fmla="*/ 2147483647 w 10000"/>
              <a:gd name="T31" fmla="*/ 2147483647 h 10000"/>
              <a:gd name="T32" fmla="*/ 2147483647 w 10000"/>
              <a:gd name="T33" fmla="*/ 2147483647 h 10000"/>
              <a:gd name="T34" fmla="*/ 2147483647 w 10000"/>
              <a:gd name="T35" fmla="*/ 2147483647 h 10000"/>
              <a:gd name="T36" fmla="*/ 2147483647 w 10000"/>
              <a:gd name="T37" fmla="*/ 2147483647 h 10000"/>
              <a:gd name="T38" fmla="*/ 2147483647 w 10000"/>
              <a:gd name="T39" fmla="*/ 2147483647 h 10000"/>
              <a:gd name="T40" fmla="*/ 2147483647 w 10000"/>
              <a:gd name="T41" fmla="*/ 2147483647 h 10000"/>
              <a:gd name="T42" fmla="*/ 2147483647 w 10000"/>
              <a:gd name="T43" fmla="*/ 2147483647 h 10000"/>
              <a:gd name="T44" fmla="*/ 2147483647 w 10000"/>
              <a:gd name="T45" fmla="*/ 2147483647 h 10000"/>
              <a:gd name="T46" fmla="*/ 2147483647 w 10000"/>
              <a:gd name="T47" fmla="*/ 2147483647 h 10000"/>
              <a:gd name="T48" fmla="*/ 2147483647 w 10000"/>
              <a:gd name="T49" fmla="*/ 2147483647 h 10000"/>
              <a:gd name="T50" fmla="*/ 2147483647 w 10000"/>
              <a:gd name="T51" fmla="*/ 0 h 10000"/>
              <a:gd name="T52" fmla="*/ 2147483647 w 10000"/>
              <a:gd name="T53" fmla="*/ 2147483647 h 10000"/>
              <a:gd name="T54" fmla="*/ 2147483647 w 10000"/>
              <a:gd name="T55" fmla="*/ 2147483647 h 10000"/>
              <a:gd name="T56" fmla="*/ 2147483647 w 10000"/>
              <a:gd name="T57" fmla="*/ 2147483647 h 10000"/>
              <a:gd name="T58" fmla="*/ 2147483647 w 10000"/>
              <a:gd name="T59" fmla="*/ 2147483647 h 10000"/>
              <a:gd name="T60" fmla="*/ 2147483647 w 10000"/>
              <a:gd name="T61" fmla="*/ 2147483647 h 10000"/>
              <a:gd name="T62" fmla="*/ 2147483647 w 10000"/>
              <a:gd name="T63" fmla="*/ 2147483647 h 10000"/>
              <a:gd name="T64" fmla="*/ 2147483647 w 10000"/>
              <a:gd name="T65" fmla="*/ 2147483647 h 10000"/>
              <a:gd name="T66" fmla="*/ 2147483647 w 10000"/>
              <a:gd name="T67" fmla="*/ 2147483647 h 10000"/>
              <a:gd name="T68" fmla="*/ 2147483647 w 10000"/>
              <a:gd name="T69" fmla="*/ 2147483647 h 10000"/>
              <a:gd name="T70" fmla="*/ 2147483647 w 10000"/>
              <a:gd name="T71" fmla="*/ 2147483647 h 1000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0000" h="10000">
                <a:moveTo>
                  <a:pt x="63" y="3691"/>
                </a:moveTo>
                <a:cubicBezTo>
                  <a:pt x="89" y="3848"/>
                  <a:pt x="116" y="4005"/>
                  <a:pt x="142" y="4162"/>
                </a:cubicBezTo>
                <a:cubicBezTo>
                  <a:pt x="163" y="4255"/>
                  <a:pt x="185" y="4348"/>
                  <a:pt x="206" y="4441"/>
                </a:cubicBezTo>
                <a:cubicBezTo>
                  <a:pt x="222" y="4495"/>
                  <a:pt x="237" y="4549"/>
                  <a:pt x="253" y="4603"/>
                </a:cubicBezTo>
                <a:lnTo>
                  <a:pt x="16" y="4853"/>
                </a:lnTo>
                <a:cubicBezTo>
                  <a:pt x="11" y="5015"/>
                  <a:pt x="5" y="5176"/>
                  <a:pt x="0" y="5338"/>
                </a:cubicBezTo>
                <a:cubicBezTo>
                  <a:pt x="53" y="5421"/>
                  <a:pt x="105" y="5505"/>
                  <a:pt x="158" y="5588"/>
                </a:cubicBezTo>
                <a:lnTo>
                  <a:pt x="1646" y="10000"/>
                </a:lnTo>
                <a:lnTo>
                  <a:pt x="2674" y="9941"/>
                </a:lnTo>
                <a:lnTo>
                  <a:pt x="4383" y="9529"/>
                </a:lnTo>
                <a:cubicBezTo>
                  <a:pt x="4541" y="8294"/>
                  <a:pt x="4700" y="7059"/>
                  <a:pt x="4858" y="5824"/>
                </a:cubicBezTo>
                <a:lnTo>
                  <a:pt x="4873" y="3721"/>
                </a:lnTo>
                <a:lnTo>
                  <a:pt x="5253" y="3794"/>
                </a:lnTo>
                <a:lnTo>
                  <a:pt x="6361" y="3279"/>
                </a:lnTo>
                <a:lnTo>
                  <a:pt x="7486" y="1551"/>
                </a:lnTo>
                <a:lnTo>
                  <a:pt x="8138" y="2122"/>
                </a:lnTo>
                <a:lnTo>
                  <a:pt x="10000" y="2500"/>
                </a:lnTo>
                <a:lnTo>
                  <a:pt x="9051" y="2353"/>
                </a:lnTo>
                <a:lnTo>
                  <a:pt x="7959" y="1985"/>
                </a:lnTo>
                <a:lnTo>
                  <a:pt x="6820" y="1235"/>
                </a:lnTo>
                <a:lnTo>
                  <a:pt x="6598" y="1235"/>
                </a:lnTo>
                <a:lnTo>
                  <a:pt x="6203" y="882"/>
                </a:lnTo>
                <a:lnTo>
                  <a:pt x="5997" y="926"/>
                </a:lnTo>
                <a:lnTo>
                  <a:pt x="5570" y="824"/>
                </a:lnTo>
                <a:cubicBezTo>
                  <a:pt x="5507" y="579"/>
                  <a:pt x="5443" y="333"/>
                  <a:pt x="5380" y="88"/>
                </a:cubicBezTo>
                <a:lnTo>
                  <a:pt x="4462" y="0"/>
                </a:lnTo>
                <a:lnTo>
                  <a:pt x="4066" y="147"/>
                </a:lnTo>
                <a:lnTo>
                  <a:pt x="3877" y="338"/>
                </a:lnTo>
                <a:cubicBezTo>
                  <a:pt x="3861" y="426"/>
                  <a:pt x="3845" y="515"/>
                  <a:pt x="3829" y="603"/>
                </a:cubicBezTo>
                <a:lnTo>
                  <a:pt x="3623" y="794"/>
                </a:lnTo>
                <a:lnTo>
                  <a:pt x="3275" y="750"/>
                </a:lnTo>
                <a:lnTo>
                  <a:pt x="3070" y="1279"/>
                </a:lnTo>
                <a:lnTo>
                  <a:pt x="2642" y="1485"/>
                </a:lnTo>
                <a:lnTo>
                  <a:pt x="1804" y="2691"/>
                </a:lnTo>
                <a:lnTo>
                  <a:pt x="997" y="3309"/>
                </a:lnTo>
                <a:lnTo>
                  <a:pt x="63" y="3721"/>
                </a:lnTo>
              </a:path>
            </a:pathLst>
          </a:custGeom>
          <a:solidFill>
            <a:srgbClr val="FFFF00"/>
          </a:solidFill>
          <a:ln w="3175" cap="rnd">
            <a:solidFill>
              <a:srgbClr val="7F7F7F"/>
            </a:solidFill>
            <a:round/>
            <a:headEnd/>
            <a:tailEnd/>
          </a:ln>
        </p:spPr>
        <p:txBody>
          <a:bodyPr/>
          <a:lstStyle/>
          <a:p>
            <a:endParaRPr lang="es-PE"/>
          </a:p>
        </p:txBody>
      </p:sp>
      <p:sp>
        <p:nvSpPr>
          <p:cNvPr id="405" name="Freeform 1517"/>
          <p:cNvSpPr>
            <a:spLocks/>
          </p:cNvSpPr>
          <p:nvPr/>
        </p:nvSpPr>
        <p:spPr bwMode="auto">
          <a:xfrm>
            <a:off x="3431383" y="2474912"/>
            <a:ext cx="779462" cy="1123950"/>
          </a:xfrm>
          <a:custGeom>
            <a:avLst/>
            <a:gdLst>
              <a:gd name="T0" fmla="*/ 2147483647 w 388"/>
              <a:gd name="T1" fmla="*/ 2147483647 h 708"/>
              <a:gd name="T2" fmla="*/ 2147483647 w 388"/>
              <a:gd name="T3" fmla="*/ 2147483647 h 708"/>
              <a:gd name="T4" fmla="*/ 2147483647 w 388"/>
              <a:gd name="T5" fmla="*/ 2147483647 h 708"/>
              <a:gd name="T6" fmla="*/ 2147483647 w 388"/>
              <a:gd name="T7" fmla="*/ 2147483647 h 708"/>
              <a:gd name="T8" fmla="*/ 2147483647 w 388"/>
              <a:gd name="T9" fmla="*/ 2147483647 h 708"/>
              <a:gd name="T10" fmla="*/ 2147483647 w 388"/>
              <a:gd name="T11" fmla="*/ 2147483647 h 708"/>
              <a:gd name="T12" fmla="*/ 2147483647 w 388"/>
              <a:gd name="T13" fmla="*/ 2147483647 h 708"/>
              <a:gd name="T14" fmla="*/ 2147483647 w 388"/>
              <a:gd name="T15" fmla="*/ 2147483647 h 708"/>
              <a:gd name="T16" fmla="*/ 2147483647 w 388"/>
              <a:gd name="T17" fmla="*/ 2147483647 h 708"/>
              <a:gd name="T18" fmla="*/ 2147483647 w 388"/>
              <a:gd name="T19" fmla="*/ 2147483647 h 708"/>
              <a:gd name="T20" fmla="*/ 0 w 388"/>
              <a:gd name="T21" fmla="*/ 2147483647 h 708"/>
              <a:gd name="T22" fmla="*/ 2147483647 w 388"/>
              <a:gd name="T23" fmla="*/ 2147483647 h 708"/>
              <a:gd name="T24" fmla="*/ 2147483647 w 388"/>
              <a:gd name="T25" fmla="*/ 2147483647 h 708"/>
              <a:gd name="T26" fmla="*/ 2147483647 w 388"/>
              <a:gd name="T27" fmla="*/ 2147483647 h 708"/>
              <a:gd name="T28" fmla="*/ 2147483647 w 388"/>
              <a:gd name="T29" fmla="*/ 2147483647 h 708"/>
              <a:gd name="T30" fmla="*/ 2147483647 w 388"/>
              <a:gd name="T31" fmla="*/ 2147483647 h 708"/>
              <a:gd name="T32" fmla="*/ 2147483647 w 388"/>
              <a:gd name="T33" fmla="*/ 2147483647 h 708"/>
              <a:gd name="T34" fmla="*/ 2147483647 w 388"/>
              <a:gd name="T35" fmla="*/ 2147483647 h 708"/>
              <a:gd name="T36" fmla="*/ 2147483647 w 388"/>
              <a:gd name="T37" fmla="*/ 2147483647 h 708"/>
              <a:gd name="T38" fmla="*/ 2147483647 w 388"/>
              <a:gd name="T39" fmla="*/ 2147483647 h 708"/>
              <a:gd name="T40" fmla="*/ 2147483647 w 388"/>
              <a:gd name="T41" fmla="*/ 2147483647 h 708"/>
              <a:gd name="T42" fmla="*/ 2147483647 w 388"/>
              <a:gd name="T43" fmla="*/ 2147483647 h 708"/>
              <a:gd name="T44" fmla="*/ 2147483647 w 388"/>
              <a:gd name="T45" fmla="*/ 2147483647 h 708"/>
              <a:gd name="T46" fmla="*/ 2147483647 w 388"/>
              <a:gd name="T47" fmla="*/ 2147483647 h 708"/>
              <a:gd name="T48" fmla="*/ 2147483647 w 388"/>
              <a:gd name="T49" fmla="*/ 2147483647 h 708"/>
              <a:gd name="T50" fmla="*/ 2147483647 w 388"/>
              <a:gd name="T51" fmla="*/ 2147483647 h 708"/>
              <a:gd name="T52" fmla="*/ 2147483647 w 388"/>
              <a:gd name="T53" fmla="*/ 2147483647 h 708"/>
              <a:gd name="T54" fmla="*/ 2147483647 w 388"/>
              <a:gd name="T55" fmla="*/ 2147483647 h 708"/>
              <a:gd name="T56" fmla="*/ 2147483647 w 388"/>
              <a:gd name="T57" fmla="*/ 2147483647 h 708"/>
              <a:gd name="T58" fmla="*/ 2147483647 w 388"/>
              <a:gd name="T59" fmla="*/ 2147483647 h 708"/>
              <a:gd name="T60" fmla="*/ 2147483647 w 388"/>
              <a:gd name="T61" fmla="*/ 2147483647 h 708"/>
              <a:gd name="T62" fmla="*/ 2147483647 w 388"/>
              <a:gd name="T63" fmla="*/ 2147483647 h 708"/>
              <a:gd name="T64" fmla="*/ 2147483647 w 388"/>
              <a:gd name="T65" fmla="*/ 2147483647 h 708"/>
              <a:gd name="T66" fmla="*/ 2147483647 w 388"/>
              <a:gd name="T67" fmla="*/ 2147483647 h 708"/>
              <a:gd name="T68" fmla="*/ 2147483647 w 388"/>
              <a:gd name="T69" fmla="*/ 2147483647 h 708"/>
              <a:gd name="T70" fmla="*/ 2147483647 w 388"/>
              <a:gd name="T71" fmla="*/ 2147483647 h 708"/>
              <a:gd name="T72" fmla="*/ 2147483647 w 388"/>
              <a:gd name="T73" fmla="*/ 2147483647 h 708"/>
              <a:gd name="T74" fmla="*/ 2147483647 w 388"/>
              <a:gd name="T75" fmla="*/ 2147483647 h 708"/>
              <a:gd name="T76" fmla="*/ 2147483647 w 388"/>
              <a:gd name="T77" fmla="*/ 2147483647 h 708"/>
              <a:gd name="T78" fmla="*/ 2147483647 w 388"/>
              <a:gd name="T79" fmla="*/ 2147483647 h 708"/>
              <a:gd name="T80" fmla="*/ 2147483647 w 388"/>
              <a:gd name="T81" fmla="*/ 2147483647 h 708"/>
              <a:gd name="T82" fmla="*/ 2147483647 w 388"/>
              <a:gd name="T83" fmla="*/ 2147483647 h 708"/>
              <a:gd name="T84" fmla="*/ 2147483647 w 388"/>
              <a:gd name="T85" fmla="*/ 2147483647 h 708"/>
              <a:gd name="T86" fmla="*/ 2147483647 w 388"/>
              <a:gd name="T87" fmla="*/ 2147483647 h 708"/>
              <a:gd name="T88" fmla="*/ 2147483647 w 388"/>
              <a:gd name="T89" fmla="*/ 2147483647 h 708"/>
              <a:gd name="T90" fmla="*/ 2147483647 w 388"/>
              <a:gd name="T91" fmla="*/ 2147483647 h 708"/>
              <a:gd name="T92" fmla="*/ 2147483647 w 388"/>
              <a:gd name="T93" fmla="*/ 2147483647 h 708"/>
              <a:gd name="T94" fmla="*/ 2147483647 w 388"/>
              <a:gd name="T95" fmla="*/ 2147483647 h 708"/>
              <a:gd name="T96" fmla="*/ 2147483647 w 388"/>
              <a:gd name="T97" fmla="*/ 2147483647 h 708"/>
              <a:gd name="T98" fmla="*/ 2147483647 w 388"/>
              <a:gd name="T99" fmla="*/ 2147483647 h 708"/>
              <a:gd name="T100" fmla="*/ 2147483647 w 388"/>
              <a:gd name="T101" fmla="*/ 2147483647 h 708"/>
              <a:gd name="T102" fmla="*/ 2147483647 w 388"/>
              <a:gd name="T103" fmla="*/ 2147483647 h 708"/>
              <a:gd name="T104" fmla="*/ 2147483647 w 388"/>
              <a:gd name="T105" fmla="*/ 0 h 708"/>
              <a:gd name="T106" fmla="*/ 2147483647 w 388"/>
              <a:gd name="T107" fmla="*/ 2147483647 h 708"/>
              <a:gd name="T108" fmla="*/ 2147483647 w 388"/>
              <a:gd name="T109" fmla="*/ 2147483647 h 70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388"/>
              <a:gd name="T166" fmla="*/ 0 h 708"/>
              <a:gd name="T167" fmla="*/ 388 w 388"/>
              <a:gd name="T168" fmla="*/ 708 h 70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388" h="708">
                <a:moveTo>
                  <a:pt x="47" y="76"/>
                </a:moveTo>
                <a:lnTo>
                  <a:pt x="61" y="90"/>
                </a:lnTo>
                <a:lnTo>
                  <a:pt x="84" y="84"/>
                </a:lnTo>
                <a:lnTo>
                  <a:pt x="131" y="106"/>
                </a:lnTo>
                <a:lnTo>
                  <a:pt x="149" y="135"/>
                </a:lnTo>
                <a:lnTo>
                  <a:pt x="143" y="159"/>
                </a:lnTo>
                <a:lnTo>
                  <a:pt x="140" y="176"/>
                </a:lnTo>
                <a:lnTo>
                  <a:pt x="87" y="217"/>
                </a:lnTo>
                <a:lnTo>
                  <a:pt x="5" y="214"/>
                </a:lnTo>
                <a:lnTo>
                  <a:pt x="5" y="232"/>
                </a:lnTo>
                <a:lnTo>
                  <a:pt x="0" y="250"/>
                </a:lnTo>
                <a:lnTo>
                  <a:pt x="50" y="301"/>
                </a:lnTo>
                <a:lnTo>
                  <a:pt x="75" y="333"/>
                </a:lnTo>
                <a:lnTo>
                  <a:pt x="81" y="370"/>
                </a:lnTo>
                <a:lnTo>
                  <a:pt x="74" y="408"/>
                </a:lnTo>
                <a:lnTo>
                  <a:pt x="28" y="451"/>
                </a:lnTo>
                <a:lnTo>
                  <a:pt x="42" y="485"/>
                </a:lnTo>
                <a:lnTo>
                  <a:pt x="68" y="495"/>
                </a:lnTo>
                <a:lnTo>
                  <a:pt x="122" y="493"/>
                </a:lnTo>
                <a:lnTo>
                  <a:pt x="150" y="530"/>
                </a:lnTo>
                <a:lnTo>
                  <a:pt x="171" y="574"/>
                </a:lnTo>
                <a:lnTo>
                  <a:pt x="166" y="665"/>
                </a:lnTo>
                <a:lnTo>
                  <a:pt x="133" y="683"/>
                </a:lnTo>
                <a:lnTo>
                  <a:pt x="124" y="699"/>
                </a:lnTo>
                <a:lnTo>
                  <a:pt x="171" y="708"/>
                </a:lnTo>
                <a:lnTo>
                  <a:pt x="187" y="674"/>
                </a:lnTo>
                <a:lnTo>
                  <a:pt x="235" y="648"/>
                </a:lnTo>
                <a:lnTo>
                  <a:pt x="281" y="640"/>
                </a:lnTo>
                <a:lnTo>
                  <a:pt x="318" y="648"/>
                </a:lnTo>
                <a:lnTo>
                  <a:pt x="388" y="645"/>
                </a:lnTo>
                <a:lnTo>
                  <a:pt x="357" y="591"/>
                </a:lnTo>
                <a:lnTo>
                  <a:pt x="373" y="544"/>
                </a:lnTo>
                <a:lnTo>
                  <a:pt x="355" y="414"/>
                </a:lnTo>
                <a:lnTo>
                  <a:pt x="329" y="323"/>
                </a:lnTo>
                <a:lnTo>
                  <a:pt x="306" y="289"/>
                </a:lnTo>
                <a:lnTo>
                  <a:pt x="285" y="261"/>
                </a:lnTo>
                <a:lnTo>
                  <a:pt x="252" y="243"/>
                </a:lnTo>
                <a:lnTo>
                  <a:pt x="232" y="204"/>
                </a:lnTo>
                <a:lnTo>
                  <a:pt x="235" y="176"/>
                </a:lnTo>
                <a:lnTo>
                  <a:pt x="228" y="160"/>
                </a:lnTo>
                <a:lnTo>
                  <a:pt x="240" y="150"/>
                </a:lnTo>
                <a:lnTo>
                  <a:pt x="244" y="131"/>
                </a:lnTo>
                <a:lnTo>
                  <a:pt x="241" y="113"/>
                </a:lnTo>
                <a:lnTo>
                  <a:pt x="230" y="101"/>
                </a:lnTo>
                <a:lnTo>
                  <a:pt x="238" y="79"/>
                </a:lnTo>
                <a:lnTo>
                  <a:pt x="237" y="65"/>
                </a:lnTo>
                <a:lnTo>
                  <a:pt x="228" y="44"/>
                </a:lnTo>
                <a:lnTo>
                  <a:pt x="191" y="51"/>
                </a:lnTo>
                <a:lnTo>
                  <a:pt x="174" y="60"/>
                </a:lnTo>
                <a:lnTo>
                  <a:pt x="155" y="57"/>
                </a:lnTo>
                <a:lnTo>
                  <a:pt x="140" y="46"/>
                </a:lnTo>
                <a:lnTo>
                  <a:pt x="141" y="26"/>
                </a:lnTo>
                <a:lnTo>
                  <a:pt x="138" y="0"/>
                </a:lnTo>
                <a:lnTo>
                  <a:pt x="81" y="43"/>
                </a:lnTo>
                <a:lnTo>
                  <a:pt x="46" y="75"/>
                </a:lnTo>
              </a:path>
            </a:pathLst>
          </a:custGeom>
          <a:solidFill>
            <a:srgbClr val="FFFF00"/>
          </a:solidFill>
          <a:ln w="6350">
            <a:solidFill>
              <a:srgbClr val="A5A5A5"/>
            </a:solidFill>
            <a:miter lim="800000"/>
            <a:headEnd/>
            <a:tailEnd/>
          </a:ln>
        </p:spPr>
        <p:txBody>
          <a:bodyPr/>
          <a:lstStyle/>
          <a:p>
            <a:endParaRPr lang="es-PE"/>
          </a:p>
        </p:txBody>
      </p:sp>
      <p:sp>
        <p:nvSpPr>
          <p:cNvPr id="406" name="Text Box 21"/>
          <p:cNvSpPr txBox="1">
            <a:spLocks noChangeArrowheads="1"/>
          </p:cNvSpPr>
          <p:nvPr/>
        </p:nvSpPr>
        <p:spPr bwMode="auto">
          <a:xfrm>
            <a:off x="2783683" y="3743324"/>
            <a:ext cx="79057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s-PE" altLang="es-PE" sz="1000" b="1">
                <a:solidFill>
                  <a:srgbClr val="000000"/>
                </a:solidFill>
                <a:latin typeface="Arial Narrow" pitchFamily="34" charset="0"/>
                <a:cs typeface="Times New Roman" pitchFamily="18" charset="0"/>
              </a:rPr>
              <a:t>Angamos</a:t>
            </a:r>
            <a:endParaRPr lang="es-PE" altLang="es-PE"/>
          </a:p>
        </p:txBody>
      </p:sp>
      <p:sp>
        <p:nvSpPr>
          <p:cNvPr id="407" name="Text Box 20"/>
          <p:cNvSpPr txBox="1">
            <a:spLocks noChangeArrowheads="1"/>
          </p:cNvSpPr>
          <p:nvPr/>
        </p:nvSpPr>
        <p:spPr bwMode="auto">
          <a:xfrm>
            <a:off x="2494758" y="3238499"/>
            <a:ext cx="71755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s-PE" altLang="es-PE" sz="1100" b="1">
                <a:latin typeface="Arial Narrow" pitchFamily="34" charset="0"/>
                <a:cs typeface="Times New Roman" pitchFamily="18" charset="0"/>
              </a:rPr>
              <a:t>Hijos de Grau</a:t>
            </a:r>
            <a:endParaRPr lang="es-PE" altLang="es-PE"/>
          </a:p>
        </p:txBody>
      </p:sp>
      <p:sp>
        <p:nvSpPr>
          <p:cNvPr id="408" name="Text Box 19"/>
          <p:cNvSpPr txBox="1">
            <a:spLocks noChangeArrowheads="1"/>
          </p:cNvSpPr>
          <p:nvPr/>
        </p:nvSpPr>
        <p:spPr bwMode="auto">
          <a:xfrm>
            <a:off x="3502820" y="3022599"/>
            <a:ext cx="7207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defRPr/>
            </a:pPr>
            <a:r>
              <a:rPr lang="es-PE" altLang="es-PE" sz="900" b="1">
                <a:solidFill>
                  <a:srgbClr val="000000"/>
                </a:solidFill>
                <a:effectLst>
                  <a:outerShdw blurRad="38100" dist="38100" dir="2700000" algn="tl">
                    <a:srgbClr val="C0C0C0"/>
                  </a:outerShdw>
                </a:effectLst>
                <a:latin typeface="Arial Narrow" panose="020B0606020202030204" pitchFamily="34" charset="0"/>
                <a:ea typeface="Times New Roman" panose="02020603050405020304" pitchFamily="18" charset="0"/>
              </a:rPr>
              <a:t>Ventanilla Alta</a:t>
            </a:r>
            <a:endParaRPr lang="es-PE" altLang="es-PE">
              <a:latin typeface="Arial" panose="020B0604020202020204" pitchFamily="34" charset="0"/>
            </a:endParaRPr>
          </a:p>
        </p:txBody>
      </p:sp>
      <p:grpSp>
        <p:nvGrpSpPr>
          <p:cNvPr id="409" name="Group 1648"/>
          <p:cNvGrpSpPr>
            <a:grpSpLocks/>
          </p:cNvGrpSpPr>
          <p:nvPr/>
        </p:nvGrpSpPr>
        <p:grpSpPr bwMode="auto">
          <a:xfrm>
            <a:off x="2529683" y="4630737"/>
            <a:ext cx="349250" cy="90487"/>
            <a:chOff x="14290" y="30932"/>
            <a:chExt cx="2" cy="0"/>
          </a:xfrm>
        </p:grpSpPr>
        <p:pic>
          <p:nvPicPr>
            <p:cNvPr id="410" name="Picture 16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290" y="30932"/>
              <a:ext cx="2"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1" name="Picture 164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290" y="30932"/>
              <a:ext cx="2" cy="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12" name="Freeform 1519"/>
          <p:cNvSpPr>
            <a:spLocks/>
          </p:cNvSpPr>
          <p:nvPr/>
        </p:nvSpPr>
        <p:spPr bwMode="auto">
          <a:xfrm>
            <a:off x="2926558" y="4391024"/>
            <a:ext cx="269875" cy="293688"/>
          </a:xfrm>
          <a:custGeom>
            <a:avLst/>
            <a:gdLst>
              <a:gd name="T0" fmla="*/ 2147483647 w 168"/>
              <a:gd name="T1" fmla="*/ 2147483647 h 186"/>
              <a:gd name="T2" fmla="*/ 2147483647 w 168"/>
              <a:gd name="T3" fmla="*/ 2147483647 h 186"/>
              <a:gd name="T4" fmla="*/ 2147483647 w 168"/>
              <a:gd name="T5" fmla="*/ 2147483647 h 186"/>
              <a:gd name="T6" fmla="*/ 2147483647 w 168"/>
              <a:gd name="T7" fmla="*/ 2147483647 h 186"/>
              <a:gd name="T8" fmla="*/ 2147483647 w 168"/>
              <a:gd name="T9" fmla="*/ 2147483647 h 186"/>
              <a:gd name="T10" fmla="*/ 2147483647 w 168"/>
              <a:gd name="T11" fmla="*/ 2147483647 h 186"/>
              <a:gd name="T12" fmla="*/ 2147483647 w 168"/>
              <a:gd name="T13" fmla="*/ 0 h 186"/>
              <a:gd name="T14" fmla="*/ 2147483647 w 168"/>
              <a:gd name="T15" fmla="*/ 2147483647 h 186"/>
              <a:gd name="T16" fmla="*/ 0 w 168"/>
              <a:gd name="T17" fmla="*/ 2147483647 h 1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68"/>
              <a:gd name="T28" fmla="*/ 0 h 186"/>
              <a:gd name="T29" fmla="*/ 168 w 168"/>
              <a:gd name="T30" fmla="*/ 186 h 18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68" h="186">
                <a:moveTo>
                  <a:pt x="1" y="35"/>
                </a:moveTo>
                <a:lnTo>
                  <a:pt x="32" y="184"/>
                </a:lnTo>
                <a:lnTo>
                  <a:pt x="89" y="186"/>
                </a:lnTo>
                <a:lnTo>
                  <a:pt x="127" y="174"/>
                </a:lnTo>
                <a:lnTo>
                  <a:pt x="167" y="146"/>
                </a:lnTo>
                <a:lnTo>
                  <a:pt x="164" y="107"/>
                </a:lnTo>
                <a:lnTo>
                  <a:pt x="168" y="0"/>
                </a:lnTo>
                <a:lnTo>
                  <a:pt x="56" y="30"/>
                </a:lnTo>
                <a:lnTo>
                  <a:pt x="0" y="32"/>
                </a:lnTo>
              </a:path>
            </a:pathLst>
          </a:custGeom>
          <a:solidFill>
            <a:srgbClr val="D9D9D9"/>
          </a:solidFill>
          <a:ln w="3175" cap="rnd">
            <a:solidFill>
              <a:srgbClr val="7F7F7F"/>
            </a:solidFill>
            <a:round/>
            <a:headEnd/>
            <a:tailEnd/>
          </a:ln>
        </p:spPr>
        <p:txBody>
          <a:bodyPr/>
          <a:lstStyle/>
          <a:p>
            <a:endParaRPr lang="es-PE"/>
          </a:p>
        </p:txBody>
      </p:sp>
      <p:sp>
        <p:nvSpPr>
          <p:cNvPr id="413" name="Text Box 11"/>
          <p:cNvSpPr txBox="1">
            <a:spLocks noChangeArrowheads="1"/>
          </p:cNvSpPr>
          <p:nvPr/>
        </p:nvSpPr>
        <p:spPr bwMode="auto">
          <a:xfrm>
            <a:off x="2639220" y="4462462"/>
            <a:ext cx="598488"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s-PE" altLang="es-PE" sz="600">
                <a:solidFill>
                  <a:srgbClr val="000000"/>
                </a:solidFill>
                <a:latin typeface="Arial Narrow" pitchFamily="34" charset="0"/>
                <a:cs typeface="Times New Roman" pitchFamily="18" charset="0"/>
              </a:rPr>
              <a:t>Ventanilla baja</a:t>
            </a:r>
            <a:endParaRPr lang="es-PE" altLang="es-PE"/>
          </a:p>
        </p:txBody>
      </p:sp>
      <p:sp>
        <p:nvSpPr>
          <p:cNvPr id="414" name="Freeform 1645"/>
          <p:cNvSpPr>
            <a:spLocks noEditPoints="1"/>
          </p:cNvSpPr>
          <p:nvPr/>
        </p:nvSpPr>
        <p:spPr bwMode="auto">
          <a:xfrm>
            <a:off x="2986883" y="4606924"/>
            <a:ext cx="1122362" cy="277813"/>
          </a:xfrm>
          <a:custGeom>
            <a:avLst/>
            <a:gdLst>
              <a:gd name="T0" fmla="*/ 2147483647 w 736"/>
              <a:gd name="T1" fmla="*/ 2147483647 h 221"/>
              <a:gd name="T2" fmla="*/ 2147483647 w 736"/>
              <a:gd name="T3" fmla="*/ 2147483647 h 221"/>
              <a:gd name="T4" fmla="*/ 0 w 736"/>
              <a:gd name="T5" fmla="*/ 2147483647 h 221"/>
              <a:gd name="T6" fmla="*/ 2147483647 w 736"/>
              <a:gd name="T7" fmla="*/ 2147483647 h 221"/>
              <a:gd name="T8" fmla="*/ 2147483647 w 736"/>
              <a:gd name="T9" fmla="*/ 2147483647 h 221"/>
              <a:gd name="T10" fmla="*/ 2147483647 w 736"/>
              <a:gd name="T11" fmla="*/ 2147483647 h 221"/>
              <a:gd name="T12" fmla="*/ 2147483647 w 736"/>
              <a:gd name="T13" fmla="*/ 2147483647 h 221"/>
              <a:gd name="T14" fmla="*/ 2147483647 w 736"/>
              <a:gd name="T15" fmla="*/ 2147483647 h 221"/>
              <a:gd name="T16" fmla="*/ 2147483647 w 736"/>
              <a:gd name="T17" fmla="*/ 2147483647 h 221"/>
              <a:gd name="T18" fmla="*/ 2147483647 w 736"/>
              <a:gd name="T19" fmla="*/ 0 h 221"/>
              <a:gd name="T20" fmla="*/ 2147483647 w 736"/>
              <a:gd name="T21" fmla="*/ 2147483647 h 221"/>
              <a:gd name="T22" fmla="*/ 2147483647 w 736"/>
              <a:gd name="T23" fmla="*/ 2147483647 h 221"/>
              <a:gd name="T24" fmla="*/ 2147483647 w 736"/>
              <a:gd name="T25" fmla="*/ 2147483647 h 221"/>
              <a:gd name="T26" fmla="*/ 2147483647 w 736"/>
              <a:gd name="T27" fmla="*/ 2147483647 h 221"/>
              <a:gd name="T28" fmla="*/ 2147483647 w 736"/>
              <a:gd name="T29" fmla="*/ 2147483647 h 221"/>
              <a:gd name="T30" fmla="*/ 2147483647 w 736"/>
              <a:gd name="T31" fmla="*/ 2147483647 h 221"/>
              <a:gd name="T32" fmla="*/ 2147483647 w 736"/>
              <a:gd name="T33" fmla="*/ 2147483647 h 221"/>
              <a:gd name="T34" fmla="*/ 2147483647 w 736"/>
              <a:gd name="T35" fmla="*/ 2147483647 h 221"/>
              <a:gd name="T36" fmla="*/ 2147483647 w 736"/>
              <a:gd name="T37" fmla="*/ 2147483647 h 221"/>
              <a:gd name="T38" fmla="*/ 2147483647 w 736"/>
              <a:gd name="T39" fmla="*/ 2147483647 h 221"/>
              <a:gd name="T40" fmla="*/ 2147483647 w 736"/>
              <a:gd name="T41" fmla="*/ 2147483647 h 221"/>
              <a:gd name="T42" fmla="*/ 2147483647 w 736"/>
              <a:gd name="T43" fmla="*/ 2147483647 h 221"/>
              <a:gd name="T44" fmla="*/ 2147483647 w 736"/>
              <a:gd name="T45" fmla="*/ 2147483647 h 221"/>
              <a:gd name="T46" fmla="*/ 2147483647 w 736"/>
              <a:gd name="T47" fmla="*/ 2147483647 h 221"/>
              <a:gd name="T48" fmla="*/ 2147483647 w 736"/>
              <a:gd name="T49" fmla="*/ 2147483647 h 221"/>
              <a:gd name="T50" fmla="*/ 2147483647 w 736"/>
              <a:gd name="T51" fmla="*/ 2147483647 h 221"/>
              <a:gd name="T52" fmla="*/ 2147483647 w 736"/>
              <a:gd name="T53" fmla="*/ 2147483647 h 221"/>
              <a:gd name="T54" fmla="*/ 2147483647 w 736"/>
              <a:gd name="T55" fmla="*/ 2147483647 h 221"/>
              <a:gd name="T56" fmla="*/ 2147483647 w 736"/>
              <a:gd name="T57" fmla="*/ 2147483647 h 221"/>
              <a:gd name="T58" fmla="*/ 2147483647 w 736"/>
              <a:gd name="T59" fmla="*/ 2147483647 h 221"/>
              <a:gd name="T60" fmla="*/ 2147483647 w 736"/>
              <a:gd name="T61" fmla="*/ 2147483647 h 221"/>
              <a:gd name="T62" fmla="*/ 2147483647 w 736"/>
              <a:gd name="T63" fmla="*/ 2147483647 h 221"/>
              <a:gd name="T64" fmla="*/ 2147483647 w 736"/>
              <a:gd name="T65" fmla="*/ 2147483647 h 221"/>
              <a:gd name="T66" fmla="*/ 2147483647 w 736"/>
              <a:gd name="T67" fmla="*/ 2147483647 h 221"/>
              <a:gd name="T68" fmla="*/ 2147483647 w 736"/>
              <a:gd name="T69" fmla="*/ 2147483647 h 221"/>
              <a:gd name="T70" fmla="*/ 2147483647 w 736"/>
              <a:gd name="T71" fmla="*/ 2147483647 h 221"/>
              <a:gd name="T72" fmla="*/ 2147483647 w 736"/>
              <a:gd name="T73" fmla="*/ 2147483647 h 221"/>
              <a:gd name="T74" fmla="*/ 2147483647 w 736"/>
              <a:gd name="T75" fmla="*/ 2147483647 h 221"/>
              <a:gd name="T76" fmla="*/ 2147483647 w 736"/>
              <a:gd name="T77" fmla="*/ 2147483647 h 221"/>
              <a:gd name="T78" fmla="*/ 2147483647 w 736"/>
              <a:gd name="T79" fmla="*/ 2147483647 h 221"/>
              <a:gd name="T80" fmla="*/ 2147483647 w 736"/>
              <a:gd name="T81" fmla="*/ 2147483647 h 221"/>
              <a:gd name="T82" fmla="*/ 2147483647 w 736"/>
              <a:gd name="T83" fmla="*/ 2147483647 h 221"/>
              <a:gd name="T84" fmla="*/ 2147483647 w 736"/>
              <a:gd name="T85" fmla="*/ 2147483647 h 221"/>
              <a:gd name="T86" fmla="*/ 2147483647 w 736"/>
              <a:gd name="T87" fmla="*/ 2147483647 h 221"/>
              <a:gd name="T88" fmla="*/ 2147483647 w 736"/>
              <a:gd name="T89" fmla="*/ 2147483647 h 221"/>
              <a:gd name="T90" fmla="*/ 2147483647 w 736"/>
              <a:gd name="T91" fmla="*/ 2147483647 h 221"/>
              <a:gd name="T92" fmla="*/ 2147483647 w 736"/>
              <a:gd name="T93" fmla="*/ 2147483647 h 221"/>
              <a:gd name="T94" fmla="*/ 2147483647 w 736"/>
              <a:gd name="T95" fmla="*/ 2147483647 h 221"/>
              <a:gd name="T96" fmla="*/ 2147483647 w 736"/>
              <a:gd name="T97" fmla="*/ 2147483647 h 221"/>
              <a:gd name="T98" fmla="*/ 2147483647 w 736"/>
              <a:gd name="T99" fmla="*/ 2147483647 h 221"/>
              <a:gd name="T100" fmla="*/ 2147483647 w 736"/>
              <a:gd name="T101" fmla="*/ 2147483647 h 221"/>
              <a:gd name="T102" fmla="*/ 2147483647 w 736"/>
              <a:gd name="T103" fmla="*/ 2147483647 h 221"/>
              <a:gd name="T104" fmla="*/ 2147483647 w 736"/>
              <a:gd name="T105" fmla="*/ 2147483647 h 221"/>
              <a:gd name="T106" fmla="*/ 2147483647 w 736"/>
              <a:gd name="T107" fmla="*/ 2147483647 h 221"/>
              <a:gd name="T108" fmla="*/ 2147483647 w 736"/>
              <a:gd name="T109" fmla="*/ 2147483647 h 221"/>
              <a:gd name="T110" fmla="*/ 2147483647 w 736"/>
              <a:gd name="T111" fmla="*/ 2147483647 h 221"/>
              <a:gd name="T112" fmla="*/ 2147483647 w 736"/>
              <a:gd name="T113" fmla="*/ 2147483647 h 221"/>
              <a:gd name="T114" fmla="*/ 2147483647 w 736"/>
              <a:gd name="T115" fmla="*/ 2147483647 h 221"/>
              <a:gd name="T116" fmla="*/ 2147483647 w 736"/>
              <a:gd name="T117" fmla="*/ 2147483647 h 221"/>
              <a:gd name="T118" fmla="*/ 2147483647 w 736"/>
              <a:gd name="T119" fmla="*/ 2147483647 h 221"/>
              <a:gd name="T120" fmla="*/ 2147483647 w 736"/>
              <a:gd name="T121" fmla="*/ 2147483647 h 22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36"/>
              <a:gd name="T184" fmla="*/ 0 h 221"/>
              <a:gd name="T185" fmla="*/ 736 w 736"/>
              <a:gd name="T186" fmla="*/ 221 h 221"/>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36" h="221">
                <a:moveTo>
                  <a:pt x="0" y="40"/>
                </a:moveTo>
                <a:lnTo>
                  <a:pt x="6" y="39"/>
                </a:lnTo>
                <a:lnTo>
                  <a:pt x="13" y="38"/>
                </a:lnTo>
                <a:lnTo>
                  <a:pt x="14" y="38"/>
                </a:lnTo>
                <a:lnTo>
                  <a:pt x="16" y="38"/>
                </a:lnTo>
                <a:lnTo>
                  <a:pt x="18" y="39"/>
                </a:lnTo>
                <a:lnTo>
                  <a:pt x="21" y="39"/>
                </a:lnTo>
                <a:lnTo>
                  <a:pt x="25" y="39"/>
                </a:lnTo>
                <a:lnTo>
                  <a:pt x="29" y="39"/>
                </a:lnTo>
                <a:lnTo>
                  <a:pt x="34" y="39"/>
                </a:lnTo>
                <a:lnTo>
                  <a:pt x="39" y="39"/>
                </a:lnTo>
                <a:lnTo>
                  <a:pt x="49" y="39"/>
                </a:lnTo>
                <a:lnTo>
                  <a:pt x="49" y="46"/>
                </a:lnTo>
                <a:lnTo>
                  <a:pt x="39" y="47"/>
                </a:lnTo>
                <a:lnTo>
                  <a:pt x="34" y="46"/>
                </a:lnTo>
                <a:lnTo>
                  <a:pt x="29" y="46"/>
                </a:lnTo>
                <a:lnTo>
                  <a:pt x="25" y="46"/>
                </a:lnTo>
                <a:lnTo>
                  <a:pt x="21" y="46"/>
                </a:lnTo>
                <a:lnTo>
                  <a:pt x="18" y="46"/>
                </a:lnTo>
                <a:lnTo>
                  <a:pt x="15" y="46"/>
                </a:lnTo>
                <a:lnTo>
                  <a:pt x="13" y="45"/>
                </a:lnTo>
                <a:lnTo>
                  <a:pt x="7" y="46"/>
                </a:lnTo>
                <a:lnTo>
                  <a:pt x="1" y="47"/>
                </a:lnTo>
                <a:lnTo>
                  <a:pt x="0" y="40"/>
                </a:lnTo>
                <a:close/>
                <a:moveTo>
                  <a:pt x="67" y="38"/>
                </a:moveTo>
                <a:lnTo>
                  <a:pt x="70" y="37"/>
                </a:lnTo>
                <a:lnTo>
                  <a:pt x="74" y="36"/>
                </a:lnTo>
                <a:lnTo>
                  <a:pt x="78" y="35"/>
                </a:lnTo>
                <a:lnTo>
                  <a:pt x="81" y="34"/>
                </a:lnTo>
                <a:lnTo>
                  <a:pt x="85" y="32"/>
                </a:lnTo>
                <a:lnTo>
                  <a:pt x="84" y="33"/>
                </a:lnTo>
                <a:lnTo>
                  <a:pt x="85" y="31"/>
                </a:lnTo>
                <a:lnTo>
                  <a:pt x="85" y="30"/>
                </a:lnTo>
                <a:lnTo>
                  <a:pt x="86" y="29"/>
                </a:lnTo>
                <a:lnTo>
                  <a:pt x="87" y="28"/>
                </a:lnTo>
                <a:lnTo>
                  <a:pt x="88" y="27"/>
                </a:lnTo>
                <a:lnTo>
                  <a:pt x="89" y="27"/>
                </a:lnTo>
                <a:lnTo>
                  <a:pt x="90" y="26"/>
                </a:lnTo>
                <a:lnTo>
                  <a:pt x="89" y="26"/>
                </a:lnTo>
                <a:lnTo>
                  <a:pt x="90" y="26"/>
                </a:lnTo>
                <a:lnTo>
                  <a:pt x="91" y="26"/>
                </a:lnTo>
                <a:lnTo>
                  <a:pt x="92" y="25"/>
                </a:lnTo>
                <a:lnTo>
                  <a:pt x="93" y="24"/>
                </a:lnTo>
                <a:lnTo>
                  <a:pt x="96" y="21"/>
                </a:lnTo>
                <a:lnTo>
                  <a:pt x="99" y="19"/>
                </a:lnTo>
                <a:lnTo>
                  <a:pt x="100" y="18"/>
                </a:lnTo>
                <a:lnTo>
                  <a:pt x="102" y="17"/>
                </a:lnTo>
                <a:lnTo>
                  <a:pt x="106" y="14"/>
                </a:lnTo>
                <a:lnTo>
                  <a:pt x="107" y="13"/>
                </a:lnTo>
                <a:lnTo>
                  <a:pt x="109" y="13"/>
                </a:lnTo>
                <a:lnTo>
                  <a:pt x="109" y="12"/>
                </a:lnTo>
                <a:lnTo>
                  <a:pt x="112" y="19"/>
                </a:lnTo>
                <a:lnTo>
                  <a:pt x="110" y="20"/>
                </a:lnTo>
                <a:lnTo>
                  <a:pt x="109" y="21"/>
                </a:lnTo>
                <a:lnTo>
                  <a:pt x="105" y="23"/>
                </a:lnTo>
                <a:lnTo>
                  <a:pt x="103" y="24"/>
                </a:lnTo>
                <a:lnTo>
                  <a:pt x="102" y="25"/>
                </a:lnTo>
                <a:lnTo>
                  <a:pt x="100" y="27"/>
                </a:lnTo>
                <a:lnTo>
                  <a:pt x="97" y="30"/>
                </a:lnTo>
                <a:lnTo>
                  <a:pt x="95" y="31"/>
                </a:lnTo>
                <a:lnTo>
                  <a:pt x="94" y="32"/>
                </a:lnTo>
                <a:lnTo>
                  <a:pt x="93" y="33"/>
                </a:lnTo>
                <a:lnTo>
                  <a:pt x="92" y="33"/>
                </a:lnTo>
                <a:lnTo>
                  <a:pt x="91" y="33"/>
                </a:lnTo>
                <a:lnTo>
                  <a:pt x="90" y="34"/>
                </a:lnTo>
                <a:lnTo>
                  <a:pt x="91" y="33"/>
                </a:lnTo>
                <a:lnTo>
                  <a:pt x="92" y="33"/>
                </a:lnTo>
                <a:lnTo>
                  <a:pt x="91" y="33"/>
                </a:lnTo>
                <a:lnTo>
                  <a:pt x="90" y="35"/>
                </a:lnTo>
                <a:lnTo>
                  <a:pt x="89" y="36"/>
                </a:lnTo>
                <a:lnTo>
                  <a:pt x="88" y="38"/>
                </a:lnTo>
                <a:lnTo>
                  <a:pt x="83" y="40"/>
                </a:lnTo>
                <a:lnTo>
                  <a:pt x="80" y="42"/>
                </a:lnTo>
                <a:lnTo>
                  <a:pt x="76" y="43"/>
                </a:lnTo>
                <a:lnTo>
                  <a:pt x="71" y="44"/>
                </a:lnTo>
                <a:lnTo>
                  <a:pt x="68" y="45"/>
                </a:lnTo>
                <a:lnTo>
                  <a:pt x="67" y="38"/>
                </a:lnTo>
                <a:close/>
                <a:moveTo>
                  <a:pt x="125" y="3"/>
                </a:moveTo>
                <a:lnTo>
                  <a:pt x="131" y="0"/>
                </a:lnTo>
                <a:lnTo>
                  <a:pt x="140" y="0"/>
                </a:lnTo>
                <a:lnTo>
                  <a:pt x="149" y="0"/>
                </a:lnTo>
                <a:lnTo>
                  <a:pt x="158" y="1"/>
                </a:lnTo>
                <a:lnTo>
                  <a:pt x="167" y="2"/>
                </a:lnTo>
                <a:lnTo>
                  <a:pt x="169" y="3"/>
                </a:lnTo>
                <a:lnTo>
                  <a:pt x="171" y="5"/>
                </a:lnTo>
                <a:lnTo>
                  <a:pt x="172" y="6"/>
                </a:lnTo>
                <a:lnTo>
                  <a:pt x="173" y="7"/>
                </a:lnTo>
                <a:lnTo>
                  <a:pt x="174" y="8"/>
                </a:lnTo>
                <a:lnTo>
                  <a:pt x="171" y="14"/>
                </a:lnTo>
                <a:lnTo>
                  <a:pt x="170" y="13"/>
                </a:lnTo>
                <a:lnTo>
                  <a:pt x="168" y="11"/>
                </a:lnTo>
                <a:lnTo>
                  <a:pt x="167" y="10"/>
                </a:lnTo>
                <a:lnTo>
                  <a:pt x="166" y="8"/>
                </a:lnTo>
                <a:lnTo>
                  <a:pt x="167" y="9"/>
                </a:lnTo>
                <a:lnTo>
                  <a:pt x="165" y="8"/>
                </a:lnTo>
                <a:lnTo>
                  <a:pt x="166" y="9"/>
                </a:lnTo>
                <a:lnTo>
                  <a:pt x="157" y="8"/>
                </a:lnTo>
                <a:lnTo>
                  <a:pt x="149" y="7"/>
                </a:lnTo>
                <a:lnTo>
                  <a:pt x="140" y="7"/>
                </a:lnTo>
                <a:lnTo>
                  <a:pt x="131" y="7"/>
                </a:lnTo>
                <a:lnTo>
                  <a:pt x="133" y="7"/>
                </a:lnTo>
                <a:lnTo>
                  <a:pt x="128" y="10"/>
                </a:lnTo>
                <a:lnTo>
                  <a:pt x="125" y="3"/>
                </a:lnTo>
                <a:close/>
                <a:moveTo>
                  <a:pt x="189" y="20"/>
                </a:moveTo>
                <a:lnTo>
                  <a:pt x="190" y="21"/>
                </a:lnTo>
                <a:lnTo>
                  <a:pt x="192" y="21"/>
                </a:lnTo>
                <a:lnTo>
                  <a:pt x="191" y="21"/>
                </a:lnTo>
                <a:lnTo>
                  <a:pt x="193" y="22"/>
                </a:lnTo>
                <a:lnTo>
                  <a:pt x="195" y="23"/>
                </a:lnTo>
                <a:lnTo>
                  <a:pt x="198" y="24"/>
                </a:lnTo>
                <a:lnTo>
                  <a:pt x="202" y="27"/>
                </a:lnTo>
                <a:lnTo>
                  <a:pt x="201" y="27"/>
                </a:lnTo>
                <a:lnTo>
                  <a:pt x="204" y="29"/>
                </a:lnTo>
                <a:lnTo>
                  <a:pt x="207" y="31"/>
                </a:lnTo>
                <a:lnTo>
                  <a:pt x="206" y="30"/>
                </a:lnTo>
                <a:lnTo>
                  <a:pt x="209" y="32"/>
                </a:lnTo>
                <a:lnTo>
                  <a:pt x="211" y="33"/>
                </a:lnTo>
                <a:lnTo>
                  <a:pt x="210" y="32"/>
                </a:lnTo>
                <a:lnTo>
                  <a:pt x="213" y="33"/>
                </a:lnTo>
                <a:lnTo>
                  <a:pt x="212" y="33"/>
                </a:lnTo>
                <a:lnTo>
                  <a:pt x="217" y="34"/>
                </a:lnTo>
                <a:lnTo>
                  <a:pt x="222" y="34"/>
                </a:lnTo>
                <a:lnTo>
                  <a:pt x="228" y="35"/>
                </a:lnTo>
                <a:lnTo>
                  <a:pt x="233" y="35"/>
                </a:lnTo>
                <a:lnTo>
                  <a:pt x="234" y="35"/>
                </a:lnTo>
                <a:lnTo>
                  <a:pt x="234" y="42"/>
                </a:lnTo>
                <a:lnTo>
                  <a:pt x="233" y="42"/>
                </a:lnTo>
                <a:lnTo>
                  <a:pt x="227" y="42"/>
                </a:lnTo>
                <a:lnTo>
                  <a:pt x="222" y="42"/>
                </a:lnTo>
                <a:lnTo>
                  <a:pt x="216" y="41"/>
                </a:lnTo>
                <a:lnTo>
                  <a:pt x="211" y="40"/>
                </a:lnTo>
                <a:lnTo>
                  <a:pt x="209" y="39"/>
                </a:lnTo>
                <a:lnTo>
                  <a:pt x="207" y="38"/>
                </a:lnTo>
                <a:lnTo>
                  <a:pt x="204" y="37"/>
                </a:lnTo>
                <a:lnTo>
                  <a:pt x="201" y="35"/>
                </a:lnTo>
                <a:lnTo>
                  <a:pt x="198" y="32"/>
                </a:lnTo>
                <a:lnTo>
                  <a:pt x="195" y="29"/>
                </a:lnTo>
                <a:lnTo>
                  <a:pt x="196" y="30"/>
                </a:lnTo>
                <a:lnTo>
                  <a:pt x="194" y="29"/>
                </a:lnTo>
                <a:lnTo>
                  <a:pt x="192" y="29"/>
                </a:lnTo>
                <a:lnTo>
                  <a:pt x="190" y="28"/>
                </a:lnTo>
                <a:lnTo>
                  <a:pt x="188" y="27"/>
                </a:lnTo>
                <a:lnTo>
                  <a:pt x="186" y="27"/>
                </a:lnTo>
                <a:lnTo>
                  <a:pt x="189" y="20"/>
                </a:lnTo>
                <a:close/>
                <a:moveTo>
                  <a:pt x="248" y="49"/>
                </a:moveTo>
                <a:lnTo>
                  <a:pt x="248" y="52"/>
                </a:lnTo>
                <a:lnTo>
                  <a:pt x="248" y="56"/>
                </a:lnTo>
                <a:lnTo>
                  <a:pt x="248" y="55"/>
                </a:lnTo>
                <a:lnTo>
                  <a:pt x="249" y="59"/>
                </a:lnTo>
                <a:lnTo>
                  <a:pt x="249" y="58"/>
                </a:lnTo>
                <a:lnTo>
                  <a:pt x="250" y="61"/>
                </a:lnTo>
                <a:lnTo>
                  <a:pt x="252" y="63"/>
                </a:lnTo>
                <a:lnTo>
                  <a:pt x="254" y="65"/>
                </a:lnTo>
                <a:lnTo>
                  <a:pt x="256" y="68"/>
                </a:lnTo>
                <a:lnTo>
                  <a:pt x="257" y="70"/>
                </a:lnTo>
                <a:lnTo>
                  <a:pt x="258" y="72"/>
                </a:lnTo>
                <a:lnTo>
                  <a:pt x="259" y="73"/>
                </a:lnTo>
                <a:lnTo>
                  <a:pt x="259" y="72"/>
                </a:lnTo>
                <a:lnTo>
                  <a:pt x="259" y="73"/>
                </a:lnTo>
                <a:lnTo>
                  <a:pt x="260" y="73"/>
                </a:lnTo>
                <a:lnTo>
                  <a:pt x="261" y="74"/>
                </a:lnTo>
                <a:lnTo>
                  <a:pt x="262" y="76"/>
                </a:lnTo>
                <a:lnTo>
                  <a:pt x="265" y="78"/>
                </a:lnTo>
                <a:lnTo>
                  <a:pt x="266" y="80"/>
                </a:lnTo>
                <a:lnTo>
                  <a:pt x="266" y="82"/>
                </a:lnTo>
                <a:lnTo>
                  <a:pt x="266" y="84"/>
                </a:lnTo>
                <a:lnTo>
                  <a:pt x="267" y="86"/>
                </a:lnTo>
                <a:lnTo>
                  <a:pt x="267" y="89"/>
                </a:lnTo>
                <a:lnTo>
                  <a:pt x="268" y="91"/>
                </a:lnTo>
                <a:lnTo>
                  <a:pt x="268" y="93"/>
                </a:lnTo>
                <a:lnTo>
                  <a:pt x="268" y="92"/>
                </a:lnTo>
                <a:lnTo>
                  <a:pt x="269" y="93"/>
                </a:lnTo>
                <a:lnTo>
                  <a:pt x="268" y="93"/>
                </a:lnTo>
                <a:lnTo>
                  <a:pt x="270" y="94"/>
                </a:lnTo>
                <a:lnTo>
                  <a:pt x="266" y="100"/>
                </a:lnTo>
                <a:lnTo>
                  <a:pt x="264" y="98"/>
                </a:lnTo>
                <a:lnTo>
                  <a:pt x="263" y="96"/>
                </a:lnTo>
                <a:lnTo>
                  <a:pt x="262" y="93"/>
                </a:lnTo>
                <a:lnTo>
                  <a:pt x="261" y="91"/>
                </a:lnTo>
                <a:lnTo>
                  <a:pt x="261" y="88"/>
                </a:lnTo>
                <a:lnTo>
                  <a:pt x="260" y="85"/>
                </a:lnTo>
                <a:lnTo>
                  <a:pt x="260" y="83"/>
                </a:lnTo>
                <a:lnTo>
                  <a:pt x="260" y="82"/>
                </a:lnTo>
                <a:lnTo>
                  <a:pt x="260" y="81"/>
                </a:lnTo>
                <a:lnTo>
                  <a:pt x="261" y="83"/>
                </a:lnTo>
                <a:lnTo>
                  <a:pt x="258" y="81"/>
                </a:lnTo>
                <a:lnTo>
                  <a:pt x="257" y="80"/>
                </a:lnTo>
                <a:lnTo>
                  <a:pt x="256" y="79"/>
                </a:lnTo>
                <a:lnTo>
                  <a:pt x="255" y="78"/>
                </a:lnTo>
                <a:lnTo>
                  <a:pt x="254" y="77"/>
                </a:lnTo>
                <a:lnTo>
                  <a:pt x="254" y="76"/>
                </a:lnTo>
                <a:lnTo>
                  <a:pt x="253" y="75"/>
                </a:lnTo>
                <a:lnTo>
                  <a:pt x="251" y="73"/>
                </a:lnTo>
                <a:lnTo>
                  <a:pt x="249" y="70"/>
                </a:lnTo>
                <a:lnTo>
                  <a:pt x="247" y="68"/>
                </a:lnTo>
                <a:lnTo>
                  <a:pt x="245" y="65"/>
                </a:lnTo>
                <a:lnTo>
                  <a:pt x="243" y="62"/>
                </a:lnTo>
                <a:lnTo>
                  <a:pt x="242" y="57"/>
                </a:lnTo>
                <a:lnTo>
                  <a:pt x="242" y="52"/>
                </a:lnTo>
                <a:lnTo>
                  <a:pt x="242" y="50"/>
                </a:lnTo>
                <a:lnTo>
                  <a:pt x="248" y="49"/>
                </a:lnTo>
                <a:close/>
                <a:moveTo>
                  <a:pt x="283" y="108"/>
                </a:moveTo>
                <a:lnTo>
                  <a:pt x="285" y="109"/>
                </a:lnTo>
                <a:lnTo>
                  <a:pt x="288" y="111"/>
                </a:lnTo>
                <a:lnTo>
                  <a:pt x="290" y="113"/>
                </a:lnTo>
                <a:lnTo>
                  <a:pt x="290" y="114"/>
                </a:lnTo>
                <a:lnTo>
                  <a:pt x="291" y="116"/>
                </a:lnTo>
                <a:lnTo>
                  <a:pt x="292" y="116"/>
                </a:lnTo>
                <a:lnTo>
                  <a:pt x="291" y="115"/>
                </a:lnTo>
                <a:lnTo>
                  <a:pt x="291" y="116"/>
                </a:lnTo>
                <a:lnTo>
                  <a:pt x="290" y="115"/>
                </a:lnTo>
                <a:lnTo>
                  <a:pt x="292" y="115"/>
                </a:lnTo>
                <a:lnTo>
                  <a:pt x="293" y="116"/>
                </a:lnTo>
                <a:lnTo>
                  <a:pt x="295" y="116"/>
                </a:lnTo>
                <a:lnTo>
                  <a:pt x="296" y="117"/>
                </a:lnTo>
                <a:lnTo>
                  <a:pt x="298" y="118"/>
                </a:lnTo>
                <a:lnTo>
                  <a:pt x="300" y="119"/>
                </a:lnTo>
                <a:lnTo>
                  <a:pt x="301" y="119"/>
                </a:lnTo>
                <a:lnTo>
                  <a:pt x="302" y="120"/>
                </a:lnTo>
                <a:lnTo>
                  <a:pt x="303" y="121"/>
                </a:lnTo>
                <a:lnTo>
                  <a:pt x="304" y="123"/>
                </a:lnTo>
                <a:lnTo>
                  <a:pt x="304" y="125"/>
                </a:lnTo>
                <a:lnTo>
                  <a:pt x="303" y="123"/>
                </a:lnTo>
                <a:lnTo>
                  <a:pt x="303" y="122"/>
                </a:lnTo>
                <a:lnTo>
                  <a:pt x="303" y="123"/>
                </a:lnTo>
                <a:lnTo>
                  <a:pt x="303" y="122"/>
                </a:lnTo>
                <a:lnTo>
                  <a:pt x="304" y="123"/>
                </a:lnTo>
                <a:lnTo>
                  <a:pt x="303" y="123"/>
                </a:lnTo>
                <a:lnTo>
                  <a:pt x="305" y="124"/>
                </a:lnTo>
                <a:lnTo>
                  <a:pt x="304" y="123"/>
                </a:lnTo>
                <a:lnTo>
                  <a:pt x="306" y="125"/>
                </a:lnTo>
                <a:lnTo>
                  <a:pt x="306" y="124"/>
                </a:lnTo>
                <a:lnTo>
                  <a:pt x="308" y="126"/>
                </a:lnTo>
                <a:lnTo>
                  <a:pt x="307" y="125"/>
                </a:lnTo>
                <a:lnTo>
                  <a:pt x="310" y="127"/>
                </a:lnTo>
                <a:lnTo>
                  <a:pt x="309" y="126"/>
                </a:lnTo>
                <a:lnTo>
                  <a:pt x="312" y="127"/>
                </a:lnTo>
                <a:lnTo>
                  <a:pt x="325" y="128"/>
                </a:lnTo>
                <a:lnTo>
                  <a:pt x="325" y="135"/>
                </a:lnTo>
                <a:lnTo>
                  <a:pt x="311" y="134"/>
                </a:lnTo>
                <a:lnTo>
                  <a:pt x="308" y="133"/>
                </a:lnTo>
                <a:lnTo>
                  <a:pt x="305" y="132"/>
                </a:lnTo>
                <a:lnTo>
                  <a:pt x="303" y="131"/>
                </a:lnTo>
                <a:lnTo>
                  <a:pt x="301" y="130"/>
                </a:lnTo>
                <a:lnTo>
                  <a:pt x="300" y="129"/>
                </a:lnTo>
                <a:lnTo>
                  <a:pt x="299" y="128"/>
                </a:lnTo>
                <a:lnTo>
                  <a:pt x="298" y="127"/>
                </a:lnTo>
                <a:lnTo>
                  <a:pt x="297" y="125"/>
                </a:lnTo>
                <a:lnTo>
                  <a:pt x="298" y="123"/>
                </a:lnTo>
                <a:lnTo>
                  <a:pt x="298" y="125"/>
                </a:lnTo>
                <a:lnTo>
                  <a:pt x="299" y="126"/>
                </a:lnTo>
                <a:lnTo>
                  <a:pt x="298" y="126"/>
                </a:lnTo>
                <a:lnTo>
                  <a:pt x="299" y="126"/>
                </a:lnTo>
                <a:lnTo>
                  <a:pt x="298" y="126"/>
                </a:lnTo>
                <a:lnTo>
                  <a:pt x="297" y="125"/>
                </a:lnTo>
                <a:lnTo>
                  <a:pt x="296" y="125"/>
                </a:lnTo>
                <a:lnTo>
                  <a:pt x="294" y="124"/>
                </a:lnTo>
                <a:lnTo>
                  <a:pt x="293" y="123"/>
                </a:lnTo>
                <a:lnTo>
                  <a:pt x="292" y="123"/>
                </a:lnTo>
                <a:lnTo>
                  <a:pt x="290" y="122"/>
                </a:lnTo>
                <a:lnTo>
                  <a:pt x="291" y="122"/>
                </a:lnTo>
                <a:lnTo>
                  <a:pt x="290" y="122"/>
                </a:lnTo>
                <a:lnTo>
                  <a:pt x="289" y="122"/>
                </a:lnTo>
                <a:lnTo>
                  <a:pt x="287" y="121"/>
                </a:lnTo>
                <a:lnTo>
                  <a:pt x="287" y="120"/>
                </a:lnTo>
                <a:lnTo>
                  <a:pt x="286" y="119"/>
                </a:lnTo>
                <a:lnTo>
                  <a:pt x="285" y="117"/>
                </a:lnTo>
                <a:lnTo>
                  <a:pt x="284" y="116"/>
                </a:lnTo>
                <a:lnTo>
                  <a:pt x="285" y="117"/>
                </a:lnTo>
                <a:lnTo>
                  <a:pt x="282" y="115"/>
                </a:lnTo>
                <a:lnTo>
                  <a:pt x="280" y="114"/>
                </a:lnTo>
                <a:lnTo>
                  <a:pt x="283" y="108"/>
                </a:lnTo>
                <a:close/>
                <a:moveTo>
                  <a:pt x="343" y="128"/>
                </a:moveTo>
                <a:lnTo>
                  <a:pt x="356" y="129"/>
                </a:lnTo>
                <a:lnTo>
                  <a:pt x="360" y="132"/>
                </a:lnTo>
                <a:lnTo>
                  <a:pt x="363" y="134"/>
                </a:lnTo>
                <a:lnTo>
                  <a:pt x="362" y="134"/>
                </a:lnTo>
                <a:lnTo>
                  <a:pt x="364" y="135"/>
                </a:lnTo>
                <a:lnTo>
                  <a:pt x="363" y="135"/>
                </a:lnTo>
                <a:lnTo>
                  <a:pt x="365" y="135"/>
                </a:lnTo>
                <a:lnTo>
                  <a:pt x="367" y="136"/>
                </a:lnTo>
                <a:lnTo>
                  <a:pt x="369" y="138"/>
                </a:lnTo>
                <a:lnTo>
                  <a:pt x="370" y="140"/>
                </a:lnTo>
                <a:lnTo>
                  <a:pt x="370" y="142"/>
                </a:lnTo>
                <a:lnTo>
                  <a:pt x="370" y="144"/>
                </a:lnTo>
                <a:lnTo>
                  <a:pt x="370" y="142"/>
                </a:lnTo>
                <a:lnTo>
                  <a:pt x="371" y="144"/>
                </a:lnTo>
                <a:lnTo>
                  <a:pt x="370" y="143"/>
                </a:lnTo>
                <a:lnTo>
                  <a:pt x="371" y="144"/>
                </a:lnTo>
                <a:lnTo>
                  <a:pt x="373" y="145"/>
                </a:lnTo>
                <a:lnTo>
                  <a:pt x="376" y="147"/>
                </a:lnTo>
                <a:lnTo>
                  <a:pt x="378" y="148"/>
                </a:lnTo>
                <a:lnTo>
                  <a:pt x="379" y="148"/>
                </a:lnTo>
                <a:lnTo>
                  <a:pt x="380" y="149"/>
                </a:lnTo>
                <a:lnTo>
                  <a:pt x="378" y="149"/>
                </a:lnTo>
                <a:lnTo>
                  <a:pt x="385" y="147"/>
                </a:lnTo>
                <a:lnTo>
                  <a:pt x="386" y="154"/>
                </a:lnTo>
                <a:lnTo>
                  <a:pt x="379" y="156"/>
                </a:lnTo>
                <a:lnTo>
                  <a:pt x="377" y="155"/>
                </a:lnTo>
                <a:lnTo>
                  <a:pt x="375" y="154"/>
                </a:lnTo>
                <a:lnTo>
                  <a:pt x="373" y="153"/>
                </a:lnTo>
                <a:lnTo>
                  <a:pt x="370" y="151"/>
                </a:lnTo>
                <a:lnTo>
                  <a:pt x="368" y="150"/>
                </a:lnTo>
                <a:lnTo>
                  <a:pt x="366" y="148"/>
                </a:lnTo>
                <a:lnTo>
                  <a:pt x="365" y="146"/>
                </a:lnTo>
                <a:lnTo>
                  <a:pt x="364" y="144"/>
                </a:lnTo>
                <a:lnTo>
                  <a:pt x="364" y="142"/>
                </a:lnTo>
                <a:lnTo>
                  <a:pt x="364" y="144"/>
                </a:lnTo>
                <a:lnTo>
                  <a:pt x="364" y="142"/>
                </a:lnTo>
                <a:lnTo>
                  <a:pt x="364" y="143"/>
                </a:lnTo>
                <a:lnTo>
                  <a:pt x="363" y="142"/>
                </a:lnTo>
                <a:lnTo>
                  <a:pt x="364" y="143"/>
                </a:lnTo>
                <a:lnTo>
                  <a:pt x="362" y="142"/>
                </a:lnTo>
                <a:lnTo>
                  <a:pt x="363" y="142"/>
                </a:lnTo>
                <a:lnTo>
                  <a:pt x="361" y="141"/>
                </a:lnTo>
                <a:lnTo>
                  <a:pt x="359" y="140"/>
                </a:lnTo>
                <a:lnTo>
                  <a:pt x="356" y="138"/>
                </a:lnTo>
                <a:lnTo>
                  <a:pt x="353" y="135"/>
                </a:lnTo>
                <a:lnTo>
                  <a:pt x="355" y="136"/>
                </a:lnTo>
                <a:lnTo>
                  <a:pt x="343" y="135"/>
                </a:lnTo>
                <a:lnTo>
                  <a:pt x="343" y="128"/>
                </a:lnTo>
                <a:close/>
                <a:moveTo>
                  <a:pt x="401" y="140"/>
                </a:moveTo>
                <a:lnTo>
                  <a:pt x="407" y="136"/>
                </a:lnTo>
                <a:lnTo>
                  <a:pt x="411" y="140"/>
                </a:lnTo>
                <a:lnTo>
                  <a:pt x="413" y="141"/>
                </a:lnTo>
                <a:lnTo>
                  <a:pt x="414" y="143"/>
                </a:lnTo>
                <a:lnTo>
                  <a:pt x="415" y="146"/>
                </a:lnTo>
                <a:lnTo>
                  <a:pt x="416" y="147"/>
                </a:lnTo>
                <a:lnTo>
                  <a:pt x="416" y="148"/>
                </a:lnTo>
                <a:lnTo>
                  <a:pt x="415" y="147"/>
                </a:lnTo>
                <a:lnTo>
                  <a:pt x="416" y="148"/>
                </a:lnTo>
                <a:lnTo>
                  <a:pt x="415" y="147"/>
                </a:lnTo>
                <a:lnTo>
                  <a:pt x="416" y="148"/>
                </a:lnTo>
                <a:lnTo>
                  <a:pt x="417" y="149"/>
                </a:lnTo>
                <a:lnTo>
                  <a:pt x="419" y="149"/>
                </a:lnTo>
                <a:lnTo>
                  <a:pt x="421" y="150"/>
                </a:lnTo>
                <a:lnTo>
                  <a:pt x="420" y="150"/>
                </a:lnTo>
                <a:lnTo>
                  <a:pt x="424" y="151"/>
                </a:lnTo>
                <a:lnTo>
                  <a:pt x="426" y="152"/>
                </a:lnTo>
                <a:lnTo>
                  <a:pt x="427" y="152"/>
                </a:lnTo>
                <a:lnTo>
                  <a:pt x="429" y="153"/>
                </a:lnTo>
                <a:lnTo>
                  <a:pt x="430" y="153"/>
                </a:lnTo>
                <a:lnTo>
                  <a:pt x="433" y="153"/>
                </a:lnTo>
                <a:lnTo>
                  <a:pt x="432" y="153"/>
                </a:lnTo>
                <a:lnTo>
                  <a:pt x="434" y="154"/>
                </a:lnTo>
                <a:lnTo>
                  <a:pt x="435" y="154"/>
                </a:lnTo>
                <a:lnTo>
                  <a:pt x="437" y="154"/>
                </a:lnTo>
                <a:lnTo>
                  <a:pt x="439" y="154"/>
                </a:lnTo>
                <a:lnTo>
                  <a:pt x="441" y="154"/>
                </a:lnTo>
                <a:lnTo>
                  <a:pt x="442" y="155"/>
                </a:lnTo>
                <a:lnTo>
                  <a:pt x="444" y="155"/>
                </a:lnTo>
                <a:lnTo>
                  <a:pt x="446" y="155"/>
                </a:lnTo>
                <a:lnTo>
                  <a:pt x="446" y="162"/>
                </a:lnTo>
                <a:lnTo>
                  <a:pt x="444" y="162"/>
                </a:lnTo>
                <a:lnTo>
                  <a:pt x="442" y="162"/>
                </a:lnTo>
                <a:lnTo>
                  <a:pt x="440" y="162"/>
                </a:lnTo>
                <a:lnTo>
                  <a:pt x="438" y="161"/>
                </a:lnTo>
                <a:lnTo>
                  <a:pt x="439" y="161"/>
                </a:lnTo>
                <a:lnTo>
                  <a:pt x="436" y="161"/>
                </a:lnTo>
                <a:lnTo>
                  <a:pt x="435" y="161"/>
                </a:lnTo>
                <a:lnTo>
                  <a:pt x="433" y="161"/>
                </a:lnTo>
                <a:lnTo>
                  <a:pt x="432" y="160"/>
                </a:lnTo>
                <a:lnTo>
                  <a:pt x="429" y="160"/>
                </a:lnTo>
                <a:lnTo>
                  <a:pt x="428" y="160"/>
                </a:lnTo>
                <a:lnTo>
                  <a:pt x="426" y="159"/>
                </a:lnTo>
                <a:lnTo>
                  <a:pt x="424" y="159"/>
                </a:lnTo>
                <a:lnTo>
                  <a:pt x="423" y="158"/>
                </a:lnTo>
                <a:lnTo>
                  <a:pt x="419" y="157"/>
                </a:lnTo>
                <a:lnTo>
                  <a:pt x="417" y="156"/>
                </a:lnTo>
                <a:lnTo>
                  <a:pt x="415" y="155"/>
                </a:lnTo>
                <a:lnTo>
                  <a:pt x="413" y="154"/>
                </a:lnTo>
                <a:lnTo>
                  <a:pt x="412" y="153"/>
                </a:lnTo>
                <a:lnTo>
                  <a:pt x="410" y="151"/>
                </a:lnTo>
                <a:lnTo>
                  <a:pt x="410" y="149"/>
                </a:lnTo>
                <a:lnTo>
                  <a:pt x="409" y="147"/>
                </a:lnTo>
                <a:lnTo>
                  <a:pt x="410" y="148"/>
                </a:lnTo>
                <a:lnTo>
                  <a:pt x="409" y="147"/>
                </a:lnTo>
                <a:lnTo>
                  <a:pt x="410" y="148"/>
                </a:lnTo>
                <a:lnTo>
                  <a:pt x="408" y="147"/>
                </a:lnTo>
                <a:lnTo>
                  <a:pt x="409" y="147"/>
                </a:lnTo>
                <a:lnTo>
                  <a:pt x="407" y="146"/>
                </a:lnTo>
                <a:lnTo>
                  <a:pt x="405" y="143"/>
                </a:lnTo>
                <a:lnTo>
                  <a:pt x="408" y="144"/>
                </a:lnTo>
                <a:lnTo>
                  <a:pt x="404" y="146"/>
                </a:lnTo>
                <a:lnTo>
                  <a:pt x="401" y="140"/>
                </a:lnTo>
                <a:close/>
                <a:moveTo>
                  <a:pt x="461" y="160"/>
                </a:moveTo>
                <a:lnTo>
                  <a:pt x="461" y="160"/>
                </a:lnTo>
                <a:lnTo>
                  <a:pt x="463" y="161"/>
                </a:lnTo>
                <a:lnTo>
                  <a:pt x="466" y="162"/>
                </a:lnTo>
                <a:lnTo>
                  <a:pt x="469" y="164"/>
                </a:lnTo>
                <a:lnTo>
                  <a:pt x="471" y="166"/>
                </a:lnTo>
                <a:lnTo>
                  <a:pt x="471" y="165"/>
                </a:lnTo>
                <a:lnTo>
                  <a:pt x="474" y="166"/>
                </a:lnTo>
                <a:lnTo>
                  <a:pt x="477" y="167"/>
                </a:lnTo>
                <a:lnTo>
                  <a:pt x="479" y="168"/>
                </a:lnTo>
                <a:lnTo>
                  <a:pt x="480" y="169"/>
                </a:lnTo>
                <a:lnTo>
                  <a:pt x="482" y="170"/>
                </a:lnTo>
                <a:lnTo>
                  <a:pt x="482" y="171"/>
                </a:lnTo>
                <a:lnTo>
                  <a:pt x="483" y="171"/>
                </a:lnTo>
                <a:lnTo>
                  <a:pt x="484" y="171"/>
                </a:lnTo>
                <a:lnTo>
                  <a:pt x="483" y="171"/>
                </a:lnTo>
                <a:lnTo>
                  <a:pt x="485" y="172"/>
                </a:lnTo>
                <a:lnTo>
                  <a:pt x="487" y="172"/>
                </a:lnTo>
                <a:lnTo>
                  <a:pt x="495" y="173"/>
                </a:lnTo>
                <a:lnTo>
                  <a:pt x="503" y="174"/>
                </a:lnTo>
                <a:lnTo>
                  <a:pt x="506" y="175"/>
                </a:lnTo>
                <a:lnTo>
                  <a:pt x="507" y="175"/>
                </a:lnTo>
                <a:lnTo>
                  <a:pt x="506" y="182"/>
                </a:lnTo>
                <a:lnTo>
                  <a:pt x="505" y="182"/>
                </a:lnTo>
                <a:lnTo>
                  <a:pt x="502" y="181"/>
                </a:lnTo>
                <a:lnTo>
                  <a:pt x="503" y="181"/>
                </a:lnTo>
                <a:lnTo>
                  <a:pt x="494" y="180"/>
                </a:lnTo>
                <a:lnTo>
                  <a:pt x="486" y="179"/>
                </a:lnTo>
                <a:lnTo>
                  <a:pt x="484" y="179"/>
                </a:lnTo>
                <a:lnTo>
                  <a:pt x="482" y="178"/>
                </a:lnTo>
                <a:lnTo>
                  <a:pt x="480" y="178"/>
                </a:lnTo>
                <a:lnTo>
                  <a:pt x="479" y="177"/>
                </a:lnTo>
                <a:lnTo>
                  <a:pt x="478" y="176"/>
                </a:lnTo>
                <a:lnTo>
                  <a:pt x="477" y="176"/>
                </a:lnTo>
                <a:lnTo>
                  <a:pt x="476" y="175"/>
                </a:lnTo>
                <a:lnTo>
                  <a:pt x="474" y="174"/>
                </a:lnTo>
                <a:lnTo>
                  <a:pt x="475" y="174"/>
                </a:lnTo>
                <a:lnTo>
                  <a:pt x="472" y="173"/>
                </a:lnTo>
                <a:lnTo>
                  <a:pt x="469" y="172"/>
                </a:lnTo>
                <a:lnTo>
                  <a:pt x="466" y="170"/>
                </a:lnTo>
                <a:lnTo>
                  <a:pt x="463" y="169"/>
                </a:lnTo>
                <a:lnTo>
                  <a:pt x="464" y="169"/>
                </a:lnTo>
                <a:lnTo>
                  <a:pt x="461" y="168"/>
                </a:lnTo>
                <a:lnTo>
                  <a:pt x="459" y="167"/>
                </a:lnTo>
                <a:lnTo>
                  <a:pt x="460" y="167"/>
                </a:lnTo>
                <a:lnTo>
                  <a:pt x="459" y="167"/>
                </a:lnTo>
                <a:lnTo>
                  <a:pt x="461" y="160"/>
                </a:lnTo>
                <a:close/>
                <a:moveTo>
                  <a:pt x="519" y="180"/>
                </a:moveTo>
                <a:lnTo>
                  <a:pt x="521" y="180"/>
                </a:lnTo>
                <a:lnTo>
                  <a:pt x="524" y="181"/>
                </a:lnTo>
                <a:lnTo>
                  <a:pt x="526" y="182"/>
                </a:lnTo>
                <a:lnTo>
                  <a:pt x="529" y="183"/>
                </a:lnTo>
                <a:lnTo>
                  <a:pt x="531" y="183"/>
                </a:lnTo>
                <a:lnTo>
                  <a:pt x="533" y="184"/>
                </a:lnTo>
                <a:lnTo>
                  <a:pt x="538" y="186"/>
                </a:lnTo>
                <a:lnTo>
                  <a:pt x="541" y="186"/>
                </a:lnTo>
                <a:lnTo>
                  <a:pt x="544" y="187"/>
                </a:lnTo>
                <a:lnTo>
                  <a:pt x="543" y="187"/>
                </a:lnTo>
                <a:lnTo>
                  <a:pt x="547" y="188"/>
                </a:lnTo>
                <a:lnTo>
                  <a:pt x="551" y="189"/>
                </a:lnTo>
                <a:lnTo>
                  <a:pt x="555" y="191"/>
                </a:lnTo>
                <a:lnTo>
                  <a:pt x="559" y="192"/>
                </a:lnTo>
                <a:lnTo>
                  <a:pt x="558" y="192"/>
                </a:lnTo>
                <a:lnTo>
                  <a:pt x="562" y="193"/>
                </a:lnTo>
                <a:lnTo>
                  <a:pt x="561" y="193"/>
                </a:lnTo>
                <a:lnTo>
                  <a:pt x="564" y="194"/>
                </a:lnTo>
                <a:lnTo>
                  <a:pt x="566" y="195"/>
                </a:lnTo>
                <a:lnTo>
                  <a:pt x="565" y="201"/>
                </a:lnTo>
                <a:lnTo>
                  <a:pt x="563" y="201"/>
                </a:lnTo>
                <a:lnTo>
                  <a:pt x="560" y="200"/>
                </a:lnTo>
                <a:lnTo>
                  <a:pt x="557" y="199"/>
                </a:lnTo>
                <a:lnTo>
                  <a:pt x="553" y="197"/>
                </a:lnTo>
                <a:lnTo>
                  <a:pt x="549" y="196"/>
                </a:lnTo>
                <a:lnTo>
                  <a:pt x="550" y="196"/>
                </a:lnTo>
                <a:lnTo>
                  <a:pt x="546" y="195"/>
                </a:lnTo>
                <a:lnTo>
                  <a:pt x="542" y="194"/>
                </a:lnTo>
                <a:lnTo>
                  <a:pt x="539" y="193"/>
                </a:lnTo>
                <a:lnTo>
                  <a:pt x="537" y="192"/>
                </a:lnTo>
                <a:lnTo>
                  <a:pt x="531" y="191"/>
                </a:lnTo>
                <a:lnTo>
                  <a:pt x="530" y="190"/>
                </a:lnTo>
                <a:lnTo>
                  <a:pt x="528" y="190"/>
                </a:lnTo>
                <a:lnTo>
                  <a:pt x="525" y="189"/>
                </a:lnTo>
                <a:lnTo>
                  <a:pt x="522" y="188"/>
                </a:lnTo>
                <a:lnTo>
                  <a:pt x="519" y="187"/>
                </a:lnTo>
                <a:lnTo>
                  <a:pt x="518" y="187"/>
                </a:lnTo>
                <a:lnTo>
                  <a:pt x="519" y="180"/>
                </a:lnTo>
                <a:close/>
                <a:moveTo>
                  <a:pt x="584" y="198"/>
                </a:moveTo>
                <a:lnTo>
                  <a:pt x="593" y="199"/>
                </a:lnTo>
                <a:lnTo>
                  <a:pt x="596" y="200"/>
                </a:lnTo>
                <a:lnTo>
                  <a:pt x="598" y="201"/>
                </a:lnTo>
                <a:lnTo>
                  <a:pt x="603" y="201"/>
                </a:lnTo>
                <a:lnTo>
                  <a:pt x="607" y="202"/>
                </a:lnTo>
                <a:lnTo>
                  <a:pt x="615" y="204"/>
                </a:lnTo>
                <a:lnTo>
                  <a:pt x="618" y="206"/>
                </a:lnTo>
                <a:lnTo>
                  <a:pt x="621" y="207"/>
                </a:lnTo>
                <a:lnTo>
                  <a:pt x="620" y="207"/>
                </a:lnTo>
                <a:lnTo>
                  <a:pt x="625" y="208"/>
                </a:lnTo>
                <a:lnTo>
                  <a:pt x="624" y="208"/>
                </a:lnTo>
                <a:lnTo>
                  <a:pt x="629" y="209"/>
                </a:lnTo>
                <a:lnTo>
                  <a:pt x="632" y="209"/>
                </a:lnTo>
                <a:lnTo>
                  <a:pt x="632" y="216"/>
                </a:lnTo>
                <a:lnTo>
                  <a:pt x="628" y="216"/>
                </a:lnTo>
                <a:lnTo>
                  <a:pt x="623" y="215"/>
                </a:lnTo>
                <a:lnTo>
                  <a:pt x="618" y="214"/>
                </a:lnTo>
                <a:lnTo>
                  <a:pt x="615" y="212"/>
                </a:lnTo>
                <a:lnTo>
                  <a:pt x="612" y="210"/>
                </a:lnTo>
                <a:lnTo>
                  <a:pt x="613" y="211"/>
                </a:lnTo>
                <a:lnTo>
                  <a:pt x="606" y="209"/>
                </a:lnTo>
                <a:lnTo>
                  <a:pt x="602" y="208"/>
                </a:lnTo>
                <a:lnTo>
                  <a:pt x="597" y="208"/>
                </a:lnTo>
                <a:lnTo>
                  <a:pt x="594" y="207"/>
                </a:lnTo>
                <a:lnTo>
                  <a:pt x="591" y="206"/>
                </a:lnTo>
                <a:lnTo>
                  <a:pt x="592" y="206"/>
                </a:lnTo>
                <a:lnTo>
                  <a:pt x="584" y="205"/>
                </a:lnTo>
                <a:lnTo>
                  <a:pt x="584" y="198"/>
                </a:lnTo>
                <a:close/>
                <a:moveTo>
                  <a:pt x="650" y="210"/>
                </a:moveTo>
                <a:lnTo>
                  <a:pt x="662" y="210"/>
                </a:lnTo>
                <a:lnTo>
                  <a:pt x="665" y="212"/>
                </a:lnTo>
                <a:lnTo>
                  <a:pt x="667" y="212"/>
                </a:lnTo>
                <a:lnTo>
                  <a:pt x="669" y="213"/>
                </a:lnTo>
                <a:lnTo>
                  <a:pt x="671" y="213"/>
                </a:lnTo>
                <a:lnTo>
                  <a:pt x="673" y="214"/>
                </a:lnTo>
                <a:lnTo>
                  <a:pt x="676" y="214"/>
                </a:lnTo>
                <a:lnTo>
                  <a:pt x="677" y="214"/>
                </a:lnTo>
                <a:lnTo>
                  <a:pt x="679" y="214"/>
                </a:lnTo>
                <a:lnTo>
                  <a:pt x="682" y="214"/>
                </a:lnTo>
                <a:lnTo>
                  <a:pt x="685" y="214"/>
                </a:lnTo>
                <a:lnTo>
                  <a:pt x="688" y="214"/>
                </a:lnTo>
                <a:lnTo>
                  <a:pt x="693" y="214"/>
                </a:lnTo>
                <a:lnTo>
                  <a:pt x="699" y="214"/>
                </a:lnTo>
                <a:lnTo>
                  <a:pt x="699" y="221"/>
                </a:lnTo>
                <a:lnTo>
                  <a:pt x="698" y="221"/>
                </a:lnTo>
                <a:lnTo>
                  <a:pt x="693" y="221"/>
                </a:lnTo>
                <a:lnTo>
                  <a:pt x="688" y="221"/>
                </a:lnTo>
                <a:lnTo>
                  <a:pt x="689" y="221"/>
                </a:lnTo>
                <a:lnTo>
                  <a:pt x="685" y="221"/>
                </a:lnTo>
                <a:lnTo>
                  <a:pt x="682" y="221"/>
                </a:lnTo>
                <a:lnTo>
                  <a:pt x="679" y="221"/>
                </a:lnTo>
                <a:lnTo>
                  <a:pt x="677" y="221"/>
                </a:lnTo>
                <a:lnTo>
                  <a:pt x="676" y="221"/>
                </a:lnTo>
                <a:lnTo>
                  <a:pt x="673" y="221"/>
                </a:lnTo>
                <a:lnTo>
                  <a:pt x="670" y="220"/>
                </a:lnTo>
                <a:lnTo>
                  <a:pt x="668" y="220"/>
                </a:lnTo>
                <a:lnTo>
                  <a:pt x="666" y="219"/>
                </a:lnTo>
                <a:lnTo>
                  <a:pt x="663" y="218"/>
                </a:lnTo>
                <a:lnTo>
                  <a:pt x="660" y="218"/>
                </a:lnTo>
                <a:lnTo>
                  <a:pt x="661" y="218"/>
                </a:lnTo>
                <a:lnTo>
                  <a:pt x="650" y="217"/>
                </a:lnTo>
                <a:lnTo>
                  <a:pt x="650" y="210"/>
                </a:lnTo>
                <a:close/>
                <a:moveTo>
                  <a:pt x="718" y="214"/>
                </a:moveTo>
                <a:lnTo>
                  <a:pt x="720" y="214"/>
                </a:lnTo>
                <a:lnTo>
                  <a:pt x="736" y="214"/>
                </a:lnTo>
                <a:lnTo>
                  <a:pt x="736" y="221"/>
                </a:lnTo>
                <a:lnTo>
                  <a:pt x="720" y="221"/>
                </a:lnTo>
                <a:lnTo>
                  <a:pt x="717" y="221"/>
                </a:lnTo>
                <a:lnTo>
                  <a:pt x="718" y="214"/>
                </a:lnTo>
                <a:close/>
              </a:path>
            </a:pathLst>
          </a:custGeom>
          <a:solidFill>
            <a:srgbClr val="FFFFFF"/>
          </a:solidFill>
          <a:ln w="1588">
            <a:solidFill>
              <a:srgbClr val="000099"/>
            </a:solidFill>
            <a:bevel/>
            <a:headEnd/>
            <a:tailEnd/>
          </a:ln>
        </p:spPr>
        <p:txBody>
          <a:bodyPr/>
          <a:lstStyle/>
          <a:p>
            <a:endParaRPr lang="es-PE"/>
          </a:p>
        </p:txBody>
      </p:sp>
      <p:pic>
        <p:nvPicPr>
          <p:cNvPr id="415" name="Picture 8" descr="89-nt-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58220" y="4060824"/>
            <a:ext cx="504825" cy="350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6" name="Picture 7" descr="89-nt-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0745" y="3475037"/>
            <a:ext cx="504825"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7" name="Picture 6" descr="89-nt-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9933" y="3014662"/>
            <a:ext cx="504825"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8" name="Picture 2" descr="89-nt-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01258" y="2198687"/>
            <a:ext cx="504825" cy="350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9" name="tabl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220071" y="3302109"/>
            <a:ext cx="3390529" cy="2177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20" name="1 Título"/>
          <p:cNvSpPr>
            <a:spLocks/>
          </p:cNvSpPr>
          <p:nvPr/>
        </p:nvSpPr>
        <p:spPr bwMode="auto">
          <a:xfrm>
            <a:off x="4902201" y="1356516"/>
            <a:ext cx="3708400" cy="1665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nchor="ctr" anchorCtr="1"/>
          <a:lstStyle/>
          <a:p>
            <a:pPr algn="ctr" eaLnBrk="1" hangingPunct="1"/>
            <a:r>
              <a:rPr lang="es-ES" altLang="es-MX" sz="2800" b="1" dirty="0">
                <a:solidFill>
                  <a:srgbClr val="FF0000"/>
                </a:solidFill>
                <a:latin typeface="Arial Narrow" pitchFamily="34" charset="0"/>
              </a:rPr>
              <a:t>Mapa Entomológico en escenarios II </a:t>
            </a:r>
          </a:p>
          <a:p>
            <a:pPr algn="ctr" eaLnBrk="1" hangingPunct="1"/>
            <a:r>
              <a:rPr lang="es-ES" altLang="es-MX" sz="2800" b="1" dirty="0">
                <a:solidFill>
                  <a:srgbClr val="FF0000"/>
                </a:solidFill>
                <a:latin typeface="Arial Narrow" pitchFamily="34" charset="0"/>
              </a:rPr>
              <a:t>Región Callao 2015</a:t>
            </a:r>
          </a:p>
        </p:txBody>
      </p:sp>
    </p:spTree>
    <p:extLst>
      <p:ext uri="{BB962C8B-B14F-4D97-AF65-F5344CB8AC3E}">
        <p14:creationId xmlns:p14="http://schemas.microsoft.com/office/powerpoint/2010/main" val="186610738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a:spLocks noGrp="1"/>
          </p:cNvSpPr>
          <p:nvPr>
            <p:ph type="title"/>
          </p:nvPr>
        </p:nvSpPr>
        <p:spPr>
          <a:xfrm>
            <a:off x="360066" y="188640"/>
            <a:ext cx="6995120" cy="778098"/>
          </a:xfrm>
          <a:solidFill>
            <a:schemeClr val="accent3">
              <a:lumMod val="75000"/>
            </a:schemeClr>
          </a:solidFill>
        </p:spPr>
        <p:txBody>
          <a:bodyPr>
            <a:normAutofit/>
          </a:bodyPr>
          <a:lstStyle/>
          <a:p>
            <a:pPr algn="l"/>
            <a:r>
              <a:rPr lang="es-PE" sz="2500" dirty="0" smtClean="0">
                <a:solidFill>
                  <a:schemeClr val="bg1"/>
                </a:solidFill>
                <a:latin typeface="Eras Bold ITC" panose="020B0907030504020204" pitchFamily="34" charset="0"/>
              </a:rPr>
              <a:t>CONTROL DE PLAGAS URBANAS</a:t>
            </a:r>
            <a:endParaRPr lang="es-PE" sz="2500" dirty="0">
              <a:solidFill>
                <a:schemeClr val="bg1"/>
              </a:solidFill>
              <a:latin typeface="Eras Bold ITC" panose="020B0907030504020204" pitchFamily="34" charset="0"/>
            </a:endParaRPr>
          </a:p>
        </p:txBody>
      </p:sp>
      <p:graphicFrame>
        <p:nvGraphicFramePr>
          <p:cNvPr id="6" name="5 Tabla"/>
          <p:cNvGraphicFramePr>
            <a:graphicFrameLocks noGrp="1"/>
          </p:cNvGraphicFramePr>
          <p:nvPr>
            <p:extLst>
              <p:ext uri="{D42A27DB-BD31-4B8C-83A1-F6EECF244321}">
                <p14:modId xmlns:p14="http://schemas.microsoft.com/office/powerpoint/2010/main" val="1276666525"/>
              </p:ext>
            </p:extLst>
          </p:nvPr>
        </p:nvGraphicFramePr>
        <p:xfrm>
          <a:off x="467544" y="1484784"/>
          <a:ext cx="7352787" cy="1080120"/>
        </p:xfrm>
        <a:graphic>
          <a:graphicData uri="http://schemas.openxmlformats.org/drawingml/2006/table">
            <a:tbl>
              <a:tblPr firstRow="1" bandRow="1">
                <a:tableStyleId>{5C22544A-7EE6-4342-B048-85BDC9FD1C3A}</a:tableStyleId>
              </a:tblPr>
              <a:tblGrid>
                <a:gridCol w="5639412"/>
                <a:gridCol w="1713375"/>
              </a:tblGrid>
              <a:tr h="396225">
                <a:tc>
                  <a:txBody>
                    <a:bodyPr/>
                    <a:lstStyle/>
                    <a:p>
                      <a:r>
                        <a:rPr lang="es-PE" dirty="0" smtClean="0"/>
                        <a:t>Atenciones educativas</a:t>
                      </a:r>
                      <a:endParaRPr lang="es-PE" dirty="0"/>
                    </a:p>
                  </a:txBody>
                  <a:tcPr>
                    <a:solidFill>
                      <a:schemeClr val="accent2"/>
                    </a:solidFill>
                  </a:tcPr>
                </a:tc>
                <a:tc>
                  <a:txBody>
                    <a:bodyPr/>
                    <a:lstStyle/>
                    <a:p>
                      <a:r>
                        <a:rPr lang="es-PE" dirty="0" smtClean="0"/>
                        <a:t>cantidad</a:t>
                      </a:r>
                      <a:endParaRPr lang="es-PE" dirty="0"/>
                    </a:p>
                  </a:txBody>
                  <a:tcPr>
                    <a:solidFill>
                      <a:schemeClr val="accent2"/>
                    </a:solidFill>
                  </a:tcPr>
                </a:tc>
              </a:tr>
              <a:tr h="683895">
                <a:tc>
                  <a:txBody>
                    <a:bodyPr/>
                    <a:lstStyle/>
                    <a:p>
                      <a:r>
                        <a:rPr lang="es-PE" dirty="0" smtClean="0"/>
                        <a:t>Actividades de Prevención de Dengue y entrega de material</a:t>
                      </a:r>
                      <a:r>
                        <a:rPr lang="es-PE" baseline="0" dirty="0" smtClean="0"/>
                        <a:t> informativo</a:t>
                      </a:r>
                      <a:endParaRPr lang="es-PE" dirty="0"/>
                    </a:p>
                  </a:txBody>
                  <a:tcPr/>
                </a:tc>
                <a:tc>
                  <a:txBody>
                    <a:bodyPr/>
                    <a:lstStyle/>
                    <a:p>
                      <a:r>
                        <a:rPr lang="es-PE" dirty="0" smtClean="0"/>
                        <a:t>     15,272</a:t>
                      </a:r>
                      <a:endParaRPr lang="es-PE" dirty="0"/>
                    </a:p>
                  </a:txBody>
                  <a:tcPr/>
                </a:tc>
              </a:tr>
            </a:tbl>
          </a:graphicData>
        </a:graphic>
      </p:graphicFrame>
      <p:graphicFrame>
        <p:nvGraphicFramePr>
          <p:cNvPr id="7" name="6 Tabla"/>
          <p:cNvGraphicFramePr>
            <a:graphicFrameLocks noGrp="1"/>
          </p:cNvGraphicFramePr>
          <p:nvPr>
            <p:extLst>
              <p:ext uri="{D42A27DB-BD31-4B8C-83A1-F6EECF244321}">
                <p14:modId xmlns:p14="http://schemas.microsoft.com/office/powerpoint/2010/main" val="2484090254"/>
              </p:ext>
            </p:extLst>
          </p:nvPr>
        </p:nvGraphicFramePr>
        <p:xfrm>
          <a:off x="1547664" y="3140968"/>
          <a:ext cx="5423338" cy="2283117"/>
        </p:xfrm>
        <a:graphic>
          <a:graphicData uri="http://schemas.openxmlformats.org/drawingml/2006/table">
            <a:tbl>
              <a:tblPr/>
              <a:tblGrid>
                <a:gridCol w="3563424"/>
                <a:gridCol w="1859914"/>
              </a:tblGrid>
              <a:tr h="276233">
                <a:tc>
                  <a:txBody>
                    <a:bodyPr/>
                    <a:lstStyle/>
                    <a:p>
                      <a:pPr algn="ctr" fontAlgn="ctr"/>
                      <a:r>
                        <a:rPr lang="es-PE" sz="1100" b="1" i="0" u="none" strike="noStrike" dirty="0" smtClean="0">
                          <a:solidFill>
                            <a:srgbClr val="000000"/>
                          </a:solidFill>
                          <a:effectLst/>
                          <a:latin typeface="Arial Black"/>
                        </a:rPr>
                        <a:t>SERVICIOS</a:t>
                      </a:r>
                      <a:r>
                        <a:rPr lang="es-PE" sz="1100" b="1" i="0" u="none" strike="noStrike" baseline="0" dirty="0" smtClean="0">
                          <a:solidFill>
                            <a:srgbClr val="000000"/>
                          </a:solidFill>
                          <a:effectLst/>
                          <a:latin typeface="Arial Black"/>
                        </a:rPr>
                        <a:t> REALIZADOS 2014</a:t>
                      </a:r>
                      <a:endParaRPr lang="es-PE" sz="1100" b="1" i="0" u="none" strike="noStrike" dirty="0">
                        <a:solidFill>
                          <a:srgbClr val="000000"/>
                        </a:solidFill>
                        <a:effectLst/>
                        <a:latin typeface="Arial Black"/>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c>
                  <a:txBody>
                    <a:bodyPr/>
                    <a:lstStyle/>
                    <a:p>
                      <a:pPr algn="ctr" fontAlgn="ctr"/>
                      <a:r>
                        <a:rPr lang="es-PE" sz="1100" b="1" i="0" u="none" strike="noStrike" dirty="0" smtClean="0">
                          <a:solidFill>
                            <a:srgbClr val="000000"/>
                          </a:solidFill>
                          <a:effectLst/>
                          <a:latin typeface="Arial Black"/>
                        </a:rPr>
                        <a:t>CANTIDAD</a:t>
                      </a:r>
                      <a:endParaRPr lang="es-PE" sz="1100" b="1" i="0" u="none" strike="noStrike" dirty="0">
                        <a:solidFill>
                          <a:srgbClr val="000000"/>
                        </a:solidFill>
                        <a:effectLst/>
                        <a:latin typeface="Arial Black"/>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bg1"/>
                    </a:solidFill>
                  </a:tcPr>
                </a:tc>
              </a:tr>
              <a:tr h="259445">
                <a:tc>
                  <a:txBody>
                    <a:bodyPr/>
                    <a:lstStyle/>
                    <a:p>
                      <a:pPr algn="ctr" fontAlgn="ctr"/>
                      <a:r>
                        <a:rPr lang="es-PE" sz="1400" b="1" i="0" u="none" strike="noStrike" dirty="0" smtClean="0">
                          <a:solidFill>
                            <a:srgbClr val="FFFFFF"/>
                          </a:solidFill>
                          <a:effectLst/>
                          <a:latin typeface="Calibri"/>
                        </a:rPr>
                        <a:t>LOTES FUMIGADOS</a:t>
                      </a:r>
                      <a:endParaRPr lang="es-PE" sz="1400" b="1" i="0" u="none" strike="noStrike" dirty="0">
                        <a:solidFill>
                          <a:srgbClr val="FFFFFF"/>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solidFill>
                  </a:tcPr>
                </a:tc>
                <a:tc>
                  <a:txBody>
                    <a:bodyPr/>
                    <a:lstStyle/>
                    <a:p>
                      <a:pPr algn="ctr" fontAlgn="ctr"/>
                      <a:r>
                        <a:rPr lang="es-PE" sz="1400" b="1" i="0" u="none" strike="noStrike" dirty="0" smtClean="0">
                          <a:solidFill>
                            <a:srgbClr val="FFFFFF"/>
                          </a:solidFill>
                          <a:effectLst/>
                          <a:latin typeface="Calibri"/>
                        </a:rPr>
                        <a:t>13,699</a:t>
                      </a:r>
                      <a:endParaRPr lang="es-PE" sz="1400" b="1" i="0" u="none" strike="noStrike" dirty="0">
                        <a:solidFill>
                          <a:srgbClr val="FFFFFF"/>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2"/>
                    </a:solidFill>
                  </a:tcPr>
                </a:tc>
              </a:tr>
              <a:tr h="289968">
                <a:tc>
                  <a:txBody>
                    <a:bodyPr/>
                    <a:lstStyle/>
                    <a:p>
                      <a:pPr algn="ctr" fontAlgn="ctr"/>
                      <a:r>
                        <a:rPr lang="es-PE" sz="1400" b="1" i="0" u="none" strike="noStrike" dirty="0">
                          <a:solidFill>
                            <a:srgbClr val="FFFFFF"/>
                          </a:solidFill>
                          <a:effectLst/>
                          <a:latin typeface="Calibri"/>
                        </a:rPr>
                        <a:t>ATENCION DE COLEGIOS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ctr"/>
                      <a:r>
                        <a:rPr lang="es-PE" sz="1400" b="1" i="0" u="none" strike="noStrike" dirty="0">
                          <a:solidFill>
                            <a:srgbClr val="FFFFFF"/>
                          </a:solidFill>
                          <a:effectLst/>
                          <a:latin typeface="Calibri"/>
                        </a:rPr>
                        <a:t>6</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r>
              <a:tr h="289968">
                <a:tc>
                  <a:txBody>
                    <a:bodyPr/>
                    <a:lstStyle/>
                    <a:p>
                      <a:pPr algn="ctr" fontAlgn="ctr"/>
                      <a:r>
                        <a:rPr lang="es-PE" sz="1400" b="1" i="0" u="none" strike="noStrike" dirty="0">
                          <a:solidFill>
                            <a:srgbClr val="FFFFFF"/>
                          </a:solidFill>
                          <a:effectLst/>
                          <a:latin typeface="Calibri"/>
                        </a:rPr>
                        <a:t>ATENCION DE OTRAS INST</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ctr"/>
                      <a:r>
                        <a:rPr lang="es-PE" sz="1400" b="1" i="0" u="none" strike="noStrike" dirty="0">
                          <a:solidFill>
                            <a:srgbClr val="FFFFFF"/>
                          </a:solidFill>
                          <a:effectLst/>
                          <a:latin typeface="Calibri"/>
                        </a:rPr>
                        <a:t>19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r>
              <a:tr h="289968">
                <a:tc>
                  <a:txBody>
                    <a:bodyPr/>
                    <a:lstStyle/>
                    <a:p>
                      <a:pPr algn="ctr" fontAlgn="ctr"/>
                      <a:r>
                        <a:rPr lang="es-PE" sz="1400" b="1" i="0" u="none" strike="noStrike" dirty="0" smtClean="0">
                          <a:solidFill>
                            <a:srgbClr val="FFFFFF"/>
                          </a:solidFill>
                          <a:effectLst/>
                          <a:latin typeface="Calibri"/>
                        </a:rPr>
                        <a:t>ATENCION </a:t>
                      </a:r>
                      <a:r>
                        <a:rPr lang="es-PE" sz="1400" b="1" i="0" u="none" strike="noStrike" dirty="0">
                          <a:solidFill>
                            <a:srgbClr val="FFFFFF"/>
                          </a:solidFill>
                          <a:effectLst/>
                          <a:latin typeface="Calibri"/>
                        </a:rPr>
                        <a:t>DE MERCADOS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ctr"/>
                      <a:r>
                        <a:rPr lang="es-PE" sz="1400" b="1" i="0" u="none" strike="noStrike">
                          <a:solidFill>
                            <a:srgbClr val="FFFFFF"/>
                          </a:solidFill>
                          <a:effectLst/>
                          <a:latin typeface="Calibri"/>
                        </a:rPr>
                        <a:t>9</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r>
              <a:tr h="289968">
                <a:tc>
                  <a:txBody>
                    <a:bodyPr/>
                    <a:lstStyle/>
                    <a:p>
                      <a:pPr algn="ctr" fontAlgn="ctr"/>
                      <a:r>
                        <a:rPr lang="es-PE" sz="1400" b="1" i="0" u="none" strike="noStrike" dirty="0" smtClean="0">
                          <a:solidFill>
                            <a:srgbClr val="FFFFFF"/>
                          </a:solidFill>
                          <a:effectLst/>
                          <a:latin typeface="Calibri"/>
                        </a:rPr>
                        <a:t>ATENCION </a:t>
                      </a:r>
                      <a:r>
                        <a:rPr lang="es-PE" sz="1400" b="1" i="0" u="none" strike="noStrike" dirty="0">
                          <a:solidFill>
                            <a:srgbClr val="FFFFFF"/>
                          </a:solidFill>
                          <a:effectLst/>
                          <a:latin typeface="Calibri"/>
                        </a:rPr>
                        <a:t>DE COMEDORES</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ctr"/>
                      <a:r>
                        <a:rPr lang="es-PE" sz="1400" b="1" i="0" u="none" strike="noStrike" dirty="0">
                          <a:solidFill>
                            <a:srgbClr val="FFFFFF"/>
                          </a:solidFill>
                          <a:effectLst/>
                          <a:latin typeface="Calibri"/>
                        </a:rPr>
                        <a:t>62</a:t>
                      </a: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r>
              <a:tr h="289968">
                <a:tc>
                  <a:txBody>
                    <a:bodyPr/>
                    <a:lstStyle/>
                    <a:p>
                      <a:pPr algn="ctr" fontAlgn="ctr"/>
                      <a:r>
                        <a:rPr lang="es-PE" sz="1400" b="1" i="0" u="none" strike="noStrike" dirty="0" smtClean="0">
                          <a:solidFill>
                            <a:srgbClr val="FFFFFF"/>
                          </a:solidFill>
                          <a:effectLst/>
                          <a:latin typeface="Calibri"/>
                        </a:rPr>
                        <a:t>EXPEDIENTES:</a:t>
                      </a:r>
                      <a:r>
                        <a:rPr lang="es-PE" sz="1400" b="1" i="0" u="none" strike="noStrike" baseline="0" dirty="0" smtClean="0">
                          <a:solidFill>
                            <a:srgbClr val="FFFFFF"/>
                          </a:solidFill>
                          <a:effectLst/>
                          <a:latin typeface="Calibri"/>
                        </a:rPr>
                        <a:t> LOTES ATENDIDOS</a:t>
                      </a:r>
                      <a:endParaRPr lang="es-PE" sz="1400" b="1" i="0" u="none" strike="noStrike" dirty="0">
                        <a:solidFill>
                          <a:srgbClr val="FFFFFF"/>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c>
                  <a:txBody>
                    <a:bodyPr/>
                    <a:lstStyle/>
                    <a:p>
                      <a:pPr algn="ctr" fontAlgn="ctr"/>
                      <a:r>
                        <a:rPr lang="es-PE" sz="1400" b="1" i="0" u="none" strike="noStrike" dirty="0" smtClean="0">
                          <a:solidFill>
                            <a:srgbClr val="FFFFFF"/>
                          </a:solidFill>
                          <a:effectLst/>
                          <a:latin typeface="Calibri"/>
                        </a:rPr>
                        <a:t>7,808</a:t>
                      </a:r>
                      <a:endParaRPr lang="es-PE" sz="1400" b="1" i="0" u="none" strike="noStrike" dirty="0">
                        <a:solidFill>
                          <a:srgbClr val="FFFFFF"/>
                        </a:solidFill>
                        <a:effectLst/>
                        <a:latin typeface="Calibri"/>
                      </a:endParaRPr>
                    </a:p>
                  </a:txBody>
                  <a:tcPr marL="9525" marR="9525" marT="9525"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C0504D"/>
                    </a:solidFill>
                  </a:tcPr>
                </a:tc>
              </a:tr>
              <a:tr h="297599">
                <a:tc>
                  <a:txBody>
                    <a:bodyPr/>
                    <a:lstStyle/>
                    <a:p>
                      <a:pPr algn="ctr" fontAlgn="ctr"/>
                      <a:r>
                        <a:rPr lang="es-PE" sz="1600" b="1" i="0" u="none" strike="noStrike">
                          <a:solidFill>
                            <a:srgbClr val="000000"/>
                          </a:solidFill>
                          <a:effectLst/>
                          <a:latin typeface="Calibri"/>
                        </a:rPr>
                        <a:t>TOTAL</a:t>
                      </a:r>
                    </a:p>
                  </a:txBody>
                  <a:tcPr marL="9525" marR="9525" marT="9525" marB="0" anchor="ctr">
                    <a:lnL w="25400" cap="flat" cmpd="dbl" algn="ctr">
                      <a:solidFill>
                        <a:srgbClr val="3F3F3F"/>
                      </a:solidFill>
                      <a:prstDash val="solid"/>
                      <a:round/>
                      <a:headEnd type="none" w="med" len="med"/>
                      <a:tailEnd type="none" w="med" len="med"/>
                    </a:lnL>
                    <a:lnR w="25400" cap="flat" cmpd="dbl" algn="ctr">
                      <a:solidFill>
                        <a:srgbClr val="3F3F3F"/>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3F3F3F"/>
                      </a:solidFill>
                      <a:prstDash val="solid"/>
                      <a:round/>
                      <a:headEnd type="none" w="med" len="med"/>
                      <a:tailEnd type="none" w="med" len="med"/>
                    </a:lnB>
                    <a:solidFill>
                      <a:srgbClr val="A5A5A5"/>
                    </a:solidFill>
                  </a:tcPr>
                </a:tc>
                <a:tc>
                  <a:txBody>
                    <a:bodyPr/>
                    <a:lstStyle/>
                    <a:p>
                      <a:pPr algn="ctr" fontAlgn="ctr"/>
                      <a:r>
                        <a:rPr lang="es-PE" sz="1600" b="1" i="0" u="none" strike="noStrike" dirty="0" smtClean="0">
                          <a:solidFill>
                            <a:srgbClr val="000000"/>
                          </a:solidFill>
                          <a:effectLst/>
                          <a:latin typeface="Calibri"/>
                        </a:rPr>
                        <a:t>23,176</a:t>
                      </a:r>
                      <a:endParaRPr lang="es-PE" sz="1600" b="1" i="0" u="none" strike="noStrike" dirty="0">
                        <a:solidFill>
                          <a:srgbClr val="000000"/>
                        </a:solidFill>
                        <a:effectLst/>
                        <a:latin typeface="Calibri"/>
                      </a:endParaRPr>
                    </a:p>
                  </a:txBody>
                  <a:tcPr marL="9525" marR="9525" marT="9525" marB="0" anchor="ctr">
                    <a:lnL w="25400" cap="flat" cmpd="dbl" algn="ctr">
                      <a:solidFill>
                        <a:srgbClr val="3F3F3F"/>
                      </a:solidFill>
                      <a:prstDash val="solid"/>
                      <a:round/>
                      <a:headEnd type="none" w="med" len="med"/>
                      <a:tailEnd type="none" w="med" len="med"/>
                    </a:lnL>
                    <a:lnR w="25400" cap="flat" cmpd="dbl" algn="ctr">
                      <a:solidFill>
                        <a:srgbClr val="3F3F3F"/>
                      </a:solidFill>
                      <a:prstDash val="solid"/>
                      <a:round/>
                      <a:headEnd type="none" w="med" len="med"/>
                      <a:tailEnd type="none" w="med" len="med"/>
                    </a:lnR>
                    <a:lnT w="6350" cap="flat" cmpd="sng" algn="ctr">
                      <a:solidFill>
                        <a:srgbClr val="000000"/>
                      </a:solidFill>
                      <a:prstDash val="solid"/>
                      <a:round/>
                      <a:headEnd type="none" w="med" len="med"/>
                      <a:tailEnd type="none" w="med" len="med"/>
                    </a:lnT>
                    <a:lnB w="25400" cap="flat" cmpd="dbl" algn="ctr">
                      <a:solidFill>
                        <a:srgbClr val="3F3F3F"/>
                      </a:solidFill>
                      <a:prstDash val="solid"/>
                      <a:round/>
                      <a:headEnd type="none" w="med" len="med"/>
                      <a:tailEnd type="none" w="med" len="med"/>
                    </a:lnB>
                    <a:solidFill>
                      <a:srgbClr val="A5A5A5"/>
                    </a:solidFill>
                  </a:tcPr>
                </a:tc>
              </a:tr>
            </a:tbl>
          </a:graphicData>
        </a:graphic>
      </p:graphicFrame>
    </p:spTree>
    <p:extLst>
      <p:ext uri="{BB962C8B-B14F-4D97-AF65-F5344CB8AC3E}">
        <p14:creationId xmlns:p14="http://schemas.microsoft.com/office/powerpoint/2010/main" val="2507728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Rectángulo"/>
          <p:cNvSpPr/>
          <p:nvPr/>
        </p:nvSpPr>
        <p:spPr>
          <a:xfrm>
            <a:off x="5695553" y="255212"/>
            <a:ext cx="3955572" cy="1323439"/>
          </a:xfrm>
          <a:prstGeom prst="rect">
            <a:avLst/>
          </a:prstGeom>
          <a:noFill/>
        </p:spPr>
        <p:txBody>
          <a:bodyPr wrap="square" lIns="91440" tIns="45720" rIns="91440" bIns="45720">
            <a:spAutoFit/>
          </a:bodyPr>
          <a:lstStyle/>
          <a:p>
            <a:pPr algn="ctr"/>
            <a:r>
              <a:rPr lang="es-ES" sz="8000" b="1" dirty="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Angsana New" pitchFamily="18" charset="-34"/>
                <a:cs typeface="Angsana New" pitchFamily="18" charset="-34"/>
              </a:rPr>
              <a:t>G</a:t>
            </a:r>
            <a:r>
              <a:rPr lang="es-ES" sz="8000" b="1" dirty="0" smtClean="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Angsana New" pitchFamily="18" charset="-34"/>
                <a:cs typeface="Angsana New" pitchFamily="18" charset="-34"/>
              </a:rPr>
              <a:t>racias</a:t>
            </a:r>
            <a:endParaRPr lang="es-ES" sz="8000" b="1" cap="none" spc="0" dirty="0">
              <a:ln w="18000">
                <a:solidFill>
                  <a:schemeClr val="accent2">
                    <a:satMod val="140000"/>
                  </a:schemeClr>
                </a:solidFill>
                <a:prstDash val="solid"/>
                <a:miter lim="800000"/>
              </a:ln>
              <a:solidFill>
                <a:srgbClr val="FF0000"/>
              </a:solidFill>
              <a:effectLst>
                <a:outerShdw blurRad="25500" dist="23000" dir="7020000" algn="tl">
                  <a:srgbClr val="000000">
                    <a:alpha val="50000"/>
                  </a:srgbClr>
                </a:outerShdw>
              </a:effectLst>
              <a:latin typeface="Angsana New" pitchFamily="18" charset="-34"/>
              <a:cs typeface="Angsana New" pitchFamily="18" charset="-34"/>
            </a:endParaRPr>
          </a:p>
        </p:txBody>
      </p:sp>
      <p:pic>
        <p:nvPicPr>
          <p:cNvPr id="5" name="Picture 2" descr="C:\Users\fhuamani\Desktop\pelis\10433831_729370843815670_6516129885163584758_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591006"/>
            <a:ext cx="8645787" cy="32061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19099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6"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in)">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91681" y="25"/>
            <a:ext cx="7452320" cy="3130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676" y="0"/>
            <a:ext cx="2427734" cy="775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969" y="4005064"/>
            <a:ext cx="5621600" cy="2852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02631" y="5209622"/>
            <a:ext cx="3541369" cy="1648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02631" y="4005064"/>
            <a:ext cx="3541370" cy="12045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929397" y="4481761"/>
            <a:ext cx="2887836" cy="5986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CuadroTexto 1"/>
          <p:cNvSpPr txBox="1"/>
          <p:nvPr/>
        </p:nvSpPr>
        <p:spPr>
          <a:xfrm>
            <a:off x="97824" y="2708920"/>
            <a:ext cx="8240141" cy="1354217"/>
          </a:xfrm>
          <a:prstGeom prst="rect">
            <a:avLst/>
          </a:prstGeom>
          <a:noFill/>
        </p:spPr>
        <p:txBody>
          <a:bodyPr wrap="none" rtlCol="0">
            <a:spAutoFit/>
          </a:bodyPr>
          <a:lstStyle/>
          <a:p>
            <a:r>
              <a:rPr lang="es-MX" sz="3200" b="1" dirty="0" smtClean="0"/>
              <a:t>Taller de Diagnóstico Distrital e Identificación y </a:t>
            </a:r>
          </a:p>
          <a:p>
            <a:r>
              <a:rPr lang="es-MX" sz="3200" b="1" dirty="0" smtClean="0"/>
              <a:t>Priorización de Resultados</a:t>
            </a:r>
          </a:p>
          <a:p>
            <a:r>
              <a:rPr lang="es-MX" b="1" dirty="0" smtClean="0"/>
              <a:t>27 de Abril de 2015</a:t>
            </a:r>
          </a:p>
        </p:txBody>
      </p:sp>
    </p:spTree>
    <p:extLst>
      <p:ext uri="{BB962C8B-B14F-4D97-AF65-F5344CB8AC3E}">
        <p14:creationId xmlns:p14="http://schemas.microsoft.com/office/powerpoint/2010/main" val="351273953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txBox="1">
            <a:spLocks noGrp="1"/>
          </p:cNvSpPr>
          <p:nvPr>
            <p:ph type="title"/>
          </p:nvPr>
        </p:nvSpPr>
        <p:spPr>
          <a:xfrm>
            <a:off x="497947" y="548680"/>
            <a:ext cx="8229600" cy="1143000"/>
          </a:xfrm>
          <a:prstGeom prst="rect">
            <a:avLst/>
          </a:prstGeom>
          <a:solidFill>
            <a:schemeClr val="accent3">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PE" sz="4000" b="1" dirty="0" smtClean="0">
                <a:solidFill>
                  <a:schemeClr val="bg1"/>
                </a:solidFill>
                <a:latin typeface="Eras Bold ITC" panose="020B0907030504020204" pitchFamily="34" charset="0"/>
              </a:rPr>
              <a:t>SUBGERENCIA DE PROGRAMAS SOCIALES</a:t>
            </a:r>
            <a:endParaRPr lang="es-PE" sz="4000" b="1" dirty="0">
              <a:solidFill>
                <a:schemeClr val="bg1"/>
              </a:solidFill>
              <a:latin typeface="Eras Bold ITC" panose="020B0907030504020204" pitchFamily="34" charset="0"/>
            </a:endParaRPr>
          </a:p>
        </p:txBody>
      </p:sp>
      <p:pic>
        <p:nvPicPr>
          <p:cNvPr id="6" name="Picture 2" descr="P2020077"/>
          <p:cNvPicPr>
            <a:picLocks noChangeAspect="1" noChangeArrowheads="1"/>
          </p:cNvPicPr>
          <p:nvPr/>
        </p:nvPicPr>
        <p:blipFill>
          <a:blip r:embed="rId2">
            <a:extLst>
              <a:ext uri="{28A0092B-C50C-407E-A947-70E740481C1C}">
                <a14:useLocalDpi xmlns:a14="http://schemas.microsoft.com/office/drawing/2010/main" val="0"/>
              </a:ext>
            </a:extLst>
          </a:blip>
          <a:srcRect t="22693" b="20570"/>
          <a:stretch>
            <a:fillRect/>
          </a:stretch>
        </p:blipFill>
        <p:spPr bwMode="auto">
          <a:xfrm>
            <a:off x="1948745" y="1988840"/>
            <a:ext cx="5287551" cy="3672408"/>
          </a:xfrm>
          <a:prstGeom prst="rect">
            <a:avLst/>
          </a:prstGeom>
          <a:noFill/>
          <a:ln w="9525">
            <a:solidFill>
              <a:srgbClr val="000000"/>
            </a:solidFill>
            <a:miter lim="800000"/>
            <a:headEnd/>
            <a:tailEnd/>
          </a:ln>
          <a:effectLst>
            <a:glow rad="228600">
              <a:schemeClr val="accent3">
                <a:satMod val="175000"/>
                <a:alpha val="40000"/>
              </a:schemeClr>
            </a:glow>
            <a:outerShdw blurRad="76200" dir="13500000" sy="23000" kx="1200000" algn="br" rotWithShape="0">
              <a:prstClr val="black">
                <a:alpha val="2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442599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idx="1"/>
          </p:nvPr>
        </p:nvSpPr>
        <p:spPr>
          <a:xfrm>
            <a:off x="467545" y="1556792"/>
            <a:ext cx="4608512" cy="4435395"/>
          </a:xfrm>
        </p:spPr>
        <p:txBody>
          <a:bodyPr>
            <a:normAutofit/>
          </a:bodyPr>
          <a:lstStyle/>
          <a:p>
            <a:pPr marL="0" indent="0" algn="ctr">
              <a:buFont typeface="Arial" charset="0"/>
              <a:buNone/>
              <a:defRPr/>
            </a:pPr>
            <a:r>
              <a:rPr lang="es-PE" b="1" dirty="0" smtClean="0">
                <a:effectLst>
                  <a:outerShdw blurRad="38100" dist="38100" dir="2700000" algn="tl">
                    <a:srgbClr val="000000">
                      <a:alpha val="43137"/>
                    </a:srgbClr>
                  </a:outerShdw>
                </a:effectLst>
              </a:rPr>
              <a:t>LINEA </a:t>
            </a:r>
            <a:r>
              <a:rPr lang="es-PE" b="1" dirty="0">
                <a:effectLst>
                  <a:outerShdw blurRad="38100" dist="38100" dir="2700000" algn="tl">
                    <a:srgbClr val="000000">
                      <a:alpha val="43137"/>
                    </a:srgbClr>
                  </a:outerShdw>
                </a:effectLst>
              </a:rPr>
              <a:t>ESTRATEGICA</a:t>
            </a:r>
            <a:r>
              <a:rPr lang="es-PE" b="1" dirty="0" smtClean="0">
                <a:effectLst>
                  <a:outerShdw blurRad="38100" dist="38100" dir="2700000" algn="tl">
                    <a:srgbClr val="000000">
                      <a:alpha val="43137"/>
                    </a:srgbClr>
                  </a:outerShdw>
                </a:effectLst>
              </a:rPr>
              <a:t>:</a:t>
            </a:r>
          </a:p>
          <a:p>
            <a:pPr marL="0" indent="0">
              <a:buFont typeface="Arial" charset="0"/>
              <a:buNone/>
              <a:defRPr/>
            </a:pPr>
            <a:endParaRPr lang="es-PE" b="1" dirty="0">
              <a:effectLst>
                <a:outerShdw blurRad="38100" dist="38100" dir="2700000" algn="tl">
                  <a:srgbClr val="000000">
                    <a:alpha val="43137"/>
                  </a:srgbClr>
                </a:outerShdw>
              </a:effectLst>
            </a:endParaRPr>
          </a:p>
          <a:p>
            <a:pPr marL="0" indent="0" algn="ctr">
              <a:buNone/>
              <a:defRPr/>
            </a:pPr>
            <a:r>
              <a:rPr lang="es-PE" b="1" dirty="0">
                <a:solidFill>
                  <a:schemeClr val="accent6">
                    <a:lumMod val="50000"/>
                  </a:schemeClr>
                </a:solidFill>
                <a:effectLst>
                  <a:outerShdw blurRad="38100" dist="38100" dir="2700000" algn="tl">
                    <a:srgbClr val="000000">
                      <a:alpha val="43137"/>
                    </a:srgbClr>
                  </a:outerShdw>
                </a:effectLst>
              </a:rPr>
              <a:t>Ventanilla promueve la inclusión social de los sectores vulnerables a través de la participación ciudadana y la protección de sus derechos.</a:t>
            </a:r>
          </a:p>
          <a:p>
            <a:pPr marL="0" indent="0">
              <a:buNone/>
            </a:pPr>
            <a:endParaRPr lang="es-PE" dirty="0"/>
          </a:p>
        </p:txBody>
      </p:sp>
      <p:sp>
        <p:nvSpPr>
          <p:cNvPr id="6" name="1 Título"/>
          <p:cNvSpPr txBox="1">
            <a:spLocks/>
          </p:cNvSpPr>
          <p:nvPr/>
        </p:nvSpPr>
        <p:spPr>
          <a:xfrm>
            <a:off x="457200" y="188640"/>
            <a:ext cx="8229600" cy="1080120"/>
          </a:xfrm>
          <a:prstGeom prst="rect">
            <a:avLst/>
          </a:prstGeom>
          <a:solidFill>
            <a:schemeClr val="accent3">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PE" sz="3900" dirty="0" smtClean="0">
                <a:solidFill>
                  <a:schemeClr val="bg1"/>
                </a:solidFill>
                <a:latin typeface="Eras Bold ITC" panose="020B0907030504020204" pitchFamily="34" charset="0"/>
              </a:rPr>
              <a:t>Subgerencia de Programas Sociales</a:t>
            </a:r>
            <a:endParaRPr lang="es-PE" sz="3900" dirty="0">
              <a:solidFill>
                <a:schemeClr val="bg1"/>
              </a:solidFill>
              <a:latin typeface="Eras Bold ITC" panose="020B0907030504020204" pitchFamily="34" charset="0"/>
            </a:endParaRPr>
          </a:p>
        </p:txBody>
      </p:sp>
      <p:sp>
        <p:nvSpPr>
          <p:cNvPr id="2" name="1 Flecha abajo"/>
          <p:cNvSpPr/>
          <p:nvPr/>
        </p:nvSpPr>
        <p:spPr>
          <a:xfrm>
            <a:off x="2339752" y="2204864"/>
            <a:ext cx="720080" cy="576064"/>
          </a:xfrm>
          <a:prstGeom prst="downArrow">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pic>
        <p:nvPicPr>
          <p:cNvPr id="2051"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53002" t="60240" r="2668"/>
          <a:stretch/>
        </p:blipFill>
        <p:spPr bwMode="auto">
          <a:xfrm>
            <a:off x="5867627" y="1729573"/>
            <a:ext cx="2348326" cy="1814678"/>
          </a:xfrm>
          <a:prstGeom prst="rect">
            <a:avLst/>
          </a:prstGeom>
          <a:noFill/>
          <a:effectLst>
            <a:glow rad="228600">
              <a:schemeClr val="accent3">
                <a:satMod val="175000"/>
                <a:alpha val="40000"/>
              </a:schemeClr>
            </a:glow>
          </a:effectLst>
          <a:extLst>
            <a:ext uri="{909E8E84-426E-40DD-AFC4-6F175D3DCCD1}">
              <a14:hiddenFill xmlns:a14="http://schemas.microsoft.com/office/drawing/2010/main">
                <a:solidFill>
                  <a:srgbClr val="FFFFFF"/>
                </a:solidFill>
              </a14:hiddenFill>
            </a:ext>
          </a:extLst>
        </p:spPr>
      </p:pic>
      <p:pic>
        <p:nvPicPr>
          <p:cNvPr id="2052" name="Picture 4"/>
          <p:cNvPicPr>
            <a:picLocks noChangeAspect="1" noChangeArrowheads="1"/>
          </p:cNvPicPr>
          <p:nvPr/>
        </p:nvPicPr>
        <p:blipFill rotWithShape="1">
          <a:blip r:embed="rId3">
            <a:extLst>
              <a:ext uri="{28A0092B-C50C-407E-A947-70E740481C1C}">
                <a14:useLocalDpi xmlns:a14="http://schemas.microsoft.com/office/drawing/2010/main" val="0"/>
              </a:ext>
            </a:extLst>
          </a:blip>
          <a:srcRect t="24280" r="52359"/>
          <a:stretch/>
        </p:blipFill>
        <p:spPr bwMode="auto">
          <a:xfrm>
            <a:off x="5867627" y="3861048"/>
            <a:ext cx="2380270" cy="1851340"/>
          </a:xfrm>
          <a:prstGeom prst="rect">
            <a:avLst/>
          </a:prstGeom>
          <a:noFill/>
          <a:effectLst>
            <a:glow rad="228600">
              <a:schemeClr val="accent3">
                <a:satMod val="175000"/>
                <a:alpha val="40000"/>
              </a:schemeClr>
            </a:glo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71317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a:spLocks noGrp="1"/>
          </p:cNvSpPr>
          <p:nvPr>
            <p:ph type="title"/>
          </p:nvPr>
        </p:nvSpPr>
        <p:spPr>
          <a:xfrm>
            <a:off x="457200" y="1772816"/>
            <a:ext cx="4402832" cy="4032448"/>
          </a:xfrm>
          <a:noFill/>
        </p:spPr>
        <p:txBody>
          <a:bodyPr>
            <a:normAutofit fontScale="90000"/>
          </a:bodyPr>
          <a:lstStyle/>
          <a:p>
            <a:r>
              <a:rPr lang="es-PE" sz="3200" b="1" dirty="0">
                <a:effectLst>
                  <a:outerShdw blurRad="38100" dist="38100" dir="2700000" algn="tl">
                    <a:srgbClr val="000000">
                      <a:alpha val="43137"/>
                    </a:srgbClr>
                  </a:outerShdw>
                </a:effectLst>
                <a:latin typeface="+mn-lt"/>
                <a:ea typeface="+mn-ea"/>
                <a:cs typeface="+mn-cs"/>
              </a:rPr>
              <a:t>LÍNEA ESTRATÉGICA </a:t>
            </a:r>
            <a:r>
              <a:rPr lang="es-PE" sz="2500" dirty="0" smtClean="0">
                <a:solidFill>
                  <a:schemeClr val="bg1"/>
                </a:solidFill>
                <a:latin typeface="Eras Bold ITC" panose="020B0907030504020204" pitchFamily="34" charset="0"/>
              </a:rPr>
              <a:t>:</a:t>
            </a:r>
            <a:br>
              <a:rPr lang="es-PE" sz="2500" dirty="0" smtClean="0">
                <a:solidFill>
                  <a:schemeClr val="bg1"/>
                </a:solidFill>
                <a:latin typeface="Eras Bold ITC" panose="020B0907030504020204" pitchFamily="34" charset="0"/>
              </a:rPr>
            </a:br>
            <a:r>
              <a:rPr lang="es-PE" sz="2500" dirty="0">
                <a:solidFill>
                  <a:schemeClr val="bg1"/>
                </a:solidFill>
                <a:latin typeface="Eras Bold ITC" panose="020B0907030504020204" pitchFamily="34" charset="0"/>
              </a:rPr>
              <a:t/>
            </a:r>
            <a:br>
              <a:rPr lang="es-PE" sz="2500" dirty="0">
                <a:solidFill>
                  <a:schemeClr val="bg1"/>
                </a:solidFill>
                <a:latin typeface="Eras Bold ITC" panose="020B0907030504020204" pitchFamily="34" charset="0"/>
              </a:rPr>
            </a:br>
            <a:r>
              <a:rPr lang="es-PE" sz="2500" dirty="0" smtClean="0">
                <a:solidFill>
                  <a:schemeClr val="bg1"/>
                </a:solidFill>
                <a:latin typeface="Eras Bold ITC" panose="020B0907030504020204" pitchFamily="34" charset="0"/>
              </a:rPr>
              <a:t/>
            </a:r>
            <a:br>
              <a:rPr lang="es-PE" sz="2500" dirty="0" smtClean="0">
                <a:solidFill>
                  <a:schemeClr val="bg1"/>
                </a:solidFill>
                <a:latin typeface="Eras Bold ITC" panose="020B0907030504020204" pitchFamily="34" charset="0"/>
              </a:rPr>
            </a:br>
            <a:r>
              <a:rPr lang="es-PE" sz="2500" dirty="0" smtClean="0">
                <a:solidFill>
                  <a:schemeClr val="bg1"/>
                </a:solidFill>
                <a:latin typeface="Eras Bold ITC" panose="020B0907030504020204" pitchFamily="34" charset="0"/>
              </a:rPr>
              <a:t/>
            </a:r>
            <a:br>
              <a:rPr lang="es-PE" sz="2500" dirty="0" smtClean="0">
                <a:solidFill>
                  <a:schemeClr val="bg1"/>
                </a:solidFill>
                <a:latin typeface="Eras Bold ITC" panose="020B0907030504020204" pitchFamily="34" charset="0"/>
              </a:rPr>
            </a:br>
            <a:r>
              <a:rPr lang="es-PE" sz="2500" dirty="0" smtClean="0">
                <a:solidFill>
                  <a:schemeClr val="bg1"/>
                </a:solidFill>
                <a:latin typeface="Eras Bold ITC" panose="020B0907030504020204" pitchFamily="34" charset="0"/>
              </a:rPr>
              <a:t> </a:t>
            </a:r>
            <a:r>
              <a:rPr lang="es-PE" sz="3200" b="1" dirty="0">
                <a:solidFill>
                  <a:schemeClr val="accent6">
                    <a:lumMod val="50000"/>
                  </a:schemeClr>
                </a:solidFill>
                <a:effectLst>
                  <a:outerShdw blurRad="38100" dist="38100" dir="2700000" algn="tl">
                    <a:srgbClr val="000000">
                      <a:alpha val="43137"/>
                    </a:srgbClr>
                  </a:outerShdw>
                </a:effectLst>
                <a:latin typeface="+mn-lt"/>
                <a:ea typeface="+mn-ea"/>
                <a:cs typeface="+mn-cs"/>
              </a:rPr>
              <a:t>E</a:t>
            </a:r>
            <a:r>
              <a:rPr lang="es-PE" sz="3200" b="1" dirty="0" smtClean="0">
                <a:solidFill>
                  <a:schemeClr val="accent6">
                    <a:lumMod val="50000"/>
                  </a:schemeClr>
                </a:solidFill>
                <a:effectLst>
                  <a:outerShdw blurRad="38100" dist="38100" dir="2700000" algn="tl">
                    <a:srgbClr val="000000">
                      <a:alpha val="43137"/>
                    </a:srgbClr>
                  </a:outerShdw>
                </a:effectLst>
                <a:latin typeface="+mn-lt"/>
                <a:ea typeface="+mn-ea"/>
                <a:cs typeface="+mn-cs"/>
              </a:rPr>
              <a:t>ducación de calidad con equidad que promueve el desarrollo humano y el desarrollo local</a:t>
            </a:r>
            <a:endParaRPr lang="es-PE" sz="3200" b="1" dirty="0">
              <a:solidFill>
                <a:schemeClr val="accent6">
                  <a:lumMod val="50000"/>
                </a:schemeClr>
              </a:solidFill>
              <a:effectLst>
                <a:outerShdw blurRad="38100" dist="38100" dir="2700000" algn="tl">
                  <a:srgbClr val="000000">
                    <a:alpha val="43137"/>
                  </a:srgbClr>
                </a:outerShdw>
              </a:effectLst>
              <a:latin typeface="+mn-lt"/>
              <a:ea typeface="+mn-ea"/>
              <a:cs typeface="+mn-cs"/>
            </a:endParaRPr>
          </a:p>
        </p:txBody>
      </p:sp>
      <p:sp>
        <p:nvSpPr>
          <p:cNvPr id="2" name="1 Flecha abajo"/>
          <p:cNvSpPr/>
          <p:nvPr/>
        </p:nvSpPr>
        <p:spPr>
          <a:xfrm>
            <a:off x="2195736" y="2852936"/>
            <a:ext cx="864096" cy="576064"/>
          </a:xfrm>
          <a:prstGeom prst="downArrow">
            <a:avLst/>
          </a:prstGeom>
          <a:solidFill>
            <a:schemeClr val="accent3">
              <a:lumMod val="60000"/>
              <a:lumOff val="40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a:endParaRPr lang="es-PE"/>
          </a:p>
        </p:txBody>
      </p:sp>
      <p:sp>
        <p:nvSpPr>
          <p:cNvPr id="6" name="1 Título"/>
          <p:cNvSpPr txBox="1">
            <a:spLocks/>
          </p:cNvSpPr>
          <p:nvPr/>
        </p:nvSpPr>
        <p:spPr>
          <a:xfrm>
            <a:off x="467544" y="476672"/>
            <a:ext cx="8229600" cy="1152128"/>
          </a:xfrm>
          <a:prstGeom prst="rect">
            <a:avLst/>
          </a:prstGeom>
          <a:solidFill>
            <a:schemeClr val="accent3">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PE" sz="4000" dirty="0">
                <a:solidFill>
                  <a:schemeClr val="bg1"/>
                </a:solidFill>
                <a:latin typeface="Eras Bold ITC" panose="020B0907030504020204" pitchFamily="34" charset="0"/>
              </a:rPr>
              <a:t>Gerencia de Educación, Cultura y Juventud</a:t>
            </a:r>
          </a:p>
        </p:txBody>
      </p:sp>
      <p:pic>
        <p:nvPicPr>
          <p:cNvPr id="7" name="6 Imagen" descr="C:\Users\srobledo\AppData\Local\Temp\Rar$DI18.712\foto2686[1].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220072" y="2708920"/>
            <a:ext cx="3240360" cy="2160240"/>
          </a:xfrm>
          <a:prstGeom prst="rect">
            <a:avLst/>
          </a:prstGeom>
          <a:noFill/>
          <a:effectLst>
            <a:glow rad="228600">
              <a:schemeClr val="accent3">
                <a:satMod val="175000"/>
                <a:alpha val="40000"/>
              </a:schemeClr>
            </a:glow>
          </a:effectLst>
        </p:spPr>
      </p:pic>
    </p:spTree>
    <p:extLst>
      <p:ext uri="{BB962C8B-B14F-4D97-AF65-F5344CB8AC3E}">
        <p14:creationId xmlns:p14="http://schemas.microsoft.com/office/powerpoint/2010/main" val="152705431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txBox="1">
            <a:spLocks noGrp="1"/>
          </p:cNvSpPr>
          <p:nvPr>
            <p:ph type="title"/>
          </p:nvPr>
        </p:nvSpPr>
        <p:spPr>
          <a:xfrm>
            <a:off x="467544" y="2636912"/>
            <a:ext cx="8229600" cy="1143000"/>
          </a:xfrm>
          <a:prstGeom prst="rect">
            <a:avLst/>
          </a:prstGeom>
          <a:solidFill>
            <a:schemeClr val="accent3">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PE" sz="3900" dirty="0" smtClean="0">
                <a:solidFill>
                  <a:schemeClr val="bg1"/>
                </a:solidFill>
                <a:latin typeface="Eras Bold ITC" panose="020B0907030504020204" pitchFamily="34" charset="0"/>
              </a:rPr>
              <a:t>Actividades Principales</a:t>
            </a:r>
            <a:endParaRPr lang="es-PE" sz="3900" dirty="0">
              <a:solidFill>
                <a:schemeClr val="bg1"/>
              </a:solidFill>
              <a:latin typeface="Eras Bold ITC" panose="020B0907030504020204" pitchFamily="34" charset="0"/>
            </a:endParaRPr>
          </a:p>
        </p:txBody>
      </p:sp>
    </p:spTree>
    <p:extLst>
      <p:ext uri="{BB962C8B-B14F-4D97-AF65-F5344CB8AC3E}">
        <p14:creationId xmlns:p14="http://schemas.microsoft.com/office/powerpoint/2010/main" val="280726885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3 Diagrama"/>
          <p:cNvGraphicFramePr/>
          <p:nvPr>
            <p:extLst>
              <p:ext uri="{D42A27DB-BD31-4B8C-83A1-F6EECF244321}">
                <p14:modId xmlns:p14="http://schemas.microsoft.com/office/powerpoint/2010/main" val="4131246761"/>
              </p:ext>
            </p:extLst>
          </p:nvPr>
        </p:nvGraphicFramePr>
        <p:xfrm>
          <a:off x="2411760" y="1520788"/>
          <a:ext cx="4392488" cy="43924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27984" y="3906812"/>
            <a:ext cx="1370905" cy="890339"/>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947241" y="4941168"/>
            <a:ext cx="1152128" cy="91658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1 Título"/>
          <p:cNvSpPr txBox="1">
            <a:spLocks/>
          </p:cNvSpPr>
          <p:nvPr/>
        </p:nvSpPr>
        <p:spPr>
          <a:xfrm>
            <a:off x="862211" y="260648"/>
            <a:ext cx="7454205" cy="973912"/>
          </a:xfrm>
          <a:prstGeom prst="rect">
            <a:avLst/>
          </a:prstGeom>
        </p:spPr>
        <p:txBody>
          <a:bodyPr anchor="ctr">
            <a:no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pPr algn="ctr"/>
            <a:endParaRPr lang="es-PE" sz="3900" dirty="0">
              <a:solidFill>
                <a:schemeClr val="bg1"/>
              </a:solidFill>
              <a:latin typeface="Eras Bold ITC" panose="020B0907030504020204" pitchFamily="34" charset="0"/>
            </a:endParaRPr>
          </a:p>
        </p:txBody>
      </p:sp>
      <p:sp>
        <p:nvSpPr>
          <p:cNvPr id="9" name="8 Abrir llave"/>
          <p:cNvSpPr/>
          <p:nvPr/>
        </p:nvSpPr>
        <p:spPr>
          <a:xfrm>
            <a:off x="5523305" y="2348880"/>
            <a:ext cx="2592288" cy="846981"/>
          </a:xfrm>
          <a:prstGeom prst="leftBrace">
            <a:avLst>
              <a:gd name="adj1" fmla="val 9123"/>
              <a:gd name="adj2" fmla="val 57506"/>
            </a:avLst>
          </a:prstGeom>
        </p:spPr>
        <p:style>
          <a:lnRef idx="1">
            <a:schemeClr val="accent3"/>
          </a:lnRef>
          <a:fillRef idx="0">
            <a:schemeClr val="accent3"/>
          </a:fillRef>
          <a:effectRef idx="0">
            <a:schemeClr val="accent3"/>
          </a:effectRef>
          <a:fontRef idx="minor">
            <a:schemeClr val="tx1"/>
          </a:fontRef>
        </p:style>
        <p:txBody>
          <a:bodyPr wrap="square" lIns="0" tIns="0" rIns="0" bIns="0" rtlCol="0" anchor="ctr">
            <a:spAutoFit/>
          </a:bodyPr>
          <a:lstStyle/>
          <a:p>
            <a:pPr algn="ctr"/>
            <a:r>
              <a:rPr lang="es-PE" sz="1050" dirty="0" smtClean="0"/>
              <a:t>Organizado  como:</a:t>
            </a:r>
          </a:p>
          <a:p>
            <a:pPr algn="ctr"/>
            <a:r>
              <a:rPr lang="es-PE" sz="1050" dirty="0" smtClean="0"/>
              <a:t>Federación, </a:t>
            </a:r>
          </a:p>
          <a:p>
            <a:pPr algn="ctr"/>
            <a:r>
              <a:rPr lang="es-PE" sz="1050" dirty="0" smtClean="0"/>
              <a:t>Asociación y </a:t>
            </a:r>
          </a:p>
          <a:p>
            <a:pPr algn="ctr"/>
            <a:r>
              <a:rPr lang="es-PE" sz="1050" dirty="0" smtClean="0"/>
              <a:t>Coordinadora.</a:t>
            </a:r>
            <a:endParaRPr lang="es-PE" sz="1050" dirty="0"/>
          </a:p>
        </p:txBody>
      </p:sp>
      <p:sp>
        <p:nvSpPr>
          <p:cNvPr id="12" name="1 Título"/>
          <p:cNvSpPr txBox="1">
            <a:spLocks/>
          </p:cNvSpPr>
          <p:nvPr/>
        </p:nvSpPr>
        <p:spPr>
          <a:xfrm>
            <a:off x="683568" y="260648"/>
            <a:ext cx="8229600" cy="1143000"/>
          </a:xfrm>
          <a:prstGeom prst="rect">
            <a:avLst/>
          </a:prstGeom>
          <a:solidFill>
            <a:schemeClr val="accent3">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PE" sz="3200" b="1" dirty="0" smtClean="0">
                <a:solidFill>
                  <a:schemeClr val="bg1"/>
                </a:solidFill>
                <a:latin typeface="Eras Bold ITC" panose="020B0907030504020204" pitchFamily="34" charset="0"/>
              </a:rPr>
              <a:t>Estructura del programa Vaso de Leche </a:t>
            </a:r>
          </a:p>
          <a:p>
            <a:r>
              <a:rPr lang="es-PE" sz="3200" b="1" dirty="0" smtClean="0">
                <a:solidFill>
                  <a:schemeClr val="bg1"/>
                </a:solidFill>
                <a:latin typeface="Eras Bold ITC" panose="020B0907030504020204" pitchFamily="34" charset="0"/>
              </a:rPr>
              <a:t>en Ventanilla</a:t>
            </a:r>
            <a:endParaRPr lang="es-PE" sz="3200" b="1" dirty="0">
              <a:solidFill>
                <a:schemeClr val="bg1"/>
              </a:solidFill>
              <a:latin typeface="Eras Bold ITC" panose="020B0907030504020204" pitchFamily="34" charset="0"/>
            </a:endParaRPr>
          </a:p>
        </p:txBody>
      </p:sp>
    </p:spTree>
    <p:extLst>
      <p:ext uri="{BB962C8B-B14F-4D97-AF65-F5344CB8AC3E}">
        <p14:creationId xmlns:p14="http://schemas.microsoft.com/office/powerpoint/2010/main" val="375257766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txBox="1">
            <a:spLocks/>
          </p:cNvSpPr>
          <p:nvPr/>
        </p:nvSpPr>
        <p:spPr>
          <a:xfrm>
            <a:off x="5632006" y="2060848"/>
            <a:ext cx="3076994" cy="1008112"/>
          </a:xfrm>
          <a:prstGeom prst="rect">
            <a:avLst/>
          </a:prstGeom>
        </p:spPr>
        <p:txBody>
          <a:bodyPr anchor="ctr">
            <a:noAutofit/>
          </a:bodyPr>
          <a:lstStyle>
            <a:lvl1pPr algn="l" defTabSz="914400" rtl="0" eaLnBrk="1" latinLnBrk="0" hangingPunct="1">
              <a:spcBef>
                <a:spcPct val="0"/>
              </a:spcBef>
              <a:buNone/>
              <a:defRPr sz="4000" kern="1200" spc="-100" baseline="0">
                <a:solidFill>
                  <a:schemeClr val="tx2"/>
                </a:solidFill>
                <a:latin typeface="+mj-lt"/>
                <a:ea typeface="+mj-ea"/>
                <a:cs typeface="+mj-cs"/>
              </a:defRPr>
            </a:lvl1pPr>
          </a:lstStyle>
          <a:p>
            <a:pPr algn="ctr"/>
            <a:endParaRPr lang="es-PE" sz="1600" b="1" dirty="0">
              <a:solidFill>
                <a:srgbClr val="002060"/>
              </a:solidFill>
            </a:endParaRPr>
          </a:p>
        </p:txBody>
      </p:sp>
      <p:graphicFrame>
        <p:nvGraphicFramePr>
          <p:cNvPr id="5" name="4 Diagrama"/>
          <p:cNvGraphicFramePr/>
          <p:nvPr>
            <p:extLst>
              <p:ext uri="{D42A27DB-BD31-4B8C-83A1-F6EECF244321}">
                <p14:modId xmlns:p14="http://schemas.microsoft.com/office/powerpoint/2010/main" val="3277053791"/>
              </p:ext>
            </p:extLst>
          </p:nvPr>
        </p:nvGraphicFramePr>
        <p:xfrm>
          <a:off x="2411760" y="1758686"/>
          <a:ext cx="4317727" cy="43204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6 Imagen" descr="C:\Users\lchumpen\Pictures\030.JPG"/>
          <p:cNvPicPr/>
          <p:nvPr/>
        </p:nvPicPr>
        <p:blipFill>
          <a:blip r:embed="rId7" cstate="print"/>
          <a:srcRect/>
          <a:stretch>
            <a:fillRect/>
          </a:stretch>
        </p:blipFill>
        <p:spPr bwMode="auto">
          <a:xfrm>
            <a:off x="3203848" y="4612242"/>
            <a:ext cx="1322473" cy="1337038"/>
          </a:xfrm>
          <a:prstGeom prst="ellipse">
            <a:avLst/>
          </a:prstGeom>
          <a:noFill/>
          <a:ln w="9525">
            <a:noFill/>
            <a:miter lim="800000"/>
            <a:headEnd/>
            <a:tailEnd/>
          </a:ln>
        </p:spPr>
      </p:pic>
      <p:sp>
        <p:nvSpPr>
          <p:cNvPr id="8" name="1 Título"/>
          <p:cNvSpPr txBox="1">
            <a:spLocks/>
          </p:cNvSpPr>
          <p:nvPr/>
        </p:nvSpPr>
        <p:spPr>
          <a:xfrm>
            <a:off x="539552" y="269776"/>
            <a:ext cx="8229600" cy="1143000"/>
          </a:xfrm>
          <a:prstGeom prst="rect">
            <a:avLst/>
          </a:prstGeom>
          <a:solidFill>
            <a:schemeClr val="accent3">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PE" sz="3200" b="1" dirty="0">
                <a:solidFill>
                  <a:schemeClr val="bg1"/>
                </a:solidFill>
                <a:latin typeface="Eras Bold ITC" panose="020B0907030504020204" pitchFamily="34" charset="0"/>
              </a:rPr>
              <a:t>E</a:t>
            </a:r>
            <a:r>
              <a:rPr lang="es-PE" sz="3200" b="1" dirty="0" smtClean="0">
                <a:solidFill>
                  <a:schemeClr val="bg1"/>
                </a:solidFill>
                <a:latin typeface="Eras Bold ITC" panose="020B0907030504020204" pitchFamily="34" charset="0"/>
              </a:rPr>
              <a:t>structura de los comedores populares </a:t>
            </a:r>
          </a:p>
          <a:p>
            <a:r>
              <a:rPr lang="es-PE" sz="3200" b="1" dirty="0">
                <a:solidFill>
                  <a:schemeClr val="bg1"/>
                </a:solidFill>
                <a:latin typeface="Eras Bold ITC" panose="020B0907030504020204" pitchFamily="34" charset="0"/>
              </a:rPr>
              <a:t>e</a:t>
            </a:r>
            <a:r>
              <a:rPr lang="es-PE" sz="3200" b="1" dirty="0" smtClean="0">
                <a:solidFill>
                  <a:schemeClr val="bg1"/>
                </a:solidFill>
                <a:latin typeface="Eras Bold ITC" panose="020B0907030504020204" pitchFamily="34" charset="0"/>
              </a:rPr>
              <a:t>n Ventanilla</a:t>
            </a:r>
            <a:endParaRPr lang="es-PE" sz="3200" b="1" dirty="0">
              <a:solidFill>
                <a:schemeClr val="bg1"/>
              </a:solidFill>
              <a:latin typeface="Eras Bold ITC" panose="020B0907030504020204" pitchFamily="34" charset="0"/>
            </a:endParaRPr>
          </a:p>
        </p:txBody>
      </p:sp>
    </p:spTree>
    <p:extLst>
      <p:ext uri="{BB962C8B-B14F-4D97-AF65-F5344CB8AC3E}">
        <p14:creationId xmlns:p14="http://schemas.microsoft.com/office/powerpoint/2010/main" val="114933809"/>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1 Gráfico"/>
          <p:cNvGraphicFramePr/>
          <p:nvPr>
            <p:extLst>
              <p:ext uri="{D42A27DB-BD31-4B8C-83A1-F6EECF244321}">
                <p14:modId xmlns:p14="http://schemas.microsoft.com/office/powerpoint/2010/main" val="248813005"/>
              </p:ext>
            </p:extLst>
          </p:nvPr>
        </p:nvGraphicFramePr>
        <p:xfrm>
          <a:off x="323528" y="1475656"/>
          <a:ext cx="8640960" cy="454563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 name="1 Tabla"/>
          <p:cNvGraphicFramePr>
            <a:graphicFrameLocks noGrp="1"/>
          </p:cNvGraphicFramePr>
          <p:nvPr>
            <p:extLst>
              <p:ext uri="{D42A27DB-BD31-4B8C-83A1-F6EECF244321}">
                <p14:modId xmlns:p14="http://schemas.microsoft.com/office/powerpoint/2010/main" val="19318622"/>
              </p:ext>
            </p:extLst>
          </p:nvPr>
        </p:nvGraphicFramePr>
        <p:xfrm>
          <a:off x="6300192" y="3356992"/>
          <a:ext cx="2664296" cy="2016225"/>
        </p:xfrm>
        <a:graphic>
          <a:graphicData uri="http://schemas.openxmlformats.org/drawingml/2006/table">
            <a:tbl>
              <a:tblPr>
                <a:tableStyleId>{BC89EF96-8CEA-46FF-86C4-4CE0E7609802}</a:tableStyleId>
              </a:tblPr>
              <a:tblGrid>
                <a:gridCol w="668861"/>
                <a:gridCol w="958701"/>
                <a:gridCol w="1036734"/>
              </a:tblGrid>
              <a:tr h="896100">
                <a:tc>
                  <a:txBody>
                    <a:bodyPr/>
                    <a:lstStyle/>
                    <a:p>
                      <a:pPr algn="ctr" rtl="0" fontAlgn="ctr"/>
                      <a:r>
                        <a:rPr lang="es-PE" sz="1200" b="1" u="none" strike="noStrike" dirty="0">
                          <a:effectLst/>
                        </a:rPr>
                        <a:t>ZONA</a:t>
                      </a:r>
                      <a:endParaRPr lang="es-PE" sz="1200" b="1" i="0" u="none" strike="noStrike" dirty="0">
                        <a:solidFill>
                          <a:srgbClr val="000000"/>
                        </a:solidFill>
                        <a:effectLst/>
                        <a:latin typeface="Calibri"/>
                      </a:endParaRPr>
                    </a:p>
                  </a:txBody>
                  <a:tcPr marL="9525" marR="9525" marT="9525" marB="0" anchor="ctr"/>
                </a:tc>
                <a:tc>
                  <a:txBody>
                    <a:bodyPr/>
                    <a:lstStyle/>
                    <a:p>
                      <a:pPr algn="ctr" rtl="0" fontAlgn="ctr"/>
                      <a:r>
                        <a:rPr lang="fr-FR" sz="1200" b="1" u="none" strike="noStrike" dirty="0">
                          <a:effectLst/>
                        </a:rPr>
                        <a:t>COMITÉS DE VASO DE LECHE</a:t>
                      </a:r>
                      <a:endParaRPr lang="fr-FR" sz="1200" b="1" i="0" u="none" strike="noStrike" dirty="0">
                        <a:solidFill>
                          <a:srgbClr val="000000"/>
                        </a:solidFill>
                        <a:effectLst/>
                        <a:latin typeface="Calibri"/>
                      </a:endParaRPr>
                    </a:p>
                  </a:txBody>
                  <a:tcPr marL="9525" marR="9525" marT="9525" marB="0" anchor="ctr"/>
                </a:tc>
                <a:tc>
                  <a:txBody>
                    <a:bodyPr/>
                    <a:lstStyle/>
                    <a:p>
                      <a:pPr algn="ctr" rtl="0" fontAlgn="ctr"/>
                      <a:r>
                        <a:rPr lang="es-PE" sz="1200" b="1" u="none" strike="noStrike" dirty="0">
                          <a:effectLst/>
                        </a:rPr>
                        <a:t>COMEDORES POPULARES</a:t>
                      </a:r>
                      <a:endParaRPr lang="es-PE" sz="1200" b="1" i="0" u="none" strike="noStrike" dirty="0">
                        <a:solidFill>
                          <a:srgbClr val="000000"/>
                        </a:solidFill>
                        <a:effectLst/>
                        <a:latin typeface="Calibri"/>
                      </a:endParaRPr>
                    </a:p>
                  </a:txBody>
                  <a:tcPr marL="9525" marR="9525" marT="9525" marB="0" anchor="ctr"/>
                </a:tc>
              </a:tr>
              <a:tr h="224025">
                <a:tc>
                  <a:txBody>
                    <a:bodyPr/>
                    <a:lstStyle/>
                    <a:p>
                      <a:pPr algn="ctr" rtl="0" fontAlgn="ctr"/>
                      <a:r>
                        <a:rPr lang="es-PE" sz="1200" b="1" u="none" strike="noStrike" dirty="0">
                          <a:effectLst/>
                        </a:rPr>
                        <a:t>Norte</a:t>
                      </a:r>
                      <a:endParaRPr lang="es-PE" sz="1200" b="1" i="0" u="none" strike="noStrike" dirty="0">
                        <a:solidFill>
                          <a:srgbClr val="000000"/>
                        </a:solidFill>
                        <a:effectLst/>
                        <a:latin typeface="Calibri"/>
                      </a:endParaRPr>
                    </a:p>
                  </a:txBody>
                  <a:tcPr marL="9525" marR="9525" marT="9525" marB="0" anchor="ctr"/>
                </a:tc>
                <a:tc>
                  <a:txBody>
                    <a:bodyPr/>
                    <a:lstStyle/>
                    <a:p>
                      <a:pPr algn="ctr" rtl="0" fontAlgn="ctr"/>
                      <a:r>
                        <a:rPr lang="es-PE" sz="1200" b="1" u="none" strike="noStrike" dirty="0">
                          <a:effectLst/>
                        </a:rPr>
                        <a:t>85</a:t>
                      </a:r>
                      <a:endParaRPr lang="es-PE" sz="1200" b="1" i="0" u="none" strike="noStrike" dirty="0">
                        <a:solidFill>
                          <a:srgbClr val="000000"/>
                        </a:solidFill>
                        <a:effectLst/>
                        <a:latin typeface="Calibri"/>
                      </a:endParaRPr>
                    </a:p>
                  </a:txBody>
                  <a:tcPr marL="9525" marR="9525" marT="9525" marB="0" anchor="ctr"/>
                </a:tc>
                <a:tc>
                  <a:txBody>
                    <a:bodyPr/>
                    <a:lstStyle/>
                    <a:p>
                      <a:pPr algn="ctr" rtl="0" fontAlgn="ctr"/>
                      <a:r>
                        <a:rPr lang="es-PE" sz="1200" b="1" u="none" strike="noStrike">
                          <a:effectLst/>
                        </a:rPr>
                        <a:t>34</a:t>
                      </a:r>
                      <a:endParaRPr lang="es-PE" sz="1200" b="1" i="0" u="none" strike="noStrike">
                        <a:solidFill>
                          <a:srgbClr val="000000"/>
                        </a:solidFill>
                        <a:effectLst/>
                        <a:latin typeface="Calibri"/>
                      </a:endParaRPr>
                    </a:p>
                  </a:txBody>
                  <a:tcPr marL="9525" marR="9525" marT="9525" marB="0" anchor="ctr"/>
                </a:tc>
              </a:tr>
              <a:tr h="224025">
                <a:tc>
                  <a:txBody>
                    <a:bodyPr/>
                    <a:lstStyle/>
                    <a:p>
                      <a:pPr algn="ctr" rtl="0" fontAlgn="ctr"/>
                      <a:r>
                        <a:rPr lang="es-PE" sz="1200" b="1" u="none" strike="noStrike">
                          <a:effectLst/>
                        </a:rPr>
                        <a:t>Sur</a:t>
                      </a:r>
                      <a:endParaRPr lang="es-PE" sz="1200" b="1" i="0" u="none" strike="noStrike">
                        <a:solidFill>
                          <a:srgbClr val="000000"/>
                        </a:solidFill>
                        <a:effectLst/>
                        <a:latin typeface="Calibri"/>
                      </a:endParaRPr>
                    </a:p>
                  </a:txBody>
                  <a:tcPr marL="9525" marR="9525" marT="9525" marB="0" anchor="ctr"/>
                </a:tc>
                <a:tc>
                  <a:txBody>
                    <a:bodyPr/>
                    <a:lstStyle/>
                    <a:p>
                      <a:pPr algn="ctr" rtl="0" fontAlgn="ctr"/>
                      <a:r>
                        <a:rPr lang="es-PE" sz="1200" b="1" u="none" strike="noStrike">
                          <a:effectLst/>
                        </a:rPr>
                        <a:t>93</a:t>
                      </a:r>
                      <a:endParaRPr lang="es-PE" sz="1200" b="1" i="0" u="none" strike="noStrike">
                        <a:solidFill>
                          <a:srgbClr val="000000"/>
                        </a:solidFill>
                        <a:effectLst/>
                        <a:latin typeface="Calibri"/>
                      </a:endParaRPr>
                    </a:p>
                  </a:txBody>
                  <a:tcPr marL="9525" marR="9525" marT="9525" marB="0" anchor="ctr"/>
                </a:tc>
                <a:tc>
                  <a:txBody>
                    <a:bodyPr/>
                    <a:lstStyle/>
                    <a:p>
                      <a:pPr algn="ctr" rtl="0" fontAlgn="ctr"/>
                      <a:r>
                        <a:rPr lang="es-PE" sz="1200" b="1" u="none" strike="noStrike" dirty="0">
                          <a:effectLst/>
                        </a:rPr>
                        <a:t>37</a:t>
                      </a:r>
                      <a:endParaRPr lang="es-PE" sz="1200" b="1" i="0" u="none" strike="noStrike" dirty="0">
                        <a:solidFill>
                          <a:srgbClr val="000000"/>
                        </a:solidFill>
                        <a:effectLst/>
                        <a:latin typeface="Calibri"/>
                      </a:endParaRPr>
                    </a:p>
                  </a:txBody>
                  <a:tcPr marL="9525" marR="9525" marT="9525" marB="0" anchor="ctr"/>
                </a:tc>
              </a:tr>
              <a:tr h="224025">
                <a:tc>
                  <a:txBody>
                    <a:bodyPr/>
                    <a:lstStyle/>
                    <a:p>
                      <a:pPr algn="ctr" rtl="0" fontAlgn="ctr"/>
                      <a:r>
                        <a:rPr lang="es-PE" sz="1200" b="1" u="none" strike="noStrike" dirty="0">
                          <a:effectLst/>
                        </a:rPr>
                        <a:t>Centro</a:t>
                      </a:r>
                      <a:endParaRPr lang="es-PE" sz="1200" b="1" i="0" u="none" strike="noStrike" dirty="0">
                        <a:solidFill>
                          <a:srgbClr val="000000"/>
                        </a:solidFill>
                        <a:effectLst/>
                        <a:latin typeface="Calibri"/>
                      </a:endParaRPr>
                    </a:p>
                  </a:txBody>
                  <a:tcPr marL="9525" marR="9525" marT="9525" marB="0" anchor="ctr"/>
                </a:tc>
                <a:tc>
                  <a:txBody>
                    <a:bodyPr/>
                    <a:lstStyle/>
                    <a:p>
                      <a:pPr algn="ctr" rtl="0" fontAlgn="ctr"/>
                      <a:r>
                        <a:rPr lang="es-PE" sz="1200" b="1" u="none" strike="noStrike" dirty="0">
                          <a:effectLst/>
                        </a:rPr>
                        <a:t>91</a:t>
                      </a:r>
                      <a:endParaRPr lang="es-PE" sz="1200" b="1" i="0" u="none" strike="noStrike" dirty="0">
                        <a:solidFill>
                          <a:srgbClr val="000000"/>
                        </a:solidFill>
                        <a:effectLst/>
                        <a:latin typeface="Calibri"/>
                      </a:endParaRPr>
                    </a:p>
                  </a:txBody>
                  <a:tcPr marL="9525" marR="9525" marT="9525" marB="0" anchor="ctr"/>
                </a:tc>
                <a:tc>
                  <a:txBody>
                    <a:bodyPr/>
                    <a:lstStyle/>
                    <a:p>
                      <a:pPr algn="ctr" rtl="0" fontAlgn="ctr"/>
                      <a:r>
                        <a:rPr lang="es-PE" sz="1200" b="1" u="none" strike="noStrike" dirty="0">
                          <a:effectLst/>
                        </a:rPr>
                        <a:t>20</a:t>
                      </a:r>
                      <a:endParaRPr lang="es-PE" sz="1200" b="1" i="0" u="none" strike="noStrike" dirty="0">
                        <a:solidFill>
                          <a:srgbClr val="000000"/>
                        </a:solidFill>
                        <a:effectLst/>
                        <a:latin typeface="Calibri"/>
                      </a:endParaRPr>
                    </a:p>
                  </a:txBody>
                  <a:tcPr marL="9525" marR="9525" marT="9525" marB="0" anchor="ctr"/>
                </a:tc>
              </a:tr>
              <a:tr h="224025">
                <a:tc>
                  <a:txBody>
                    <a:bodyPr/>
                    <a:lstStyle/>
                    <a:p>
                      <a:pPr algn="ctr" rtl="0" fontAlgn="ctr"/>
                      <a:r>
                        <a:rPr lang="es-PE" sz="1200" b="1" u="none" strike="noStrike" dirty="0">
                          <a:effectLst/>
                        </a:rPr>
                        <a:t>Oeste</a:t>
                      </a:r>
                      <a:endParaRPr lang="es-PE" sz="1200" b="1" i="0" u="none" strike="noStrike" dirty="0">
                        <a:solidFill>
                          <a:srgbClr val="000000"/>
                        </a:solidFill>
                        <a:effectLst/>
                        <a:latin typeface="Calibri"/>
                      </a:endParaRPr>
                    </a:p>
                  </a:txBody>
                  <a:tcPr marL="9525" marR="9525" marT="9525" marB="0" anchor="ctr"/>
                </a:tc>
                <a:tc>
                  <a:txBody>
                    <a:bodyPr/>
                    <a:lstStyle/>
                    <a:p>
                      <a:pPr algn="ctr" rtl="0" fontAlgn="ctr"/>
                      <a:r>
                        <a:rPr lang="es-PE" sz="1200" b="1" u="none" strike="noStrike">
                          <a:effectLst/>
                        </a:rPr>
                        <a:t>194</a:t>
                      </a:r>
                      <a:endParaRPr lang="es-PE" sz="1200" b="1" i="0" u="none" strike="noStrike">
                        <a:solidFill>
                          <a:srgbClr val="000000"/>
                        </a:solidFill>
                        <a:effectLst/>
                        <a:latin typeface="Calibri"/>
                      </a:endParaRPr>
                    </a:p>
                  </a:txBody>
                  <a:tcPr marL="9525" marR="9525" marT="9525" marB="0" anchor="ctr"/>
                </a:tc>
                <a:tc>
                  <a:txBody>
                    <a:bodyPr/>
                    <a:lstStyle/>
                    <a:p>
                      <a:pPr algn="ctr" rtl="0" fontAlgn="ctr"/>
                      <a:r>
                        <a:rPr lang="es-PE" sz="1200" b="1" u="none" strike="noStrike">
                          <a:effectLst/>
                        </a:rPr>
                        <a:t>65</a:t>
                      </a:r>
                      <a:endParaRPr lang="es-PE" sz="1200" b="1" i="0" u="none" strike="noStrike">
                        <a:solidFill>
                          <a:srgbClr val="000000"/>
                        </a:solidFill>
                        <a:effectLst/>
                        <a:latin typeface="Calibri"/>
                      </a:endParaRPr>
                    </a:p>
                  </a:txBody>
                  <a:tcPr marL="9525" marR="9525" marT="9525" marB="0" anchor="ctr"/>
                </a:tc>
              </a:tr>
              <a:tr h="224025">
                <a:tc>
                  <a:txBody>
                    <a:bodyPr/>
                    <a:lstStyle/>
                    <a:p>
                      <a:pPr algn="ctr" rtl="0" fontAlgn="ctr"/>
                      <a:r>
                        <a:rPr lang="es-PE" sz="1200" b="1" u="none" strike="noStrike" dirty="0">
                          <a:effectLst/>
                        </a:rPr>
                        <a:t>TOTAL</a:t>
                      </a:r>
                      <a:endParaRPr lang="es-PE" sz="1200" b="1" i="0" u="none" strike="noStrike" dirty="0">
                        <a:solidFill>
                          <a:srgbClr val="000000"/>
                        </a:solidFill>
                        <a:effectLst/>
                        <a:latin typeface="Calibri"/>
                      </a:endParaRPr>
                    </a:p>
                  </a:txBody>
                  <a:tcPr marL="9525" marR="9525" marT="9525" marB="0" anchor="ctr">
                    <a:solidFill>
                      <a:schemeClr val="accent2">
                        <a:lumMod val="20000"/>
                        <a:lumOff val="80000"/>
                      </a:schemeClr>
                    </a:solidFill>
                  </a:tcPr>
                </a:tc>
                <a:tc>
                  <a:txBody>
                    <a:bodyPr/>
                    <a:lstStyle/>
                    <a:p>
                      <a:pPr algn="ctr" rtl="0" fontAlgn="ctr"/>
                      <a:r>
                        <a:rPr lang="es-PE" sz="1200" b="1" u="none" strike="noStrike" dirty="0">
                          <a:effectLst/>
                        </a:rPr>
                        <a:t>463</a:t>
                      </a:r>
                      <a:endParaRPr lang="es-PE" sz="1200" b="1" i="0" u="none" strike="noStrike" dirty="0">
                        <a:solidFill>
                          <a:srgbClr val="000000"/>
                        </a:solidFill>
                        <a:effectLst/>
                        <a:latin typeface="Calibri"/>
                      </a:endParaRPr>
                    </a:p>
                  </a:txBody>
                  <a:tcPr marL="9525" marR="9525" marT="9525" marB="0" anchor="ctr">
                    <a:solidFill>
                      <a:schemeClr val="accent2">
                        <a:lumMod val="20000"/>
                        <a:lumOff val="80000"/>
                      </a:schemeClr>
                    </a:solidFill>
                  </a:tcPr>
                </a:tc>
                <a:tc>
                  <a:txBody>
                    <a:bodyPr/>
                    <a:lstStyle/>
                    <a:p>
                      <a:pPr algn="ctr" rtl="0" fontAlgn="ctr"/>
                      <a:r>
                        <a:rPr lang="es-PE" sz="1200" b="1" u="none" strike="noStrike" dirty="0">
                          <a:effectLst/>
                        </a:rPr>
                        <a:t>156</a:t>
                      </a:r>
                      <a:endParaRPr lang="es-PE" sz="1200" b="1" i="0" u="none" strike="noStrike" dirty="0">
                        <a:solidFill>
                          <a:srgbClr val="000000"/>
                        </a:solidFill>
                        <a:effectLst/>
                        <a:latin typeface="Calibri"/>
                      </a:endParaRPr>
                    </a:p>
                  </a:txBody>
                  <a:tcPr marL="9525" marR="9525" marT="9525" marB="0" anchor="ctr">
                    <a:solidFill>
                      <a:schemeClr val="accent2">
                        <a:lumMod val="20000"/>
                        <a:lumOff val="80000"/>
                      </a:schemeClr>
                    </a:solidFill>
                  </a:tcPr>
                </a:tc>
              </a:tr>
            </a:tbl>
          </a:graphicData>
        </a:graphic>
      </p:graphicFrame>
      <p:sp>
        <p:nvSpPr>
          <p:cNvPr id="6" name="1 Título"/>
          <p:cNvSpPr txBox="1">
            <a:spLocks/>
          </p:cNvSpPr>
          <p:nvPr/>
        </p:nvSpPr>
        <p:spPr>
          <a:xfrm>
            <a:off x="539552" y="269776"/>
            <a:ext cx="8229600" cy="1503040"/>
          </a:xfrm>
          <a:prstGeom prst="rect">
            <a:avLst/>
          </a:prstGeom>
          <a:solidFill>
            <a:schemeClr val="accent3">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defRPr sz="1800" b="1" i="0" u="none" strike="noStrike" kern="1200" baseline="0">
                <a:solidFill>
                  <a:prstClr val="black"/>
                </a:solidFill>
                <a:latin typeface="+mn-lt"/>
                <a:ea typeface="+mn-ea"/>
                <a:cs typeface="+mn-cs"/>
              </a:defRPr>
            </a:pPr>
            <a:r>
              <a:rPr lang="es-PE" sz="3200" b="1" dirty="0">
                <a:solidFill>
                  <a:schemeClr val="bg1"/>
                </a:solidFill>
                <a:latin typeface="Eras Bold ITC" panose="020B0907030504020204" pitchFamily="34" charset="0"/>
              </a:rPr>
              <a:t>N</a:t>
            </a:r>
            <a:r>
              <a:rPr lang="es-PE" sz="3200" b="1" dirty="0" smtClean="0">
                <a:solidFill>
                  <a:schemeClr val="bg1"/>
                </a:solidFill>
                <a:latin typeface="Eras Bold ITC" panose="020B0907030504020204" pitchFamily="34" charset="0"/>
              </a:rPr>
              <a:t>° de comités de Vaso de Leche y Comedores Populares por zona en el distrito de  Ventanilla</a:t>
            </a:r>
            <a:endParaRPr lang="es-PE" sz="3200" b="1" dirty="0">
              <a:solidFill>
                <a:schemeClr val="bg1"/>
              </a:solidFill>
              <a:latin typeface="Eras Bold ITC" panose="020B0907030504020204" pitchFamily="34" charset="0"/>
            </a:endParaRPr>
          </a:p>
        </p:txBody>
      </p:sp>
    </p:spTree>
    <p:extLst>
      <p:ext uri="{BB962C8B-B14F-4D97-AF65-F5344CB8AC3E}">
        <p14:creationId xmlns:p14="http://schemas.microsoft.com/office/powerpoint/2010/main" val="214955283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7 Imagen" descr="D:\2014\2014 FOTOS\REPARTO Y MUESTREO\P8262066.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59746" y="2276873"/>
            <a:ext cx="3937030" cy="2808311"/>
          </a:xfrm>
          <a:prstGeom prst="rect">
            <a:avLst/>
          </a:prstGeom>
          <a:solidFill>
            <a:srgbClr val="FFFFFF">
              <a:shade val="85000"/>
            </a:srgbClr>
          </a:solidFill>
          <a:ln w="88900" cap="sq">
            <a:solidFill>
              <a:schemeClr val="accent3">
                <a:lumMod val="60000"/>
                <a:lumOff val="4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13 Imagen" descr="D:\2014\2014 FOTOS\REPARTO Y MUESTREO\PB012636.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6062" y="2276872"/>
            <a:ext cx="3929951" cy="2880320"/>
          </a:xfrm>
          <a:prstGeom prst="rect">
            <a:avLst/>
          </a:prstGeom>
          <a:solidFill>
            <a:srgbClr val="FFFFFF">
              <a:shade val="85000"/>
            </a:srgbClr>
          </a:solidFill>
          <a:ln w="88900" cap="sq">
            <a:solidFill>
              <a:schemeClr val="accent3">
                <a:lumMod val="60000"/>
                <a:lumOff val="4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5" name="1 Título"/>
          <p:cNvSpPr txBox="1">
            <a:spLocks/>
          </p:cNvSpPr>
          <p:nvPr/>
        </p:nvSpPr>
        <p:spPr>
          <a:xfrm>
            <a:off x="426062" y="490662"/>
            <a:ext cx="8394410" cy="1354162"/>
          </a:xfrm>
          <a:prstGeom prst="rect">
            <a:avLst/>
          </a:prstGeom>
          <a:solidFill>
            <a:schemeClr val="accent3">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marL="449580">
              <a:lnSpc>
                <a:spcPct val="115000"/>
              </a:lnSpc>
              <a:spcAft>
                <a:spcPts val="1000"/>
              </a:spcAft>
            </a:pPr>
            <a:r>
              <a:rPr lang="es-ES" sz="2400" b="1" dirty="0" smtClean="0">
                <a:solidFill>
                  <a:schemeClr val="bg1"/>
                </a:solidFill>
                <a:latin typeface="Eras Bold ITC" panose="020B0907030504020204" pitchFamily="34" charset="0"/>
              </a:rPr>
              <a:t>Distribución </a:t>
            </a:r>
            <a:r>
              <a:rPr lang="es-ES" sz="2400" b="1" dirty="0">
                <a:solidFill>
                  <a:schemeClr val="bg1"/>
                </a:solidFill>
                <a:latin typeface="Eras Bold ITC" panose="020B0907030504020204" pitchFamily="34" charset="0"/>
              </a:rPr>
              <a:t>d</a:t>
            </a:r>
            <a:r>
              <a:rPr lang="es-ES" sz="2400" b="1" dirty="0" smtClean="0">
                <a:solidFill>
                  <a:schemeClr val="bg1"/>
                </a:solidFill>
                <a:latin typeface="Eras Bold ITC" panose="020B0907030504020204" pitchFamily="34" charset="0"/>
              </a:rPr>
              <a:t>el </a:t>
            </a:r>
            <a:r>
              <a:rPr lang="es-ES" sz="2400" b="1" dirty="0">
                <a:solidFill>
                  <a:schemeClr val="bg1"/>
                </a:solidFill>
                <a:latin typeface="Eras Bold ITC" panose="020B0907030504020204" pitchFamily="34" charset="0"/>
              </a:rPr>
              <a:t>p</a:t>
            </a:r>
            <a:r>
              <a:rPr lang="es-ES" sz="2400" b="1" dirty="0" smtClean="0">
                <a:solidFill>
                  <a:schemeClr val="bg1"/>
                </a:solidFill>
                <a:latin typeface="Eras Bold ITC" panose="020B0907030504020204" pitchFamily="34" charset="0"/>
              </a:rPr>
              <a:t>roducto </a:t>
            </a:r>
            <a:r>
              <a:rPr lang="es-ES" sz="2400" b="1" dirty="0">
                <a:solidFill>
                  <a:schemeClr val="bg1"/>
                </a:solidFill>
                <a:latin typeface="Eras Bold ITC" panose="020B0907030504020204" pitchFamily="34" charset="0"/>
              </a:rPr>
              <a:t>d</a:t>
            </a:r>
            <a:r>
              <a:rPr lang="es-ES" sz="2400" b="1" dirty="0" smtClean="0">
                <a:solidFill>
                  <a:schemeClr val="bg1"/>
                </a:solidFill>
                <a:latin typeface="Eras Bold ITC" panose="020B0907030504020204" pitchFamily="34" charset="0"/>
              </a:rPr>
              <a:t>el Programa Vaso de Leche a los Comités de Vaso de Leche: leche evaporada entera y hojuela de cereal enriquecido</a:t>
            </a:r>
            <a:r>
              <a:rPr lang="es-ES" sz="2400" b="1" dirty="0" smtClean="0">
                <a:latin typeface="Eras Bold ITC"/>
                <a:ea typeface="Times New Roman"/>
              </a:rPr>
              <a:t> </a:t>
            </a:r>
            <a:endParaRPr lang="es-PE" sz="2400" b="1" dirty="0">
              <a:latin typeface="Eras Bold ITC"/>
              <a:ea typeface="Times New Roman"/>
            </a:endParaRPr>
          </a:p>
        </p:txBody>
      </p:sp>
    </p:spTree>
    <p:extLst>
      <p:ext uri="{BB962C8B-B14F-4D97-AF65-F5344CB8AC3E}">
        <p14:creationId xmlns:p14="http://schemas.microsoft.com/office/powerpoint/2010/main" val="340667286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4 Imagen" descr="D:\2013\2013 FOTOS\2013 I SEMESTRE\ABRIL 2013\SUPERVISION VA\IMG1656.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3568" y="2132856"/>
            <a:ext cx="3888432" cy="3096344"/>
          </a:xfrm>
          <a:prstGeom prst="rect">
            <a:avLst/>
          </a:prstGeom>
          <a:solidFill>
            <a:srgbClr val="FFFFFF">
              <a:shade val="85000"/>
            </a:srgbClr>
          </a:solidFill>
          <a:ln w="88900" cap="sq">
            <a:solidFill>
              <a:schemeClr val="accent3">
                <a:lumMod val="60000"/>
                <a:lumOff val="4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 name="5 Imagen" descr="D:\2013\2013 FOTOS\2013 I SEMESTRE\ABRIL 2013\SUPERVISION VA\IMG1678.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28749" y="2132856"/>
            <a:ext cx="3603691" cy="3096344"/>
          </a:xfrm>
          <a:prstGeom prst="rect">
            <a:avLst/>
          </a:prstGeom>
          <a:solidFill>
            <a:srgbClr val="FFFFFF">
              <a:shade val="85000"/>
            </a:srgbClr>
          </a:solidFill>
          <a:ln w="88900" cap="sq">
            <a:solidFill>
              <a:schemeClr val="accent3">
                <a:lumMod val="60000"/>
                <a:lumOff val="4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7" name="1 Título"/>
          <p:cNvSpPr txBox="1">
            <a:spLocks/>
          </p:cNvSpPr>
          <p:nvPr/>
        </p:nvSpPr>
        <p:spPr>
          <a:xfrm>
            <a:off x="457200" y="485800"/>
            <a:ext cx="8229600" cy="1143000"/>
          </a:xfrm>
          <a:prstGeom prst="rect">
            <a:avLst/>
          </a:prstGeom>
          <a:solidFill>
            <a:schemeClr val="accent3">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PE" sz="3200" dirty="0" smtClean="0">
                <a:solidFill>
                  <a:schemeClr val="bg1"/>
                </a:solidFill>
                <a:latin typeface="Eras Bold ITC" panose="020B0907030504020204" pitchFamily="34" charset="0"/>
              </a:rPr>
              <a:t>Visitas de supervisión a los Comités del Vaso de Leche</a:t>
            </a:r>
            <a:endParaRPr lang="es-PE" sz="3200" dirty="0">
              <a:solidFill>
                <a:schemeClr val="bg1"/>
              </a:solidFill>
              <a:latin typeface="Eras Bold ITC" panose="020B0907030504020204" pitchFamily="34" charset="0"/>
            </a:endParaRPr>
          </a:p>
        </p:txBody>
      </p:sp>
    </p:spTree>
    <p:extLst>
      <p:ext uri="{BB962C8B-B14F-4D97-AF65-F5344CB8AC3E}">
        <p14:creationId xmlns:p14="http://schemas.microsoft.com/office/powerpoint/2010/main" val="51666114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Imagen" descr="D:\2014\2014 FOTOS\EMPADRON\Foto-0035.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1513" y="2215482"/>
            <a:ext cx="3843619" cy="2941710"/>
          </a:xfrm>
          <a:prstGeom prst="rect">
            <a:avLst/>
          </a:prstGeom>
          <a:solidFill>
            <a:srgbClr val="FFFFFF">
              <a:shade val="85000"/>
            </a:srgbClr>
          </a:solidFill>
          <a:ln w="88900" cap="sq">
            <a:solidFill>
              <a:schemeClr val="accent3">
                <a:lumMod val="60000"/>
                <a:lumOff val="4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4 Imagen" descr="D:\2014\2014 FOTOS\EMPADRON\Foto-0023.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99899" y="2215484"/>
            <a:ext cx="3804549" cy="2941708"/>
          </a:xfrm>
          <a:prstGeom prst="rect">
            <a:avLst/>
          </a:prstGeom>
          <a:solidFill>
            <a:srgbClr val="FFFFFF">
              <a:shade val="85000"/>
            </a:srgbClr>
          </a:solidFill>
          <a:ln w="88900" cap="sq">
            <a:solidFill>
              <a:schemeClr val="accent3">
                <a:lumMod val="60000"/>
                <a:lumOff val="4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6" name="1 Título"/>
          <p:cNvSpPr txBox="1">
            <a:spLocks/>
          </p:cNvSpPr>
          <p:nvPr/>
        </p:nvSpPr>
        <p:spPr>
          <a:xfrm>
            <a:off x="481513" y="635871"/>
            <a:ext cx="8229600" cy="1143000"/>
          </a:xfrm>
          <a:prstGeom prst="rect">
            <a:avLst/>
          </a:prstGeom>
          <a:solidFill>
            <a:schemeClr val="accent3">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PE" sz="3200" dirty="0" smtClean="0">
                <a:solidFill>
                  <a:schemeClr val="bg1"/>
                </a:solidFill>
                <a:latin typeface="Eras Bold ITC" panose="020B0907030504020204" pitchFamily="34" charset="0"/>
              </a:rPr>
              <a:t>Empadronamiento de Beneficiarios del Programa Vaso de Leche</a:t>
            </a:r>
            <a:endParaRPr lang="es-PE" sz="3200" dirty="0">
              <a:solidFill>
                <a:schemeClr val="bg1"/>
              </a:solidFill>
              <a:latin typeface="Eras Bold ITC" panose="020B0907030504020204" pitchFamily="34" charset="0"/>
            </a:endParaRPr>
          </a:p>
        </p:txBody>
      </p:sp>
    </p:spTree>
    <p:extLst>
      <p:ext uri="{BB962C8B-B14F-4D97-AF65-F5344CB8AC3E}">
        <p14:creationId xmlns:p14="http://schemas.microsoft.com/office/powerpoint/2010/main" val="127973209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17 Imagen" descr="D:\2014\2014 FOTOS\EVALUACION\MAY JUN\P3090328.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1560" y="2492896"/>
            <a:ext cx="3829113" cy="3030678"/>
          </a:xfrm>
          <a:prstGeom prst="rect">
            <a:avLst/>
          </a:prstGeom>
          <a:solidFill>
            <a:srgbClr val="FFFFFF">
              <a:shade val="85000"/>
            </a:srgbClr>
          </a:solidFill>
          <a:ln w="88900" cap="sq">
            <a:solidFill>
              <a:schemeClr val="accent3">
                <a:lumMod val="60000"/>
                <a:lumOff val="4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0" name="1 Título"/>
          <p:cNvSpPr txBox="1">
            <a:spLocks/>
          </p:cNvSpPr>
          <p:nvPr/>
        </p:nvSpPr>
        <p:spPr>
          <a:xfrm>
            <a:off x="498143" y="577922"/>
            <a:ext cx="8229600" cy="1359024"/>
          </a:xfrm>
          <a:prstGeom prst="rect">
            <a:avLst/>
          </a:prstGeom>
          <a:solidFill>
            <a:schemeClr val="accent3">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PE" sz="3200" dirty="0" smtClean="0">
                <a:solidFill>
                  <a:schemeClr val="bg1"/>
                </a:solidFill>
                <a:latin typeface="Eras Bold ITC" panose="020B0907030504020204" pitchFamily="34" charset="0"/>
              </a:rPr>
              <a:t>Evaluación nutricional de los </a:t>
            </a:r>
            <a:r>
              <a:rPr lang="es-PE" sz="3200" dirty="0">
                <a:solidFill>
                  <a:schemeClr val="bg1"/>
                </a:solidFill>
                <a:latin typeface="Eras Bold ITC" panose="020B0907030504020204" pitchFamily="34" charset="0"/>
              </a:rPr>
              <a:t>b</a:t>
            </a:r>
            <a:r>
              <a:rPr lang="es-PE" sz="3200" dirty="0" smtClean="0">
                <a:solidFill>
                  <a:schemeClr val="bg1"/>
                </a:solidFill>
                <a:latin typeface="Eras Bold ITC" panose="020B0907030504020204" pitchFamily="34" charset="0"/>
              </a:rPr>
              <a:t>eneficiarios y no beneficiarios del Programa Vaso de Leche</a:t>
            </a:r>
            <a:endParaRPr lang="es-PE" sz="3200" dirty="0">
              <a:solidFill>
                <a:schemeClr val="bg1"/>
              </a:solidFill>
              <a:latin typeface="Eras Bold ITC" panose="020B0907030504020204" pitchFamily="34" charset="0"/>
            </a:endParaRPr>
          </a:p>
        </p:txBody>
      </p:sp>
      <p:pic>
        <p:nvPicPr>
          <p:cNvPr id="11" name="10 Imagen" descr="D:\2014\2014 FOTOS\EVALUACION\PACHAC IXA 25al27feb2014\YOSHIYAMA - 25 feb\P2230070.JP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88024" y="2492896"/>
            <a:ext cx="3816424" cy="3030678"/>
          </a:xfrm>
          <a:prstGeom prst="rect">
            <a:avLst/>
          </a:prstGeom>
          <a:solidFill>
            <a:srgbClr val="FFFFFF">
              <a:shade val="85000"/>
            </a:srgbClr>
          </a:solidFill>
          <a:ln w="88900" cap="sq">
            <a:solidFill>
              <a:schemeClr val="accent3">
                <a:lumMod val="60000"/>
                <a:lumOff val="4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93949043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descr="P1210050"/>
          <p:cNvPicPr>
            <a:picLocks noChangeAspect="1" noChangeArrowheads="1"/>
          </p:cNvPicPr>
          <p:nvPr/>
        </p:nvPicPr>
        <p:blipFill>
          <a:blip r:embed="rId2" cstate="print">
            <a:lum bright="20000"/>
            <a:extLst>
              <a:ext uri="{28A0092B-C50C-407E-A947-70E740481C1C}">
                <a14:useLocalDpi xmlns:a14="http://schemas.microsoft.com/office/drawing/2010/main" val="0"/>
              </a:ext>
            </a:extLst>
          </a:blip>
          <a:srcRect/>
          <a:stretch>
            <a:fillRect/>
          </a:stretch>
        </p:blipFill>
        <p:spPr bwMode="auto">
          <a:xfrm>
            <a:off x="4788024" y="2636912"/>
            <a:ext cx="3782814" cy="2964537"/>
          </a:xfrm>
          <a:prstGeom prst="rect">
            <a:avLst/>
          </a:prstGeom>
          <a:solidFill>
            <a:srgbClr val="FFFFFF">
              <a:shade val="85000"/>
            </a:srgbClr>
          </a:solidFill>
          <a:ln w="88900" cap="sq">
            <a:solidFill>
              <a:schemeClr val="accent3">
                <a:lumMod val="60000"/>
                <a:lumOff val="4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11" name="1 Título"/>
          <p:cNvSpPr txBox="1">
            <a:spLocks/>
          </p:cNvSpPr>
          <p:nvPr/>
        </p:nvSpPr>
        <p:spPr>
          <a:xfrm>
            <a:off x="457200" y="548680"/>
            <a:ext cx="8229600" cy="1728192"/>
          </a:xfrm>
          <a:prstGeom prst="rect">
            <a:avLst/>
          </a:prstGeom>
          <a:solidFill>
            <a:schemeClr val="accent3">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PE" sz="3000" dirty="0">
                <a:solidFill>
                  <a:schemeClr val="bg1"/>
                </a:solidFill>
                <a:latin typeface="Eras Bold ITC" panose="020B0907030504020204" pitchFamily="34" charset="0"/>
              </a:rPr>
              <a:t>Capacitación a las Coordinadoras del PVL: Buenas prácticas de manipulación del producto, valor nutritivo de la ración y lactancia materna</a:t>
            </a:r>
          </a:p>
        </p:txBody>
      </p:sp>
      <p:pic>
        <p:nvPicPr>
          <p:cNvPr id="12" name="Picture 3" descr="P121006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9552" y="2636913"/>
            <a:ext cx="3816424" cy="2961796"/>
          </a:xfrm>
          <a:prstGeom prst="rect">
            <a:avLst/>
          </a:prstGeom>
          <a:solidFill>
            <a:srgbClr val="FFFFFF">
              <a:shade val="85000"/>
            </a:srgbClr>
          </a:solidFill>
          <a:ln w="88900" cap="sq">
            <a:solidFill>
              <a:schemeClr val="accent3">
                <a:lumMod val="60000"/>
                <a:lumOff val="4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2653273746"/>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1 Título"/>
          <p:cNvSpPr txBox="1">
            <a:spLocks/>
          </p:cNvSpPr>
          <p:nvPr/>
        </p:nvSpPr>
        <p:spPr>
          <a:xfrm>
            <a:off x="457200" y="418654"/>
            <a:ext cx="8229600" cy="1426170"/>
          </a:xfrm>
          <a:prstGeom prst="rect">
            <a:avLst/>
          </a:prstGeom>
          <a:solidFill>
            <a:schemeClr val="accent3">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PE" sz="3200" dirty="0" smtClean="0">
                <a:solidFill>
                  <a:schemeClr val="bg1"/>
                </a:solidFill>
                <a:latin typeface="Eras Bold ITC" panose="020B0907030504020204" pitchFamily="34" charset="0"/>
              </a:rPr>
              <a:t>Aplicación de fichas SISFOH a los postulantes de los Programas Sociales</a:t>
            </a:r>
            <a:endParaRPr lang="es-PE" sz="3200" dirty="0">
              <a:solidFill>
                <a:schemeClr val="bg1"/>
              </a:solidFill>
              <a:latin typeface="Eras Bold ITC" panose="020B0907030504020204" pitchFamily="34" charset="0"/>
            </a:endParaRPr>
          </a:p>
        </p:txBody>
      </p:sp>
      <p:pic>
        <p:nvPicPr>
          <p:cNvPr id="13" name="12 Imagen" descr="D:\2014\2014 FOTOS\ULF\FSU\1418132293632.jpg"/>
          <p:cNvPicPr/>
          <p:nvPr/>
        </p:nvPicPr>
        <p:blipFill>
          <a:blip r:embed="rId2">
            <a:extLst>
              <a:ext uri="{28A0092B-C50C-407E-A947-70E740481C1C}">
                <a14:useLocalDpi xmlns:a14="http://schemas.microsoft.com/office/drawing/2010/main" val="0"/>
              </a:ext>
            </a:extLst>
          </a:blip>
          <a:srcRect/>
          <a:stretch>
            <a:fillRect/>
          </a:stretch>
        </p:blipFill>
        <p:spPr bwMode="auto">
          <a:xfrm>
            <a:off x="457200" y="2276872"/>
            <a:ext cx="3826768" cy="3168352"/>
          </a:xfrm>
          <a:prstGeom prst="rect">
            <a:avLst/>
          </a:prstGeom>
          <a:solidFill>
            <a:srgbClr val="FFFFFF">
              <a:shade val="85000"/>
            </a:srgbClr>
          </a:solidFill>
          <a:ln w="88900" cap="sq">
            <a:solidFill>
              <a:schemeClr val="accent3">
                <a:lumMod val="60000"/>
                <a:lumOff val="4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13 Imagen" descr="D:\2014\2014 FOTOS\ULF\FSU\FILE0362.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88024" y="2276872"/>
            <a:ext cx="3816424" cy="3168352"/>
          </a:xfrm>
          <a:prstGeom prst="rect">
            <a:avLst/>
          </a:prstGeom>
          <a:solidFill>
            <a:srgbClr val="FFFFFF">
              <a:shade val="85000"/>
            </a:srgbClr>
          </a:solidFill>
          <a:ln w="88900" cap="sq">
            <a:solidFill>
              <a:schemeClr val="accent3">
                <a:lumMod val="60000"/>
                <a:lumOff val="4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3932131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CuadroTexto"/>
          <p:cNvSpPr txBox="1"/>
          <p:nvPr/>
        </p:nvSpPr>
        <p:spPr>
          <a:xfrm>
            <a:off x="467544" y="188640"/>
            <a:ext cx="8280920" cy="1200329"/>
          </a:xfrm>
          <a:prstGeom prst="rect">
            <a:avLst/>
          </a:prstGeom>
          <a:solidFill>
            <a:schemeClr val="accent3">
              <a:lumMod val="75000"/>
            </a:schemeClr>
          </a:solidFill>
        </p:spPr>
        <p:txBody>
          <a:bodyPr wrap="square" rtlCol="0">
            <a:spAutoFit/>
          </a:bodyPr>
          <a:lstStyle/>
          <a:p>
            <a:pPr algn="ctr"/>
            <a:r>
              <a:rPr lang="es-PE" sz="3600" dirty="0" smtClean="0">
                <a:solidFill>
                  <a:schemeClr val="bg1"/>
                </a:solidFill>
                <a:latin typeface="Eras Bold ITC" panose="020B0907030504020204" pitchFamily="34" charset="0"/>
                <a:ea typeface="+mj-ea"/>
                <a:cs typeface="+mj-cs"/>
              </a:rPr>
              <a:t>Resultado de Comprensión </a:t>
            </a:r>
            <a:r>
              <a:rPr lang="es-PE" sz="3600" dirty="0">
                <a:solidFill>
                  <a:schemeClr val="bg1"/>
                </a:solidFill>
                <a:latin typeface="Eras Bold ITC" panose="020B0907030504020204" pitchFamily="34" charset="0"/>
                <a:ea typeface="+mj-ea"/>
                <a:cs typeface="+mj-cs"/>
              </a:rPr>
              <a:t>L</a:t>
            </a:r>
            <a:r>
              <a:rPr lang="es-PE" sz="3600" dirty="0" smtClean="0">
                <a:solidFill>
                  <a:schemeClr val="bg1"/>
                </a:solidFill>
                <a:latin typeface="Eras Bold ITC" panose="020B0907030504020204" pitchFamily="34" charset="0"/>
                <a:ea typeface="+mj-ea"/>
                <a:cs typeface="+mj-cs"/>
              </a:rPr>
              <a:t>ectora  UGEL (2010-2016)</a:t>
            </a:r>
            <a:endParaRPr lang="es-PE" sz="3600" dirty="0">
              <a:solidFill>
                <a:schemeClr val="bg1"/>
              </a:solidFill>
              <a:latin typeface="Eras Bold ITC" panose="020B0907030504020204" pitchFamily="34" charset="0"/>
              <a:ea typeface="+mj-ea"/>
              <a:cs typeface="+mj-cs"/>
            </a:endParaRPr>
          </a:p>
        </p:txBody>
      </p:sp>
      <p:graphicFrame>
        <p:nvGraphicFramePr>
          <p:cNvPr id="4" name="3 Tabla"/>
          <p:cNvGraphicFramePr>
            <a:graphicFrameLocks noGrp="1"/>
          </p:cNvGraphicFramePr>
          <p:nvPr>
            <p:extLst>
              <p:ext uri="{D42A27DB-BD31-4B8C-83A1-F6EECF244321}">
                <p14:modId xmlns:p14="http://schemas.microsoft.com/office/powerpoint/2010/main" val="2712285307"/>
              </p:ext>
            </p:extLst>
          </p:nvPr>
        </p:nvGraphicFramePr>
        <p:xfrm>
          <a:off x="1929649" y="1916832"/>
          <a:ext cx="5500726" cy="1071570"/>
        </p:xfrm>
        <a:graphic>
          <a:graphicData uri="http://schemas.openxmlformats.org/drawingml/2006/table">
            <a:tbl>
              <a:tblPr>
                <a:tableStyleId>{284E427A-3D55-4303-BF80-6455036E1DE7}</a:tableStyleId>
              </a:tblPr>
              <a:tblGrid>
                <a:gridCol w="785818"/>
                <a:gridCol w="785818"/>
                <a:gridCol w="785818"/>
                <a:gridCol w="785818"/>
                <a:gridCol w="785818"/>
                <a:gridCol w="785818"/>
                <a:gridCol w="785818"/>
              </a:tblGrid>
              <a:tr h="535785">
                <a:tc>
                  <a:txBody>
                    <a:bodyPr/>
                    <a:lstStyle/>
                    <a:p>
                      <a:pPr algn="ctr" fontAlgn="b"/>
                      <a:r>
                        <a:rPr lang="es-PE" sz="1100" u="none" strike="noStrike" dirty="0"/>
                        <a:t>2010</a:t>
                      </a:r>
                      <a:endParaRPr lang="es-PE" sz="1100" b="0" i="0" u="none" strike="noStrike" dirty="0">
                        <a:solidFill>
                          <a:srgbClr val="000000"/>
                        </a:solidFill>
                        <a:latin typeface="Calibri"/>
                      </a:endParaRPr>
                    </a:p>
                  </a:txBody>
                  <a:tcPr marL="0" marR="0" marT="0" marB="0" anchor="b"/>
                </a:tc>
                <a:tc>
                  <a:txBody>
                    <a:bodyPr/>
                    <a:lstStyle/>
                    <a:p>
                      <a:pPr algn="ctr" fontAlgn="b"/>
                      <a:r>
                        <a:rPr lang="es-PE" sz="1100" u="none" strike="noStrike" dirty="0"/>
                        <a:t>2011</a:t>
                      </a:r>
                      <a:endParaRPr lang="es-PE" sz="1100" b="0" i="0" u="none" strike="noStrike" dirty="0">
                        <a:solidFill>
                          <a:srgbClr val="000000"/>
                        </a:solidFill>
                        <a:latin typeface="Calibri"/>
                      </a:endParaRPr>
                    </a:p>
                  </a:txBody>
                  <a:tcPr marL="0" marR="0" marT="0" marB="0" anchor="b"/>
                </a:tc>
                <a:tc>
                  <a:txBody>
                    <a:bodyPr/>
                    <a:lstStyle/>
                    <a:p>
                      <a:pPr algn="ctr" fontAlgn="b"/>
                      <a:r>
                        <a:rPr lang="es-PE" sz="1100" u="none" strike="noStrike"/>
                        <a:t>2012</a:t>
                      </a:r>
                      <a:endParaRPr lang="es-PE" sz="1100" b="0" i="0" u="none" strike="noStrike">
                        <a:solidFill>
                          <a:srgbClr val="000000"/>
                        </a:solidFill>
                        <a:latin typeface="Calibri"/>
                      </a:endParaRPr>
                    </a:p>
                  </a:txBody>
                  <a:tcPr marL="0" marR="0" marT="0" marB="0" anchor="b"/>
                </a:tc>
                <a:tc>
                  <a:txBody>
                    <a:bodyPr/>
                    <a:lstStyle/>
                    <a:p>
                      <a:pPr algn="ctr" fontAlgn="b"/>
                      <a:r>
                        <a:rPr lang="es-PE" sz="1100" u="none" strike="noStrike"/>
                        <a:t>2013</a:t>
                      </a:r>
                      <a:endParaRPr lang="es-PE" sz="1100" b="0" i="0" u="none" strike="noStrike">
                        <a:solidFill>
                          <a:srgbClr val="000000"/>
                        </a:solidFill>
                        <a:latin typeface="Calibri"/>
                      </a:endParaRPr>
                    </a:p>
                  </a:txBody>
                  <a:tcPr marL="0" marR="0" marT="0" marB="0" anchor="b"/>
                </a:tc>
                <a:tc>
                  <a:txBody>
                    <a:bodyPr/>
                    <a:lstStyle/>
                    <a:p>
                      <a:pPr algn="ctr" fontAlgn="b"/>
                      <a:r>
                        <a:rPr lang="es-PE" sz="1100" u="none" strike="noStrike" dirty="0"/>
                        <a:t>2014</a:t>
                      </a:r>
                      <a:endParaRPr lang="es-PE" sz="1100" b="0" i="0" u="none" strike="noStrike" dirty="0">
                        <a:solidFill>
                          <a:srgbClr val="000000"/>
                        </a:solidFill>
                        <a:latin typeface="Calibri"/>
                      </a:endParaRPr>
                    </a:p>
                  </a:txBody>
                  <a:tcPr marL="0" marR="0" marT="0" marB="0" anchor="b"/>
                </a:tc>
                <a:tc>
                  <a:txBody>
                    <a:bodyPr/>
                    <a:lstStyle/>
                    <a:p>
                      <a:pPr algn="ctr" fontAlgn="b"/>
                      <a:r>
                        <a:rPr lang="es-PE" sz="1100" u="none" strike="noStrike" dirty="0"/>
                        <a:t>2015</a:t>
                      </a:r>
                      <a:endParaRPr lang="es-PE" sz="1100" b="0" i="0" u="none" strike="noStrike" dirty="0">
                        <a:solidFill>
                          <a:srgbClr val="000000"/>
                        </a:solidFill>
                        <a:latin typeface="Calibri"/>
                      </a:endParaRPr>
                    </a:p>
                  </a:txBody>
                  <a:tcPr marL="0" marR="0" marT="0" marB="0" anchor="b"/>
                </a:tc>
                <a:tc>
                  <a:txBody>
                    <a:bodyPr/>
                    <a:lstStyle/>
                    <a:p>
                      <a:pPr algn="ctr" fontAlgn="b"/>
                      <a:r>
                        <a:rPr lang="es-PE" sz="1100" u="none" strike="noStrike"/>
                        <a:t>2016</a:t>
                      </a:r>
                      <a:endParaRPr lang="es-PE" sz="1100" b="0" i="0" u="none" strike="noStrike">
                        <a:solidFill>
                          <a:srgbClr val="000000"/>
                        </a:solidFill>
                        <a:latin typeface="Calibri"/>
                      </a:endParaRPr>
                    </a:p>
                  </a:txBody>
                  <a:tcPr marL="0" marR="0" marT="0" marB="0" anchor="b"/>
                </a:tc>
              </a:tr>
              <a:tr h="535785">
                <a:tc>
                  <a:txBody>
                    <a:bodyPr/>
                    <a:lstStyle/>
                    <a:p>
                      <a:pPr algn="ctr" fontAlgn="b"/>
                      <a:r>
                        <a:rPr lang="es-PE" sz="1100" u="none" strike="noStrike"/>
                        <a:t>25.9</a:t>
                      </a:r>
                      <a:endParaRPr lang="es-PE" sz="1100" b="0" i="0" u="none" strike="noStrike">
                        <a:solidFill>
                          <a:srgbClr val="000000"/>
                        </a:solidFill>
                        <a:latin typeface="Calibri"/>
                      </a:endParaRPr>
                    </a:p>
                  </a:txBody>
                  <a:tcPr marL="0" marR="0" marT="0" marB="0" anchor="b"/>
                </a:tc>
                <a:tc>
                  <a:txBody>
                    <a:bodyPr/>
                    <a:lstStyle/>
                    <a:p>
                      <a:pPr algn="ctr" fontAlgn="b"/>
                      <a:r>
                        <a:rPr lang="es-PE" sz="1100" u="none" strike="noStrike" dirty="0"/>
                        <a:t>34.1</a:t>
                      </a:r>
                      <a:endParaRPr lang="es-PE" sz="1100" b="0" i="0" u="none" strike="noStrike" dirty="0">
                        <a:solidFill>
                          <a:srgbClr val="000000"/>
                        </a:solidFill>
                        <a:latin typeface="Calibri"/>
                      </a:endParaRPr>
                    </a:p>
                  </a:txBody>
                  <a:tcPr marL="0" marR="0" marT="0" marB="0" anchor="b"/>
                </a:tc>
                <a:tc>
                  <a:txBody>
                    <a:bodyPr/>
                    <a:lstStyle/>
                    <a:p>
                      <a:pPr algn="ctr" fontAlgn="b"/>
                      <a:r>
                        <a:rPr lang="es-PE" sz="1100" u="none" strike="noStrike" dirty="0"/>
                        <a:t>35.3</a:t>
                      </a:r>
                      <a:endParaRPr lang="es-PE" sz="1100" b="0" i="0" u="none" strike="noStrike" dirty="0">
                        <a:solidFill>
                          <a:srgbClr val="000000"/>
                        </a:solidFill>
                        <a:latin typeface="Calibri"/>
                      </a:endParaRPr>
                    </a:p>
                  </a:txBody>
                  <a:tcPr marL="0" marR="0" marT="0" marB="0" anchor="b"/>
                </a:tc>
                <a:tc>
                  <a:txBody>
                    <a:bodyPr/>
                    <a:lstStyle/>
                    <a:p>
                      <a:pPr algn="ctr" fontAlgn="b"/>
                      <a:r>
                        <a:rPr lang="es-PE" sz="1100" u="none" strike="noStrike" dirty="0"/>
                        <a:t>44.1</a:t>
                      </a:r>
                      <a:endParaRPr lang="es-PE" sz="1100" b="0" i="0" u="none" strike="noStrike" dirty="0">
                        <a:solidFill>
                          <a:srgbClr val="000000"/>
                        </a:solidFill>
                        <a:latin typeface="Calibri"/>
                      </a:endParaRPr>
                    </a:p>
                  </a:txBody>
                  <a:tcPr marL="0" marR="0" marT="0" marB="0" anchor="b"/>
                </a:tc>
                <a:tc>
                  <a:txBody>
                    <a:bodyPr/>
                    <a:lstStyle/>
                    <a:p>
                      <a:pPr algn="ctr" fontAlgn="b"/>
                      <a:r>
                        <a:rPr lang="es-PE" sz="1100" u="none" strike="noStrike" dirty="0"/>
                        <a:t>41.3</a:t>
                      </a:r>
                      <a:endParaRPr lang="es-PE" sz="1100" b="0" i="0" u="none" strike="noStrike" dirty="0">
                        <a:solidFill>
                          <a:srgbClr val="000000"/>
                        </a:solidFill>
                        <a:latin typeface="Calibri"/>
                      </a:endParaRPr>
                    </a:p>
                  </a:txBody>
                  <a:tcPr marL="0" marR="0" marT="0" marB="0" anchor="b"/>
                </a:tc>
                <a:tc>
                  <a:txBody>
                    <a:bodyPr/>
                    <a:lstStyle/>
                    <a:p>
                      <a:pPr algn="ctr" fontAlgn="b"/>
                      <a:r>
                        <a:rPr lang="es-PE" sz="1100" u="none" strike="noStrike" dirty="0"/>
                        <a:t>43.5</a:t>
                      </a:r>
                      <a:endParaRPr lang="es-PE" sz="1100" b="0" i="0" u="none" strike="noStrike" dirty="0">
                        <a:solidFill>
                          <a:srgbClr val="000000"/>
                        </a:solidFill>
                        <a:latin typeface="Calibri"/>
                      </a:endParaRPr>
                    </a:p>
                  </a:txBody>
                  <a:tcPr marL="0" marR="0" marT="0" marB="0" anchor="b"/>
                </a:tc>
                <a:tc>
                  <a:txBody>
                    <a:bodyPr/>
                    <a:lstStyle/>
                    <a:p>
                      <a:pPr algn="ctr" fontAlgn="b"/>
                      <a:r>
                        <a:rPr lang="es-PE" sz="1100" u="none" strike="noStrike" dirty="0"/>
                        <a:t>45.3</a:t>
                      </a:r>
                      <a:endParaRPr lang="es-PE" sz="1100" b="0" i="0" u="none" strike="noStrike" dirty="0">
                        <a:solidFill>
                          <a:srgbClr val="000000"/>
                        </a:solidFill>
                        <a:latin typeface="Calibri"/>
                      </a:endParaRPr>
                    </a:p>
                  </a:txBody>
                  <a:tcPr marL="0" marR="0" marT="0" marB="0" anchor="b"/>
                </a:tc>
              </a:tr>
            </a:tbl>
          </a:graphicData>
        </a:graphic>
      </p:graphicFrame>
      <p:graphicFrame>
        <p:nvGraphicFramePr>
          <p:cNvPr id="5" name="3 Gráfico"/>
          <p:cNvGraphicFramePr/>
          <p:nvPr>
            <p:extLst>
              <p:ext uri="{D42A27DB-BD31-4B8C-83A1-F6EECF244321}">
                <p14:modId xmlns:p14="http://schemas.microsoft.com/office/powerpoint/2010/main" val="2724577149"/>
              </p:ext>
            </p:extLst>
          </p:nvPr>
        </p:nvGraphicFramePr>
        <p:xfrm>
          <a:off x="2178257" y="3068960"/>
          <a:ext cx="4643470" cy="300039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0546464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txBox="1">
            <a:spLocks/>
          </p:cNvSpPr>
          <p:nvPr/>
        </p:nvSpPr>
        <p:spPr>
          <a:xfrm>
            <a:off x="457200" y="490662"/>
            <a:ext cx="8229600" cy="1354162"/>
          </a:xfrm>
          <a:prstGeom prst="rect">
            <a:avLst/>
          </a:prstGeom>
          <a:solidFill>
            <a:schemeClr val="accent3">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PE" sz="3000" dirty="0" smtClean="0">
                <a:solidFill>
                  <a:schemeClr val="bg1"/>
                </a:solidFill>
                <a:latin typeface="Eras Bold ITC" panose="020B0907030504020204" pitchFamily="34" charset="0"/>
              </a:rPr>
              <a:t>Atención y aplicación de Declaraciones Juradas a los postulantes de los Programas Sociales</a:t>
            </a:r>
            <a:endParaRPr lang="es-PE" sz="3000" dirty="0">
              <a:solidFill>
                <a:schemeClr val="bg1"/>
              </a:solidFill>
              <a:latin typeface="Eras Bold ITC" panose="020B0907030504020204" pitchFamily="34" charset="0"/>
            </a:endParaRPr>
          </a:p>
        </p:txBody>
      </p:sp>
      <p:pic>
        <p:nvPicPr>
          <p:cNvPr id="5" name="4 Imagen" descr="D:\2014\2014 FOTOS\ULF\nov 2014\IMG-20141117-00010.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1560" y="2237285"/>
            <a:ext cx="3816424" cy="3135931"/>
          </a:xfrm>
          <a:prstGeom prst="rect">
            <a:avLst/>
          </a:prstGeom>
          <a:solidFill>
            <a:srgbClr val="FFFFFF">
              <a:shade val="85000"/>
            </a:srgbClr>
          </a:solidFill>
          <a:ln w="88900" cap="sq">
            <a:solidFill>
              <a:schemeClr val="accent3">
                <a:lumMod val="60000"/>
                <a:lumOff val="4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8024" y="2204864"/>
            <a:ext cx="3762260" cy="3168352"/>
          </a:xfrm>
          <a:prstGeom prst="rect">
            <a:avLst/>
          </a:prstGeom>
          <a:solidFill>
            <a:srgbClr val="FFFFFF">
              <a:shade val="85000"/>
            </a:srgbClr>
          </a:solidFill>
          <a:ln w="88900" cap="sq">
            <a:solidFill>
              <a:schemeClr val="accent3">
                <a:lumMod val="60000"/>
                <a:lumOff val="4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208628860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91681" y="25"/>
            <a:ext cx="7452320" cy="3130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676" y="0"/>
            <a:ext cx="2427734" cy="775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02631" y="5209622"/>
            <a:ext cx="3541369" cy="1648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02631" y="4005064"/>
            <a:ext cx="3541370" cy="12045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uadroTexto 1"/>
          <p:cNvSpPr txBox="1"/>
          <p:nvPr/>
        </p:nvSpPr>
        <p:spPr>
          <a:xfrm>
            <a:off x="64574" y="4005064"/>
            <a:ext cx="5538055" cy="2492990"/>
          </a:xfrm>
          <a:prstGeom prst="rect">
            <a:avLst/>
          </a:prstGeom>
          <a:noFill/>
        </p:spPr>
        <p:txBody>
          <a:bodyPr wrap="none" rtlCol="0">
            <a:spAutoFit/>
          </a:bodyPr>
          <a:lstStyle/>
          <a:p>
            <a:r>
              <a:rPr lang="es-MX" sz="6000" b="1" dirty="0" smtClean="0">
                <a:solidFill>
                  <a:schemeClr val="accent3">
                    <a:lumMod val="75000"/>
                  </a:schemeClr>
                </a:solidFill>
              </a:rPr>
              <a:t>Muchas Gracias</a:t>
            </a:r>
          </a:p>
          <a:p>
            <a:endParaRPr lang="es-MX" sz="3200" b="1" dirty="0">
              <a:solidFill>
                <a:schemeClr val="accent3">
                  <a:lumMod val="75000"/>
                </a:schemeClr>
              </a:solidFill>
            </a:endParaRPr>
          </a:p>
          <a:p>
            <a:r>
              <a:rPr lang="es-MX" sz="3200" b="1" dirty="0" smtClean="0">
                <a:solidFill>
                  <a:schemeClr val="accent3">
                    <a:lumMod val="75000"/>
                  </a:schemeClr>
                </a:solidFill>
              </a:rPr>
              <a:t>Equipo Técnico del Presupuesto</a:t>
            </a:r>
          </a:p>
          <a:p>
            <a:r>
              <a:rPr lang="es-MX" sz="3200" b="1" dirty="0" smtClean="0">
                <a:solidFill>
                  <a:schemeClr val="accent3">
                    <a:lumMod val="75000"/>
                  </a:schemeClr>
                </a:solidFill>
              </a:rPr>
              <a:t>Participativo 2016</a:t>
            </a:r>
            <a:endParaRPr lang="es-MX" b="1" dirty="0" smtClean="0">
              <a:solidFill>
                <a:schemeClr val="accent3">
                  <a:lumMod val="75000"/>
                </a:schemeClr>
              </a:solidFill>
            </a:endParaRPr>
          </a:p>
        </p:txBody>
      </p:sp>
      <p:pic>
        <p:nvPicPr>
          <p:cNvPr id="1029"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29397" y="4481761"/>
            <a:ext cx="2887836" cy="5986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5472478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91681" y="25"/>
            <a:ext cx="7452320" cy="3130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676" y="0"/>
            <a:ext cx="2427734" cy="775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969" y="4005064"/>
            <a:ext cx="5621600" cy="2852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02631" y="5209622"/>
            <a:ext cx="3541369" cy="1648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02631" y="4005064"/>
            <a:ext cx="3541370" cy="12045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uadroTexto 1"/>
          <p:cNvSpPr txBox="1"/>
          <p:nvPr/>
        </p:nvSpPr>
        <p:spPr>
          <a:xfrm>
            <a:off x="97824" y="2708920"/>
            <a:ext cx="8240141" cy="1354217"/>
          </a:xfrm>
          <a:prstGeom prst="rect">
            <a:avLst/>
          </a:prstGeom>
          <a:noFill/>
        </p:spPr>
        <p:txBody>
          <a:bodyPr wrap="none" rtlCol="0">
            <a:spAutoFit/>
          </a:bodyPr>
          <a:lstStyle/>
          <a:p>
            <a:r>
              <a:rPr lang="es-MX" sz="3200" b="1" dirty="0" smtClean="0"/>
              <a:t>Taller de Diagnóstico Distrital e Identificación y </a:t>
            </a:r>
          </a:p>
          <a:p>
            <a:r>
              <a:rPr lang="es-MX" sz="3200" b="1" dirty="0" smtClean="0"/>
              <a:t>Priorización de Resultados</a:t>
            </a:r>
          </a:p>
          <a:p>
            <a:r>
              <a:rPr lang="es-MX" b="1" dirty="0" smtClean="0"/>
              <a:t>27 de Abril de 2015</a:t>
            </a:r>
          </a:p>
        </p:txBody>
      </p:sp>
      <p:pic>
        <p:nvPicPr>
          <p:cNvPr id="1029" name="Picture 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929397" y="4481761"/>
            <a:ext cx="2887836" cy="5986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95153599"/>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txBox="1">
            <a:spLocks noGrp="1"/>
          </p:cNvSpPr>
          <p:nvPr>
            <p:ph type="title"/>
          </p:nvPr>
        </p:nvSpPr>
        <p:spPr>
          <a:xfrm>
            <a:off x="395536" y="548680"/>
            <a:ext cx="8229600" cy="1143000"/>
          </a:xfrm>
          <a:prstGeom prst="rect">
            <a:avLst/>
          </a:prstGeom>
          <a:solidFill>
            <a:schemeClr val="accent3">
              <a:lumMod val="75000"/>
            </a:schemeClr>
          </a:solidFill>
        </p:spPr>
        <p:txBody>
          <a:bodyPr vert="horz" lIns="91440" tIns="45720" rIns="91440" bIns="45720" rtlCol="0" anchor="ctr">
            <a:noAutofit/>
          </a:bodyPr>
          <a:lstStyle/>
          <a:p>
            <a:r>
              <a:rPr lang="es-PE" sz="4000" b="1" dirty="0">
                <a:solidFill>
                  <a:schemeClr val="bg1"/>
                </a:solidFill>
                <a:latin typeface="Eras Bold ITC" panose="020B0907030504020204" pitchFamily="34" charset="0"/>
              </a:rPr>
              <a:t>GERENCIA DE PROTECCIÓN Y FAMILIA</a:t>
            </a:r>
          </a:p>
        </p:txBody>
      </p:sp>
      <p:pic>
        <p:nvPicPr>
          <p:cNvPr id="3" name="Picture 2" descr="D:\ALBUM  FOTOGRÁFICO MDV\Gerencia de Protección y Familia\Campñon Pachacutec\IMG_20150321_094209143.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9061"/>
          <a:stretch/>
        </p:blipFill>
        <p:spPr bwMode="auto">
          <a:xfrm>
            <a:off x="1691680" y="1988840"/>
            <a:ext cx="5760640" cy="3960439"/>
          </a:xfrm>
          <a:prstGeom prst="rect">
            <a:avLst/>
          </a:prstGeom>
          <a:noFill/>
          <a:ln w="9525">
            <a:solidFill>
              <a:srgbClr val="000000"/>
            </a:solidFill>
            <a:miter lim="800000"/>
            <a:headEnd/>
            <a:tailEnd/>
          </a:ln>
          <a:effectLst>
            <a:glow rad="228600">
              <a:schemeClr val="accent3">
                <a:satMod val="175000"/>
                <a:alpha val="40000"/>
              </a:schemeClr>
            </a:glow>
            <a:outerShdw blurRad="76200" dir="13500000" sy="23000" kx="1200000" algn="br" rotWithShape="0">
              <a:prstClr val="black">
                <a:alpha val="2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445080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txBox="1">
            <a:spLocks noGrp="1"/>
          </p:cNvSpPr>
          <p:nvPr>
            <p:ph type="title"/>
          </p:nvPr>
        </p:nvSpPr>
        <p:spPr>
          <a:xfrm>
            <a:off x="467544" y="476672"/>
            <a:ext cx="8229600" cy="1152128"/>
          </a:xfrm>
          <a:prstGeom prst="rect">
            <a:avLst/>
          </a:prstGeom>
          <a:solidFill>
            <a:schemeClr val="accent3">
              <a:lumMod val="75000"/>
            </a:schemeClr>
          </a:solidFill>
        </p:spPr>
        <p:txBody>
          <a:bodyPr vert="horz" lIns="91440" tIns="45720" rIns="91440" bIns="45720" rtlCol="0" anchor="ctr">
            <a:noAutofit/>
          </a:bodyPr>
          <a:lstStyle/>
          <a:p>
            <a:r>
              <a:rPr lang="es-PE" sz="4000" dirty="0" smtClean="0">
                <a:solidFill>
                  <a:schemeClr val="bg1"/>
                </a:solidFill>
                <a:latin typeface="Eras Bold ITC" panose="020B0907030504020204" pitchFamily="34" charset="0"/>
              </a:rPr>
              <a:t>Gerencia de Protección y Familia</a:t>
            </a:r>
            <a:endParaRPr lang="es-PE" sz="4000" dirty="0">
              <a:solidFill>
                <a:schemeClr val="bg1"/>
              </a:solidFill>
              <a:latin typeface="Eras Bold ITC" panose="020B0907030504020204" pitchFamily="34" charset="0"/>
            </a:endParaRPr>
          </a:p>
        </p:txBody>
      </p:sp>
      <p:sp>
        <p:nvSpPr>
          <p:cNvPr id="6" name="5 CuadroTexto"/>
          <p:cNvSpPr txBox="1"/>
          <p:nvPr/>
        </p:nvSpPr>
        <p:spPr>
          <a:xfrm>
            <a:off x="467544" y="1844824"/>
            <a:ext cx="5040560" cy="4176464"/>
          </a:xfrm>
          <a:prstGeom prst="rect">
            <a:avLst/>
          </a:prstGeom>
        </p:spPr>
        <p:txBody>
          <a:bodyPr vert="horz" lIns="91440" tIns="45720" rIns="91440" bIns="45720" rtlCol="0">
            <a:normAutofit lnSpcReduction="10000"/>
          </a:bodyPr>
          <a:lstStyle>
            <a:lvl1pPr indent="0" algn="ctr">
              <a:spcBef>
                <a:spcPct val="20000"/>
              </a:spcBef>
              <a:buFont typeface="Arial" charset="0"/>
              <a:buNone/>
              <a:defRPr sz="3200" b="1">
                <a:effectLst>
                  <a:outerShdw blurRad="38100" dist="38100" dir="2700000" algn="tl">
                    <a:srgbClr val="000000">
                      <a:alpha val="43137"/>
                    </a:srgbClr>
                  </a:outerShdw>
                </a:effectLst>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es-PE" dirty="0" smtClean="0"/>
              <a:t>LÍNEA ESTRATÉGICA 3</a:t>
            </a:r>
          </a:p>
          <a:p>
            <a:endParaRPr lang="es-PE" dirty="0"/>
          </a:p>
          <a:p>
            <a:r>
              <a:rPr lang="es-PE" dirty="0">
                <a:solidFill>
                  <a:schemeClr val="accent6">
                    <a:lumMod val="50000"/>
                  </a:schemeClr>
                </a:solidFill>
              </a:rPr>
              <a:t>Ventanilla promueve la inclusión social de los sectores vulnerables a través de la participación ciudadana y la protección de sus derechos </a:t>
            </a:r>
          </a:p>
        </p:txBody>
      </p:sp>
      <p:sp>
        <p:nvSpPr>
          <p:cNvPr id="2" name="1 Flecha abajo"/>
          <p:cNvSpPr/>
          <p:nvPr/>
        </p:nvSpPr>
        <p:spPr>
          <a:xfrm>
            <a:off x="2555776" y="2420888"/>
            <a:ext cx="1080120" cy="504056"/>
          </a:xfrm>
          <a:prstGeom prst="downArrow">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PE"/>
          </a:p>
        </p:txBody>
      </p:sp>
      <p:pic>
        <p:nvPicPr>
          <p:cNvPr id="7" name="Picture 2" descr="D:\ALBUM  FOTOGRÁFICO MDV\Gerencia de Protección y Familia\Pasacalle Sindrome Down 2015\IMG_20150327_113745687.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17916"/>
          <a:stretch/>
        </p:blipFill>
        <p:spPr bwMode="auto">
          <a:xfrm>
            <a:off x="5688460" y="2716834"/>
            <a:ext cx="2843980" cy="2224334"/>
          </a:xfrm>
          <a:prstGeom prst="rect">
            <a:avLst/>
          </a:prstGeom>
          <a:noFill/>
          <a:effectLst>
            <a:glow rad="228600">
              <a:schemeClr val="accent3">
                <a:satMod val="175000"/>
                <a:alpha val="40000"/>
              </a:schemeClr>
            </a:glo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1520099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1 Título"/>
          <p:cNvSpPr txBox="1">
            <a:spLocks/>
          </p:cNvSpPr>
          <p:nvPr/>
        </p:nvSpPr>
        <p:spPr>
          <a:xfrm>
            <a:off x="467544" y="692696"/>
            <a:ext cx="8229600" cy="1152128"/>
          </a:xfrm>
          <a:prstGeom prst="rect">
            <a:avLst/>
          </a:prstGeom>
          <a:solidFill>
            <a:schemeClr val="accent3">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PE" sz="4000" smtClean="0">
                <a:solidFill>
                  <a:schemeClr val="bg1"/>
                </a:solidFill>
                <a:latin typeface="Eras Bold ITC" panose="020B0907030504020204" pitchFamily="34" charset="0"/>
              </a:rPr>
              <a:t>Programa Municipal de Prevención y Lucha contra las Drogas</a:t>
            </a:r>
            <a:endParaRPr lang="es-PE" sz="4000" dirty="0">
              <a:solidFill>
                <a:schemeClr val="bg1"/>
              </a:solidFill>
              <a:latin typeface="Eras Bold ITC" panose="020B0907030504020204" pitchFamily="34" charset="0"/>
            </a:endParaRPr>
          </a:p>
        </p:txBody>
      </p:sp>
      <p:pic>
        <p:nvPicPr>
          <p:cNvPr id="1026" name="Picture 2" descr="D:\ALBUM  FOTOGRÁFICO MDV\Gerencia de Protección y Familia\DROGAS\DSC0417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788024" y="2420888"/>
            <a:ext cx="3798149" cy="3244900"/>
          </a:xfrm>
          <a:prstGeom prst="rect">
            <a:avLst/>
          </a:prstGeom>
          <a:solidFill>
            <a:srgbClr val="FFFFFF">
              <a:shade val="85000"/>
            </a:srgbClr>
          </a:solidFill>
          <a:ln w="88900" cap="sq">
            <a:solidFill>
              <a:schemeClr val="accent3">
                <a:lumMod val="60000"/>
                <a:lumOff val="4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2" name="Picture 2" descr="D:\ALBUM  FOTOGRÁFICO MDV\Gerencia de Protección y Familia\DROGAS\DSC04878.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1560" y="2420888"/>
            <a:ext cx="3816424" cy="3244900"/>
          </a:xfrm>
          <a:prstGeom prst="rect">
            <a:avLst/>
          </a:prstGeom>
          <a:solidFill>
            <a:srgbClr val="FFFFFF">
              <a:shade val="85000"/>
            </a:srgbClr>
          </a:solidFill>
          <a:ln w="88900" cap="sq">
            <a:solidFill>
              <a:schemeClr val="accent3">
                <a:lumMod val="60000"/>
                <a:lumOff val="4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351233228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110901" y="2204864"/>
            <a:ext cx="8637562" cy="1785104"/>
          </a:xfrm>
          <a:prstGeom prst="rect">
            <a:avLst/>
          </a:prstGeom>
        </p:spPr>
        <p:txBody>
          <a:bodyPr wrap="square">
            <a:spAutoFit/>
          </a:bodyPr>
          <a:lstStyle/>
          <a:p>
            <a:pPr marL="342900" indent="-342900" algn="just">
              <a:buFont typeface="Arial" pitchFamily="34" charset="0"/>
              <a:buChar char="•"/>
            </a:pPr>
            <a:r>
              <a:rPr lang="es-PE" sz="2200" dirty="0" smtClean="0"/>
              <a:t>Se </a:t>
            </a:r>
            <a:r>
              <a:rPr lang="es-PE" sz="2200" dirty="0"/>
              <a:t>estima que en Ventanilla existen: 251 pandillas, 4 barras bravas, lo que representa un total de 11,000 pandilleros </a:t>
            </a:r>
            <a:r>
              <a:rPr lang="es-PE" sz="2200" dirty="0" smtClean="0"/>
              <a:t>aproximadamente. </a:t>
            </a:r>
          </a:p>
          <a:p>
            <a:pPr algn="just"/>
            <a:endParaRPr lang="es-PE" sz="2200" dirty="0" smtClean="0"/>
          </a:p>
          <a:p>
            <a:pPr marL="342900" indent="-342900" algn="just">
              <a:buFont typeface="Arial" pitchFamily="34" charset="0"/>
              <a:buChar char="•"/>
            </a:pPr>
            <a:r>
              <a:rPr lang="es-ES_tradnl" altLang="es-PE" sz="2200" dirty="0" smtClean="0"/>
              <a:t>Más </a:t>
            </a:r>
            <a:r>
              <a:rPr lang="es-ES_tradnl" altLang="es-PE" sz="2200" dirty="0"/>
              <a:t>del 80% de personas que </a:t>
            </a:r>
            <a:r>
              <a:rPr lang="es-ES_tradnl" altLang="es-PE" sz="2200" dirty="0" smtClean="0"/>
              <a:t>realizan </a:t>
            </a:r>
            <a:r>
              <a:rPr lang="es-ES_tradnl" altLang="es-PE" sz="2200" dirty="0"/>
              <a:t>actos delictivos y de violencia, son consumidores de </a:t>
            </a:r>
            <a:r>
              <a:rPr lang="es-ES_tradnl" altLang="es-PE" sz="2200" dirty="0" smtClean="0"/>
              <a:t>drogas  generando inseguridad </a:t>
            </a:r>
            <a:r>
              <a:rPr lang="es-ES_tradnl" altLang="es-PE" sz="2200" dirty="0"/>
              <a:t>en la </a:t>
            </a:r>
            <a:r>
              <a:rPr lang="es-ES_tradnl" altLang="es-PE" sz="2200" dirty="0" smtClean="0"/>
              <a:t>ciudadanía.</a:t>
            </a:r>
            <a:endParaRPr lang="es-ES_tradnl" altLang="es-PE" sz="2200" dirty="0"/>
          </a:p>
        </p:txBody>
      </p:sp>
      <p:pic>
        <p:nvPicPr>
          <p:cNvPr id="8" name="7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77917" y="4149080"/>
            <a:ext cx="3290027" cy="1847997"/>
          </a:xfrm>
          <a:prstGeom prst="rect">
            <a:avLst/>
          </a:prstGeom>
          <a:solidFill>
            <a:srgbClr val="FFFFFF">
              <a:shade val="85000"/>
            </a:srgbClr>
          </a:solidFill>
          <a:ln w="88900" cap="sq">
            <a:solidFill>
              <a:schemeClr val="accent3">
                <a:lumMod val="60000"/>
                <a:lumOff val="4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8 Imagen"/>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32040" y="4149080"/>
            <a:ext cx="3290020" cy="1847993"/>
          </a:xfrm>
          <a:prstGeom prst="rect">
            <a:avLst/>
          </a:prstGeom>
          <a:solidFill>
            <a:srgbClr val="FFFFFF">
              <a:shade val="85000"/>
            </a:srgbClr>
          </a:solidFill>
          <a:ln w="88900" cap="sq">
            <a:solidFill>
              <a:schemeClr val="accent3">
                <a:lumMod val="60000"/>
                <a:lumOff val="4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3 Título"/>
          <p:cNvSpPr txBox="1">
            <a:spLocks/>
          </p:cNvSpPr>
          <p:nvPr/>
        </p:nvSpPr>
        <p:spPr>
          <a:xfrm>
            <a:off x="457200" y="593393"/>
            <a:ext cx="8229600" cy="1323439"/>
          </a:xfrm>
          <a:prstGeom prst="rect">
            <a:avLst/>
          </a:prstGeom>
          <a:solidFill>
            <a:schemeClr val="accent3">
              <a:lumMod val="75000"/>
            </a:schemeClr>
          </a:solidFill>
        </p:spPr>
        <p:txBody>
          <a:bodyPr vert="horz" wrap="square" lIns="91440" tIns="45720" rIns="91440" bIns="45720" rtlCol="0" anchor="ctr">
            <a:sp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PE" sz="4000" dirty="0" smtClean="0">
                <a:solidFill>
                  <a:schemeClr val="bg1"/>
                </a:solidFill>
                <a:latin typeface="Eras Bold ITC" panose="020B0907030504020204" pitchFamily="34" charset="0"/>
              </a:rPr>
              <a:t>Los Jóvenes y su Exposición a las Drogas</a:t>
            </a:r>
            <a:endParaRPr lang="es-PE" sz="4000" dirty="0">
              <a:solidFill>
                <a:schemeClr val="bg1"/>
              </a:solidFill>
              <a:latin typeface="Eras Bold ITC" panose="020B0907030504020204" pitchFamily="34" charset="0"/>
            </a:endParaRPr>
          </a:p>
        </p:txBody>
      </p:sp>
    </p:spTree>
    <p:extLst>
      <p:ext uri="{BB962C8B-B14F-4D97-AF65-F5344CB8AC3E}">
        <p14:creationId xmlns:p14="http://schemas.microsoft.com/office/powerpoint/2010/main" val="213514883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txBox="1">
            <a:spLocks noGrp="1"/>
          </p:cNvSpPr>
          <p:nvPr>
            <p:ph type="title"/>
          </p:nvPr>
        </p:nvSpPr>
        <p:spPr>
          <a:xfrm>
            <a:off x="467544" y="2553381"/>
            <a:ext cx="8229600" cy="1143000"/>
          </a:xfrm>
          <a:prstGeom prst="rect">
            <a:avLst/>
          </a:prstGeom>
          <a:solidFill>
            <a:schemeClr val="accent3">
              <a:lumMod val="75000"/>
            </a:schemeClr>
          </a:solidFill>
        </p:spPr>
        <p:txBody>
          <a:bodyPr vert="horz" lIns="91440" tIns="45720" rIns="91440" bIns="45720" rtlCol="0" anchor="ctr">
            <a:noAutofit/>
          </a:bodyPr>
          <a:lstStyle/>
          <a:p>
            <a:r>
              <a:rPr lang="es-PE" sz="4000" dirty="0" smtClean="0">
                <a:solidFill>
                  <a:schemeClr val="bg1"/>
                </a:solidFill>
                <a:latin typeface="Eras Bold ITC" panose="020B0907030504020204" pitchFamily="34" charset="0"/>
              </a:rPr>
              <a:t>Subgerencia de Mujer y Familia</a:t>
            </a:r>
            <a:endParaRPr lang="es-PE" sz="4000" dirty="0">
              <a:solidFill>
                <a:schemeClr val="bg1"/>
              </a:solidFill>
              <a:latin typeface="Eras Bold ITC" panose="020B0907030504020204" pitchFamily="34" charset="0"/>
            </a:endParaRPr>
          </a:p>
        </p:txBody>
      </p:sp>
    </p:spTree>
    <p:extLst>
      <p:ext uri="{BB962C8B-B14F-4D97-AF65-F5344CB8AC3E}">
        <p14:creationId xmlns:p14="http://schemas.microsoft.com/office/powerpoint/2010/main" val="104790968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txBox="1">
            <a:spLocks noGrp="1"/>
          </p:cNvSpPr>
          <p:nvPr>
            <p:ph type="title"/>
          </p:nvPr>
        </p:nvSpPr>
        <p:spPr>
          <a:prstGeom prst="rect">
            <a:avLst/>
          </a:prstGeom>
          <a:solidFill>
            <a:schemeClr val="accent3">
              <a:lumMod val="75000"/>
            </a:schemeClr>
          </a:solidFill>
        </p:spPr>
        <p:txBody>
          <a:bodyPr vert="horz" lIns="91440" tIns="45720" rIns="91440" bIns="45720" rtlCol="0" anchor="ctr">
            <a:noAutofit/>
          </a:bodyPr>
          <a:lstStyle/>
          <a:p>
            <a:r>
              <a:rPr lang="es-PE" sz="4000" dirty="0">
                <a:solidFill>
                  <a:schemeClr val="bg1"/>
                </a:solidFill>
                <a:latin typeface="Eras Bold ITC" panose="020B0907030504020204" pitchFamily="34" charset="0"/>
              </a:rPr>
              <a:t>Vulneración de Derechos de los Niños y Niñas</a:t>
            </a:r>
          </a:p>
        </p:txBody>
      </p:sp>
      <p:graphicFrame>
        <p:nvGraphicFramePr>
          <p:cNvPr id="5" name="4 Tabla"/>
          <p:cNvGraphicFramePr>
            <a:graphicFrameLocks noGrp="1"/>
          </p:cNvGraphicFramePr>
          <p:nvPr>
            <p:extLst>
              <p:ext uri="{D42A27DB-BD31-4B8C-83A1-F6EECF244321}">
                <p14:modId xmlns:p14="http://schemas.microsoft.com/office/powerpoint/2010/main" val="4045415527"/>
              </p:ext>
            </p:extLst>
          </p:nvPr>
        </p:nvGraphicFramePr>
        <p:xfrm>
          <a:off x="4427984" y="1844824"/>
          <a:ext cx="4248472" cy="1872208"/>
        </p:xfrm>
        <a:graphic>
          <a:graphicData uri="http://schemas.openxmlformats.org/drawingml/2006/table">
            <a:tbl>
              <a:tblPr>
                <a:tableStyleId>{69C7853C-536D-4A76-A0AE-DD22124D55A5}</a:tableStyleId>
              </a:tblPr>
              <a:tblGrid>
                <a:gridCol w="1224136"/>
                <a:gridCol w="1080120"/>
                <a:gridCol w="1008112"/>
                <a:gridCol w="936104"/>
              </a:tblGrid>
              <a:tr h="360040">
                <a:tc gridSpan="4">
                  <a:txBody>
                    <a:bodyPr/>
                    <a:lstStyle/>
                    <a:p>
                      <a:pPr algn="ctr" fontAlgn="b"/>
                      <a:r>
                        <a:rPr lang="es-PE" sz="1200" u="none" strike="noStrike" dirty="0" smtClean="0">
                          <a:effectLst/>
                        </a:rPr>
                        <a:t>VIOLENCIA FISICA</a:t>
                      </a:r>
                      <a:endParaRPr lang="es-PE" sz="1200" b="1" i="0" u="none" strike="noStrike" dirty="0">
                        <a:solidFill>
                          <a:schemeClr val="bg1"/>
                        </a:solidFill>
                        <a:effectLst/>
                        <a:latin typeface="Calibri"/>
                      </a:endParaRPr>
                    </a:p>
                  </a:txBody>
                  <a:tcPr marL="9525" marR="9525" marT="9525" marB="0" anchor="ctr">
                    <a:solidFill>
                      <a:schemeClr val="accent3">
                        <a:lumMod val="60000"/>
                        <a:lumOff val="40000"/>
                      </a:schemeClr>
                    </a:solidFill>
                  </a:tcPr>
                </a:tc>
                <a:tc hMerge="1">
                  <a:txBody>
                    <a:bodyPr/>
                    <a:lstStyle/>
                    <a:p>
                      <a:endParaRPr lang="es-PE"/>
                    </a:p>
                  </a:txBody>
                  <a:tcPr/>
                </a:tc>
                <a:tc hMerge="1">
                  <a:txBody>
                    <a:bodyPr/>
                    <a:lstStyle/>
                    <a:p>
                      <a:endParaRPr lang="es-PE"/>
                    </a:p>
                  </a:txBody>
                  <a:tcPr/>
                </a:tc>
                <a:tc hMerge="1">
                  <a:txBody>
                    <a:bodyPr/>
                    <a:lstStyle/>
                    <a:p>
                      <a:endParaRPr lang="es-PE"/>
                    </a:p>
                  </a:txBody>
                  <a:tcPr/>
                </a:tc>
              </a:tr>
              <a:tr h="201162">
                <a:tc rowSpan="2">
                  <a:txBody>
                    <a:bodyPr/>
                    <a:lstStyle/>
                    <a:p>
                      <a:pPr algn="ctr" rtl="0" fontAlgn="ctr"/>
                      <a:r>
                        <a:rPr lang="es-PE" sz="1200" u="none" strike="noStrike" dirty="0">
                          <a:effectLst/>
                        </a:rPr>
                        <a:t>Grupo de edad</a:t>
                      </a:r>
                      <a:endParaRPr lang="es-PE" sz="1200" b="1" i="0" u="none" strike="noStrike" dirty="0">
                        <a:solidFill>
                          <a:srgbClr val="FFFFFF"/>
                        </a:solidFill>
                        <a:effectLst/>
                        <a:latin typeface="Calibri"/>
                      </a:endParaRPr>
                    </a:p>
                  </a:txBody>
                  <a:tcPr marL="9525" marR="9525" marT="9525" marB="0" anchor="ctr"/>
                </a:tc>
                <a:tc gridSpan="3">
                  <a:txBody>
                    <a:bodyPr/>
                    <a:lstStyle/>
                    <a:p>
                      <a:pPr algn="ctr" rtl="0" fontAlgn="ctr"/>
                      <a:r>
                        <a:rPr lang="es-PE" sz="1200" u="none" strike="noStrike" dirty="0" smtClean="0">
                          <a:effectLst/>
                        </a:rPr>
                        <a:t>Sexo</a:t>
                      </a:r>
                      <a:endParaRPr lang="es-PE" sz="1200" b="1" i="0" u="none" strike="noStrike" dirty="0">
                        <a:solidFill>
                          <a:schemeClr val="tx1"/>
                        </a:solidFill>
                        <a:effectLst/>
                        <a:latin typeface="Calibri"/>
                      </a:endParaRPr>
                    </a:p>
                  </a:txBody>
                  <a:tcPr marL="9525" marR="9525" marT="9525" marB="0" anchor="ctr"/>
                </a:tc>
                <a:tc hMerge="1">
                  <a:txBody>
                    <a:bodyPr/>
                    <a:lstStyle/>
                    <a:p>
                      <a:pPr algn="ctr" rtl="0" fontAlgn="ctr"/>
                      <a:endParaRPr lang="es-PE" sz="1200" b="1" i="0" u="none" strike="noStrike" dirty="0">
                        <a:solidFill>
                          <a:srgbClr val="FFFFFF"/>
                        </a:solidFill>
                        <a:effectLst/>
                        <a:latin typeface="Calibri"/>
                      </a:endParaRPr>
                    </a:p>
                  </a:txBody>
                  <a:tcPr marL="9525" marR="9525" marT="9525" marB="0" anchor="ctr"/>
                </a:tc>
                <a:tc hMerge="1">
                  <a:txBody>
                    <a:bodyPr/>
                    <a:lstStyle/>
                    <a:p>
                      <a:pPr algn="ctr" rtl="0" fontAlgn="ctr"/>
                      <a:endParaRPr lang="es-PE" sz="1200" b="1" i="0" u="none" strike="noStrike" dirty="0">
                        <a:solidFill>
                          <a:srgbClr val="FFFFFF"/>
                        </a:solidFill>
                        <a:effectLst/>
                        <a:latin typeface="Calibri"/>
                      </a:endParaRPr>
                    </a:p>
                  </a:txBody>
                  <a:tcPr marL="9525" marR="9525" marT="9525" marB="0" anchor="ctr"/>
                </a:tc>
              </a:tr>
              <a:tr h="230886">
                <a:tc vMerge="1">
                  <a:txBody>
                    <a:bodyPr/>
                    <a:lstStyle/>
                    <a:p>
                      <a:pPr algn="ctr" rtl="0" fontAlgn="ctr"/>
                      <a:endParaRPr lang="es-PE" sz="1200" b="1" i="0" u="none" strike="noStrike" dirty="0">
                        <a:solidFill>
                          <a:srgbClr val="FFFFFF"/>
                        </a:solidFill>
                        <a:effectLst/>
                        <a:latin typeface="Calibri"/>
                      </a:endParaRPr>
                    </a:p>
                  </a:txBody>
                  <a:tcPr marL="9525" marR="9525" marT="9525" marB="0" anchor="ctr"/>
                </a:tc>
                <a:tc>
                  <a:txBody>
                    <a:bodyPr/>
                    <a:lstStyle/>
                    <a:p>
                      <a:pPr algn="ctr" rtl="0" fontAlgn="ctr"/>
                      <a:r>
                        <a:rPr lang="es-PE" sz="1200" u="none" strike="noStrike" dirty="0">
                          <a:effectLst/>
                        </a:rPr>
                        <a:t>Varón </a:t>
                      </a:r>
                      <a:endParaRPr lang="es-PE" sz="1200" b="1" i="0" u="none" strike="noStrike" dirty="0">
                        <a:solidFill>
                          <a:srgbClr val="FFFFFF"/>
                        </a:solidFill>
                        <a:effectLst/>
                        <a:latin typeface="Calibri"/>
                      </a:endParaRPr>
                    </a:p>
                  </a:txBody>
                  <a:tcPr marL="9525" marR="9525" marT="9525" marB="0" anchor="ctr"/>
                </a:tc>
                <a:tc>
                  <a:txBody>
                    <a:bodyPr/>
                    <a:lstStyle/>
                    <a:p>
                      <a:pPr algn="ctr" rtl="0" fontAlgn="ctr"/>
                      <a:r>
                        <a:rPr lang="es-PE" sz="1200" u="none" strike="noStrike">
                          <a:effectLst/>
                        </a:rPr>
                        <a:t>Mujer</a:t>
                      </a:r>
                      <a:endParaRPr lang="es-PE" sz="1200" b="1" i="0" u="none" strike="noStrike">
                        <a:solidFill>
                          <a:srgbClr val="FFFFFF"/>
                        </a:solidFill>
                        <a:effectLst/>
                        <a:latin typeface="Calibri"/>
                      </a:endParaRPr>
                    </a:p>
                  </a:txBody>
                  <a:tcPr marL="9525" marR="9525" marT="9525" marB="0" anchor="ctr"/>
                </a:tc>
                <a:tc>
                  <a:txBody>
                    <a:bodyPr/>
                    <a:lstStyle/>
                    <a:p>
                      <a:pPr algn="ctr" rtl="0" fontAlgn="ctr"/>
                      <a:r>
                        <a:rPr lang="es-PE" sz="1200" u="none" strike="noStrike" dirty="0">
                          <a:effectLst/>
                        </a:rPr>
                        <a:t>Total</a:t>
                      </a:r>
                      <a:endParaRPr lang="es-PE" sz="1200" b="1" i="0" u="none" strike="noStrike" dirty="0">
                        <a:solidFill>
                          <a:srgbClr val="FFFFFF"/>
                        </a:solidFill>
                        <a:effectLst/>
                        <a:latin typeface="Calibri"/>
                      </a:endParaRPr>
                    </a:p>
                  </a:txBody>
                  <a:tcPr marL="9525" marR="9525" marT="9525" marB="0" anchor="ctr"/>
                </a:tc>
              </a:tr>
              <a:tr h="360040">
                <a:tc>
                  <a:txBody>
                    <a:bodyPr/>
                    <a:lstStyle/>
                    <a:p>
                      <a:pPr algn="l" rtl="0" fontAlgn="ctr"/>
                      <a:r>
                        <a:rPr lang="es-PE" sz="1200" u="none" strike="noStrike" dirty="0">
                          <a:effectLst/>
                        </a:rPr>
                        <a:t>Menos de 18 años</a:t>
                      </a:r>
                      <a:endParaRPr lang="es-PE" sz="1200" b="0" i="0" u="none" strike="noStrike" dirty="0">
                        <a:solidFill>
                          <a:srgbClr val="000000"/>
                        </a:solidFill>
                        <a:effectLst/>
                        <a:latin typeface="Calibri"/>
                      </a:endParaRPr>
                    </a:p>
                  </a:txBody>
                  <a:tcPr marL="9525" marR="9525" marT="9525" marB="0" anchor="ctr"/>
                </a:tc>
                <a:tc>
                  <a:txBody>
                    <a:bodyPr/>
                    <a:lstStyle/>
                    <a:p>
                      <a:pPr algn="ctr" rtl="0" fontAlgn="ctr"/>
                      <a:r>
                        <a:rPr lang="es-PE" sz="1200" u="none" strike="noStrike" dirty="0">
                          <a:effectLst/>
                        </a:rPr>
                        <a:t>139</a:t>
                      </a:r>
                      <a:endParaRPr lang="es-PE" sz="1200" b="0" i="0" u="none" strike="noStrike" dirty="0">
                        <a:solidFill>
                          <a:srgbClr val="000000"/>
                        </a:solidFill>
                        <a:effectLst/>
                        <a:latin typeface="Calibri"/>
                      </a:endParaRPr>
                    </a:p>
                  </a:txBody>
                  <a:tcPr marL="9525" marR="9525" marT="9525" marB="0" anchor="ctr"/>
                </a:tc>
                <a:tc>
                  <a:txBody>
                    <a:bodyPr/>
                    <a:lstStyle/>
                    <a:p>
                      <a:pPr algn="ctr" rtl="0" fontAlgn="ctr"/>
                      <a:r>
                        <a:rPr lang="es-PE" sz="1200" u="none" strike="noStrike">
                          <a:effectLst/>
                        </a:rPr>
                        <a:t>156</a:t>
                      </a:r>
                      <a:endParaRPr lang="es-PE" sz="1200" b="0" i="0" u="none" strike="noStrike">
                        <a:solidFill>
                          <a:srgbClr val="000000"/>
                        </a:solidFill>
                        <a:effectLst/>
                        <a:latin typeface="Calibri"/>
                      </a:endParaRPr>
                    </a:p>
                  </a:txBody>
                  <a:tcPr marL="9525" marR="9525" marT="9525" marB="0" anchor="ctr"/>
                </a:tc>
                <a:tc>
                  <a:txBody>
                    <a:bodyPr/>
                    <a:lstStyle/>
                    <a:p>
                      <a:pPr algn="ctr" rtl="0" fontAlgn="ctr"/>
                      <a:r>
                        <a:rPr lang="es-PE" sz="1200" u="none" strike="noStrike">
                          <a:effectLst/>
                        </a:rPr>
                        <a:t>295</a:t>
                      </a:r>
                      <a:endParaRPr lang="es-PE" sz="1200" b="0" i="0" u="none" strike="noStrike">
                        <a:solidFill>
                          <a:srgbClr val="000000"/>
                        </a:solidFill>
                        <a:effectLst/>
                        <a:latin typeface="Calibri"/>
                      </a:endParaRPr>
                    </a:p>
                  </a:txBody>
                  <a:tcPr marL="9525" marR="9525" marT="9525" marB="0" anchor="ctr"/>
                </a:tc>
              </a:tr>
              <a:tr h="360040">
                <a:tc>
                  <a:txBody>
                    <a:bodyPr/>
                    <a:lstStyle/>
                    <a:p>
                      <a:pPr algn="l" rtl="0" fontAlgn="ctr"/>
                      <a:r>
                        <a:rPr lang="es-PE" sz="1200" u="none" strike="noStrike" dirty="0">
                          <a:effectLst/>
                        </a:rPr>
                        <a:t>18 a más años</a:t>
                      </a:r>
                      <a:endParaRPr lang="es-PE" sz="1200" b="0" i="0" u="none" strike="noStrike" dirty="0">
                        <a:solidFill>
                          <a:srgbClr val="000000"/>
                        </a:solidFill>
                        <a:effectLst/>
                        <a:latin typeface="Calibri"/>
                      </a:endParaRPr>
                    </a:p>
                  </a:txBody>
                  <a:tcPr marL="9525" marR="9525" marT="9525" marB="0" anchor="ctr"/>
                </a:tc>
                <a:tc>
                  <a:txBody>
                    <a:bodyPr/>
                    <a:lstStyle/>
                    <a:p>
                      <a:pPr algn="ctr" rtl="0" fontAlgn="ctr"/>
                      <a:r>
                        <a:rPr lang="es-PE" sz="1200" u="none" strike="noStrike" dirty="0">
                          <a:effectLst/>
                        </a:rPr>
                        <a:t>0</a:t>
                      </a:r>
                      <a:endParaRPr lang="es-PE" sz="1200" b="0" i="0" u="none" strike="noStrike" dirty="0">
                        <a:solidFill>
                          <a:srgbClr val="000000"/>
                        </a:solidFill>
                        <a:effectLst/>
                        <a:latin typeface="Calibri"/>
                      </a:endParaRPr>
                    </a:p>
                  </a:txBody>
                  <a:tcPr marL="9525" marR="9525" marT="9525" marB="0" anchor="ctr"/>
                </a:tc>
                <a:tc>
                  <a:txBody>
                    <a:bodyPr/>
                    <a:lstStyle/>
                    <a:p>
                      <a:pPr algn="ctr" rtl="0" fontAlgn="ctr"/>
                      <a:r>
                        <a:rPr lang="es-PE" sz="1200" u="none" strike="noStrike">
                          <a:effectLst/>
                        </a:rPr>
                        <a:t>68</a:t>
                      </a:r>
                      <a:endParaRPr lang="es-PE" sz="1200" b="0" i="0" u="none" strike="noStrike">
                        <a:solidFill>
                          <a:srgbClr val="000000"/>
                        </a:solidFill>
                        <a:effectLst/>
                        <a:latin typeface="Calibri"/>
                      </a:endParaRPr>
                    </a:p>
                  </a:txBody>
                  <a:tcPr marL="9525" marR="9525" marT="9525" marB="0" anchor="ctr"/>
                </a:tc>
                <a:tc>
                  <a:txBody>
                    <a:bodyPr/>
                    <a:lstStyle/>
                    <a:p>
                      <a:pPr algn="ctr" rtl="0" fontAlgn="ctr"/>
                      <a:r>
                        <a:rPr lang="es-PE" sz="1200" u="none" strike="noStrike">
                          <a:effectLst/>
                        </a:rPr>
                        <a:t>68</a:t>
                      </a:r>
                      <a:endParaRPr lang="es-PE" sz="1200" b="0" i="0" u="none" strike="noStrike">
                        <a:solidFill>
                          <a:srgbClr val="000000"/>
                        </a:solidFill>
                        <a:effectLst/>
                        <a:latin typeface="Calibri"/>
                      </a:endParaRPr>
                    </a:p>
                  </a:txBody>
                  <a:tcPr marL="9525" marR="9525" marT="9525" marB="0" anchor="ctr"/>
                </a:tc>
              </a:tr>
              <a:tr h="360040">
                <a:tc>
                  <a:txBody>
                    <a:bodyPr/>
                    <a:lstStyle/>
                    <a:p>
                      <a:pPr algn="l" rtl="0" fontAlgn="ctr"/>
                      <a:r>
                        <a:rPr lang="es-PE" sz="1200" u="none" strike="noStrike" dirty="0">
                          <a:effectLst/>
                        </a:rPr>
                        <a:t>Total</a:t>
                      </a:r>
                      <a:endParaRPr lang="es-PE" sz="1200" b="0" i="0" u="none" strike="noStrike" dirty="0">
                        <a:solidFill>
                          <a:srgbClr val="000000"/>
                        </a:solidFill>
                        <a:effectLst/>
                        <a:latin typeface="Calibri"/>
                      </a:endParaRPr>
                    </a:p>
                  </a:txBody>
                  <a:tcPr marL="9525" marR="9525" marT="9525" marB="0" anchor="ctr"/>
                </a:tc>
                <a:tc>
                  <a:txBody>
                    <a:bodyPr/>
                    <a:lstStyle/>
                    <a:p>
                      <a:pPr algn="ctr" rtl="0" fontAlgn="ctr"/>
                      <a:r>
                        <a:rPr lang="es-PE" sz="1200" u="none" strike="noStrike" dirty="0">
                          <a:effectLst/>
                        </a:rPr>
                        <a:t>139</a:t>
                      </a:r>
                      <a:endParaRPr lang="es-PE" sz="1200" b="0" i="0" u="none" strike="noStrike" dirty="0">
                        <a:solidFill>
                          <a:srgbClr val="000000"/>
                        </a:solidFill>
                        <a:effectLst/>
                        <a:latin typeface="Calibri"/>
                      </a:endParaRPr>
                    </a:p>
                  </a:txBody>
                  <a:tcPr marL="9525" marR="9525" marT="9525" marB="0" anchor="ctr"/>
                </a:tc>
                <a:tc>
                  <a:txBody>
                    <a:bodyPr/>
                    <a:lstStyle/>
                    <a:p>
                      <a:pPr algn="ctr" rtl="0" fontAlgn="ctr"/>
                      <a:r>
                        <a:rPr lang="es-PE" sz="1200" u="none" strike="noStrike" dirty="0">
                          <a:effectLst/>
                        </a:rPr>
                        <a:t>224</a:t>
                      </a:r>
                      <a:endParaRPr lang="es-PE" sz="1200" b="0" i="0" u="none" strike="noStrike" dirty="0">
                        <a:solidFill>
                          <a:srgbClr val="000000"/>
                        </a:solidFill>
                        <a:effectLst/>
                        <a:latin typeface="Calibri"/>
                      </a:endParaRPr>
                    </a:p>
                  </a:txBody>
                  <a:tcPr marL="9525" marR="9525" marT="9525" marB="0" anchor="ctr"/>
                </a:tc>
                <a:tc>
                  <a:txBody>
                    <a:bodyPr/>
                    <a:lstStyle/>
                    <a:p>
                      <a:pPr algn="ctr" rtl="0" fontAlgn="ctr"/>
                      <a:r>
                        <a:rPr lang="es-PE" sz="1200" u="none" strike="noStrike" dirty="0">
                          <a:effectLst/>
                        </a:rPr>
                        <a:t>363</a:t>
                      </a:r>
                      <a:endParaRPr lang="es-PE" sz="1200" b="0" i="0" u="none" strike="noStrike" dirty="0">
                        <a:solidFill>
                          <a:srgbClr val="000000"/>
                        </a:solidFill>
                        <a:effectLst/>
                        <a:latin typeface="Calibri"/>
                      </a:endParaRPr>
                    </a:p>
                  </a:txBody>
                  <a:tcPr marL="9525" marR="9525" marT="9525" marB="0" anchor="ctr"/>
                </a:tc>
              </a:tr>
            </a:tbl>
          </a:graphicData>
        </a:graphic>
      </p:graphicFrame>
      <p:graphicFrame>
        <p:nvGraphicFramePr>
          <p:cNvPr id="6" name="5 Tabla"/>
          <p:cNvGraphicFramePr>
            <a:graphicFrameLocks noGrp="1"/>
          </p:cNvGraphicFramePr>
          <p:nvPr>
            <p:extLst>
              <p:ext uri="{D42A27DB-BD31-4B8C-83A1-F6EECF244321}">
                <p14:modId xmlns:p14="http://schemas.microsoft.com/office/powerpoint/2010/main" val="3988041713"/>
              </p:ext>
            </p:extLst>
          </p:nvPr>
        </p:nvGraphicFramePr>
        <p:xfrm>
          <a:off x="611558" y="4077072"/>
          <a:ext cx="4176466" cy="1872208"/>
        </p:xfrm>
        <a:graphic>
          <a:graphicData uri="http://schemas.openxmlformats.org/drawingml/2006/table">
            <a:tbl>
              <a:tblPr>
                <a:tableStyleId>{69C7853C-536D-4A76-A0AE-DD22124D55A5}</a:tableStyleId>
              </a:tblPr>
              <a:tblGrid>
                <a:gridCol w="1352938"/>
                <a:gridCol w="941176"/>
                <a:gridCol w="941176"/>
                <a:gridCol w="941176"/>
              </a:tblGrid>
              <a:tr h="360040">
                <a:tc gridSpan="4">
                  <a:txBody>
                    <a:bodyPr/>
                    <a:lstStyle/>
                    <a:p>
                      <a:pPr algn="ctr" fontAlgn="ctr"/>
                      <a:r>
                        <a:rPr lang="es-PE" sz="1100" u="none" strike="noStrike" dirty="0" smtClean="0">
                          <a:effectLst/>
                        </a:rPr>
                        <a:t>VIOLENCIA SEXUAL</a:t>
                      </a:r>
                      <a:endParaRPr lang="es-PE" sz="1100" b="1" i="0" u="none" strike="noStrike" dirty="0">
                        <a:solidFill>
                          <a:schemeClr val="bg1"/>
                        </a:solidFill>
                        <a:effectLst/>
                        <a:latin typeface="Calibri"/>
                      </a:endParaRPr>
                    </a:p>
                  </a:txBody>
                  <a:tcPr marL="9525" marR="9525" marT="9525" marB="0" anchor="ctr">
                    <a:solidFill>
                      <a:schemeClr val="accent3">
                        <a:lumMod val="60000"/>
                        <a:lumOff val="40000"/>
                      </a:schemeClr>
                    </a:solidFill>
                  </a:tcPr>
                </a:tc>
                <a:tc hMerge="1">
                  <a:txBody>
                    <a:bodyPr/>
                    <a:lstStyle/>
                    <a:p>
                      <a:pPr algn="ctr" fontAlgn="b"/>
                      <a:endParaRPr lang="es-PE" sz="1100" b="0" i="0" u="none" strike="noStrike" dirty="0">
                        <a:solidFill>
                          <a:srgbClr val="000000"/>
                        </a:solidFill>
                        <a:effectLst/>
                        <a:latin typeface="Calibri"/>
                      </a:endParaRPr>
                    </a:p>
                  </a:txBody>
                  <a:tcPr marL="9525" marR="9525" marT="9525" marB="0" anchor="b"/>
                </a:tc>
                <a:tc hMerge="1">
                  <a:txBody>
                    <a:bodyPr/>
                    <a:lstStyle/>
                    <a:p>
                      <a:endParaRPr lang="es-PE"/>
                    </a:p>
                  </a:txBody>
                  <a:tcPr/>
                </a:tc>
                <a:tc hMerge="1">
                  <a:txBody>
                    <a:bodyPr/>
                    <a:lstStyle/>
                    <a:p>
                      <a:endParaRPr lang="es-PE"/>
                    </a:p>
                  </a:txBody>
                  <a:tcPr/>
                </a:tc>
              </a:tr>
              <a:tr h="216024">
                <a:tc rowSpan="2">
                  <a:txBody>
                    <a:bodyPr/>
                    <a:lstStyle/>
                    <a:p>
                      <a:pPr algn="ctr" fontAlgn="ctr"/>
                      <a:r>
                        <a:rPr lang="es-PE" sz="1200" u="none" strike="noStrike" dirty="0">
                          <a:effectLst/>
                        </a:rPr>
                        <a:t>Grupo de edad</a:t>
                      </a:r>
                      <a:endParaRPr lang="es-PE" sz="1200" b="1" i="0" u="none" strike="noStrike" dirty="0">
                        <a:solidFill>
                          <a:srgbClr val="000000"/>
                        </a:solidFill>
                        <a:effectLst/>
                        <a:latin typeface="Calibri"/>
                      </a:endParaRPr>
                    </a:p>
                  </a:txBody>
                  <a:tcPr marL="9525" marR="9525" marT="9525" marB="0" anchor="ctr"/>
                </a:tc>
                <a:tc gridSpan="3">
                  <a:txBody>
                    <a:bodyPr/>
                    <a:lstStyle/>
                    <a:p>
                      <a:pPr algn="ctr" fontAlgn="b"/>
                      <a:r>
                        <a:rPr lang="es-PE" sz="1200" u="none" strike="noStrike" dirty="0">
                          <a:effectLst/>
                        </a:rPr>
                        <a:t>Sexo</a:t>
                      </a:r>
                      <a:endParaRPr lang="es-PE" sz="1200" b="1" i="0" u="none" strike="noStrike" dirty="0">
                        <a:solidFill>
                          <a:srgbClr val="000000"/>
                        </a:solidFill>
                        <a:effectLst/>
                        <a:latin typeface="Calibri"/>
                      </a:endParaRPr>
                    </a:p>
                  </a:txBody>
                  <a:tcPr marL="9525" marR="9525" marT="9525" marB="0" anchor="ctr"/>
                </a:tc>
                <a:tc hMerge="1">
                  <a:txBody>
                    <a:bodyPr/>
                    <a:lstStyle/>
                    <a:p>
                      <a:endParaRPr lang="es-PE"/>
                    </a:p>
                  </a:txBody>
                  <a:tcPr/>
                </a:tc>
                <a:tc hMerge="1">
                  <a:txBody>
                    <a:bodyPr/>
                    <a:lstStyle/>
                    <a:p>
                      <a:endParaRPr lang="es-PE"/>
                    </a:p>
                  </a:txBody>
                  <a:tcPr/>
                </a:tc>
              </a:tr>
              <a:tr h="216024">
                <a:tc vMerge="1">
                  <a:txBody>
                    <a:bodyPr/>
                    <a:lstStyle/>
                    <a:p>
                      <a:endParaRPr lang="es-PE"/>
                    </a:p>
                  </a:txBody>
                  <a:tcPr/>
                </a:tc>
                <a:tc>
                  <a:txBody>
                    <a:bodyPr/>
                    <a:lstStyle/>
                    <a:p>
                      <a:pPr algn="ctr" fontAlgn="b"/>
                      <a:r>
                        <a:rPr lang="es-PE" sz="1200" u="none" strike="noStrike" dirty="0">
                          <a:effectLst/>
                        </a:rPr>
                        <a:t>Varón </a:t>
                      </a:r>
                      <a:endParaRPr lang="es-PE" sz="1200" b="1" i="0" u="none" strike="noStrike" dirty="0">
                        <a:solidFill>
                          <a:srgbClr val="000000"/>
                        </a:solidFill>
                        <a:effectLst/>
                        <a:latin typeface="Calibri"/>
                      </a:endParaRPr>
                    </a:p>
                  </a:txBody>
                  <a:tcPr marL="9525" marR="9525" marT="9525" marB="0" anchor="ctr"/>
                </a:tc>
                <a:tc>
                  <a:txBody>
                    <a:bodyPr/>
                    <a:lstStyle/>
                    <a:p>
                      <a:pPr algn="ctr" fontAlgn="b"/>
                      <a:r>
                        <a:rPr lang="es-PE" sz="1200" u="none" strike="noStrike" dirty="0">
                          <a:effectLst/>
                        </a:rPr>
                        <a:t>Mujer</a:t>
                      </a:r>
                      <a:endParaRPr lang="es-PE" sz="1200" b="1" i="0" u="none" strike="noStrike" dirty="0">
                        <a:solidFill>
                          <a:srgbClr val="000000"/>
                        </a:solidFill>
                        <a:effectLst/>
                        <a:latin typeface="Calibri"/>
                      </a:endParaRPr>
                    </a:p>
                  </a:txBody>
                  <a:tcPr marL="9525" marR="9525" marT="9525" marB="0" anchor="ctr"/>
                </a:tc>
                <a:tc>
                  <a:txBody>
                    <a:bodyPr/>
                    <a:lstStyle/>
                    <a:p>
                      <a:pPr algn="ctr" fontAlgn="b"/>
                      <a:r>
                        <a:rPr lang="es-PE" sz="1200" u="none" strike="noStrike" dirty="0">
                          <a:effectLst/>
                        </a:rPr>
                        <a:t>Total</a:t>
                      </a:r>
                      <a:endParaRPr lang="es-PE" sz="1200" b="1" i="0" u="none" strike="noStrike" dirty="0">
                        <a:solidFill>
                          <a:srgbClr val="000000"/>
                        </a:solidFill>
                        <a:effectLst/>
                        <a:latin typeface="Calibri"/>
                      </a:endParaRPr>
                    </a:p>
                  </a:txBody>
                  <a:tcPr marL="9525" marR="9525" marT="9525" marB="0" anchor="ctr"/>
                </a:tc>
              </a:tr>
              <a:tr h="360040">
                <a:tc>
                  <a:txBody>
                    <a:bodyPr/>
                    <a:lstStyle/>
                    <a:p>
                      <a:pPr algn="l" fontAlgn="b"/>
                      <a:r>
                        <a:rPr lang="es-PE" sz="1200" u="none" strike="noStrike" dirty="0">
                          <a:effectLst/>
                        </a:rPr>
                        <a:t>Menos de 18 años</a:t>
                      </a:r>
                      <a:endParaRPr lang="es-PE" sz="1200" b="0" i="0" u="none" strike="noStrike" dirty="0">
                        <a:solidFill>
                          <a:srgbClr val="000000"/>
                        </a:solidFill>
                        <a:effectLst/>
                        <a:latin typeface="Calibri"/>
                      </a:endParaRPr>
                    </a:p>
                  </a:txBody>
                  <a:tcPr marL="9525" marR="9525" marT="9525" marB="0" anchor="ctr"/>
                </a:tc>
                <a:tc>
                  <a:txBody>
                    <a:bodyPr/>
                    <a:lstStyle/>
                    <a:p>
                      <a:pPr algn="ctr" fontAlgn="b"/>
                      <a:r>
                        <a:rPr lang="es-PE" sz="1200" u="none" strike="noStrike" dirty="0">
                          <a:effectLst/>
                        </a:rPr>
                        <a:t>9</a:t>
                      </a:r>
                      <a:endParaRPr lang="es-PE" sz="1200" b="0" i="0" u="none" strike="noStrike" dirty="0">
                        <a:solidFill>
                          <a:srgbClr val="000000"/>
                        </a:solidFill>
                        <a:effectLst/>
                        <a:latin typeface="Calibri"/>
                      </a:endParaRPr>
                    </a:p>
                  </a:txBody>
                  <a:tcPr marL="9525" marR="9525" marT="9525" marB="0" anchor="ctr"/>
                </a:tc>
                <a:tc>
                  <a:txBody>
                    <a:bodyPr/>
                    <a:lstStyle/>
                    <a:p>
                      <a:pPr algn="ctr" fontAlgn="b"/>
                      <a:r>
                        <a:rPr lang="es-PE" sz="1200" u="none" strike="noStrike" dirty="0">
                          <a:effectLst/>
                        </a:rPr>
                        <a:t>22</a:t>
                      </a:r>
                      <a:endParaRPr lang="es-PE" sz="1200" b="0" i="0" u="none" strike="noStrike" dirty="0">
                        <a:solidFill>
                          <a:srgbClr val="000000"/>
                        </a:solidFill>
                        <a:effectLst/>
                        <a:latin typeface="Calibri"/>
                      </a:endParaRPr>
                    </a:p>
                  </a:txBody>
                  <a:tcPr marL="9525" marR="9525" marT="9525" marB="0" anchor="ctr"/>
                </a:tc>
                <a:tc>
                  <a:txBody>
                    <a:bodyPr/>
                    <a:lstStyle/>
                    <a:p>
                      <a:pPr algn="ctr" fontAlgn="b"/>
                      <a:r>
                        <a:rPr lang="es-PE" sz="1200" u="none" strike="noStrike" dirty="0" smtClean="0">
                          <a:effectLst/>
                        </a:rPr>
                        <a:t>31</a:t>
                      </a:r>
                      <a:endParaRPr lang="es-PE" sz="1200" b="0" i="0" u="none" strike="noStrike" dirty="0">
                        <a:solidFill>
                          <a:srgbClr val="000000"/>
                        </a:solidFill>
                        <a:effectLst/>
                        <a:latin typeface="Calibri"/>
                      </a:endParaRPr>
                    </a:p>
                  </a:txBody>
                  <a:tcPr marL="9525" marR="9525" marT="9525" marB="0" anchor="ctr"/>
                </a:tc>
              </a:tr>
              <a:tr h="360040">
                <a:tc>
                  <a:txBody>
                    <a:bodyPr/>
                    <a:lstStyle/>
                    <a:p>
                      <a:pPr algn="l" fontAlgn="b"/>
                      <a:r>
                        <a:rPr lang="es-PE" sz="1200" u="none" strike="noStrike" dirty="0" smtClean="0">
                          <a:effectLst/>
                        </a:rPr>
                        <a:t>18 </a:t>
                      </a:r>
                      <a:r>
                        <a:rPr lang="es-PE" sz="1200" u="none" strike="noStrike" dirty="0">
                          <a:effectLst/>
                        </a:rPr>
                        <a:t>a más años</a:t>
                      </a:r>
                      <a:endParaRPr lang="es-PE" sz="1200" b="0" i="0" u="none" strike="noStrike" dirty="0">
                        <a:solidFill>
                          <a:srgbClr val="000000"/>
                        </a:solidFill>
                        <a:effectLst/>
                        <a:latin typeface="Calibri"/>
                      </a:endParaRPr>
                    </a:p>
                  </a:txBody>
                  <a:tcPr marL="9525" marR="9525" marT="9525" marB="0" anchor="ctr"/>
                </a:tc>
                <a:tc>
                  <a:txBody>
                    <a:bodyPr/>
                    <a:lstStyle/>
                    <a:p>
                      <a:pPr algn="ctr" fontAlgn="b"/>
                      <a:r>
                        <a:rPr lang="es-PE" sz="1200" u="none" strike="noStrike" dirty="0">
                          <a:effectLst/>
                        </a:rPr>
                        <a:t>0</a:t>
                      </a:r>
                      <a:endParaRPr lang="es-PE" sz="1200" b="0" i="0" u="none" strike="noStrike" dirty="0">
                        <a:solidFill>
                          <a:srgbClr val="000000"/>
                        </a:solidFill>
                        <a:effectLst/>
                        <a:latin typeface="Calibri"/>
                      </a:endParaRPr>
                    </a:p>
                  </a:txBody>
                  <a:tcPr marL="9525" marR="9525" marT="9525" marB="0" anchor="ctr"/>
                </a:tc>
                <a:tc>
                  <a:txBody>
                    <a:bodyPr/>
                    <a:lstStyle/>
                    <a:p>
                      <a:pPr algn="ctr" fontAlgn="b"/>
                      <a:r>
                        <a:rPr lang="es-PE" sz="1200" u="none" strike="noStrike" dirty="0">
                          <a:effectLst/>
                        </a:rPr>
                        <a:t>0</a:t>
                      </a:r>
                      <a:endParaRPr lang="es-PE" sz="1200" b="0" i="0" u="none" strike="noStrike" dirty="0">
                        <a:solidFill>
                          <a:srgbClr val="000000"/>
                        </a:solidFill>
                        <a:effectLst/>
                        <a:latin typeface="Calibri"/>
                      </a:endParaRPr>
                    </a:p>
                  </a:txBody>
                  <a:tcPr marL="9525" marR="9525" marT="9525" marB="0" anchor="ctr"/>
                </a:tc>
                <a:tc>
                  <a:txBody>
                    <a:bodyPr/>
                    <a:lstStyle/>
                    <a:p>
                      <a:pPr algn="ctr" fontAlgn="b"/>
                      <a:r>
                        <a:rPr lang="es-PE" sz="1200" u="none" strike="noStrike" dirty="0">
                          <a:effectLst/>
                        </a:rPr>
                        <a:t>0</a:t>
                      </a:r>
                      <a:endParaRPr lang="es-PE" sz="1200" b="0" i="0" u="none" strike="noStrike" dirty="0">
                        <a:solidFill>
                          <a:srgbClr val="000000"/>
                        </a:solidFill>
                        <a:effectLst/>
                        <a:latin typeface="Calibri"/>
                      </a:endParaRPr>
                    </a:p>
                  </a:txBody>
                  <a:tcPr marL="9525" marR="9525" marT="9525" marB="0" anchor="ctr"/>
                </a:tc>
              </a:tr>
              <a:tr h="360040">
                <a:tc>
                  <a:txBody>
                    <a:bodyPr/>
                    <a:lstStyle/>
                    <a:p>
                      <a:pPr algn="l" fontAlgn="b"/>
                      <a:r>
                        <a:rPr lang="es-PE" sz="1200" u="none" strike="noStrike" dirty="0">
                          <a:effectLst/>
                        </a:rPr>
                        <a:t>Total</a:t>
                      </a:r>
                      <a:endParaRPr lang="es-PE" sz="1200" b="1" i="0" u="none" strike="noStrike" dirty="0">
                        <a:solidFill>
                          <a:srgbClr val="000000"/>
                        </a:solidFill>
                        <a:effectLst/>
                        <a:latin typeface="Calibri"/>
                      </a:endParaRPr>
                    </a:p>
                  </a:txBody>
                  <a:tcPr marL="9525" marR="9525" marT="9525" marB="0" anchor="ctr"/>
                </a:tc>
                <a:tc>
                  <a:txBody>
                    <a:bodyPr/>
                    <a:lstStyle/>
                    <a:p>
                      <a:pPr algn="ctr" fontAlgn="b"/>
                      <a:r>
                        <a:rPr lang="es-PE" sz="1200" u="none" strike="noStrike" dirty="0">
                          <a:effectLst/>
                        </a:rPr>
                        <a:t>9</a:t>
                      </a:r>
                      <a:endParaRPr lang="es-PE" sz="1200" b="1" i="0" u="none" strike="noStrike" dirty="0">
                        <a:solidFill>
                          <a:srgbClr val="000000"/>
                        </a:solidFill>
                        <a:effectLst/>
                        <a:latin typeface="Calibri"/>
                      </a:endParaRPr>
                    </a:p>
                  </a:txBody>
                  <a:tcPr marL="9525" marR="9525" marT="9525" marB="0" anchor="ctr"/>
                </a:tc>
                <a:tc>
                  <a:txBody>
                    <a:bodyPr/>
                    <a:lstStyle/>
                    <a:p>
                      <a:pPr algn="ctr" fontAlgn="b"/>
                      <a:r>
                        <a:rPr lang="es-PE" sz="1200" u="none" strike="noStrike" dirty="0">
                          <a:effectLst/>
                        </a:rPr>
                        <a:t>22</a:t>
                      </a:r>
                      <a:endParaRPr lang="es-PE" sz="1200" b="1" i="0" u="none" strike="noStrike" dirty="0">
                        <a:solidFill>
                          <a:srgbClr val="000000"/>
                        </a:solidFill>
                        <a:effectLst/>
                        <a:latin typeface="Calibri"/>
                      </a:endParaRPr>
                    </a:p>
                  </a:txBody>
                  <a:tcPr marL="9525" marR="9525" marT="9525" marB="0" anchor="ctr"/>
                </a:tc>
                <a:tc>
                  <a:txBody>
                    <a:bodyPr/>
                    <a:lstStyle/>
                    <a:p>
                      <a:pPr algn="ctr" fontAlgn="b"/>
                      <a:r>
                        <a:rPr lang="es-PE" sz="1200" u="none" strike="noStrike" dirty="0">
                          <a:effectLst/>
                        </a:rPr>
                        <a:t>31</a:t>
                      </a:r>
                      <a:endParaRPr lang="es-PE" sz="1200" b="1" i="0" u="none" strike="noStrike" dirty="0">
                        <a:solidFill>
                          <a:srgbClr val="000000"/>
                        </a:solidFill>
                        <a:effectLst/>
                        <a:latin typeface="Calibri"/>
                      </a:endParaRPr>
                    </a:p>
                  </a:txBody>
                  <a:tcPr marL="9525" marR="9525" marT="9525" marB="0" anchor="ctr"/>
                </a:tc>
              </a:tr>
            </a:tbl>
          </a:graphicData>
        </a:graphic>
      </p:graphicFrame>
      <p:pic>
        <p:nvPicPr>
          <p:cNvPr id="7" name="6 Imagen" descr="C:\Users\calayo\Documents\2014\FOTOS 2014\TALLER DISTRITAL CODINNA\100_7099.JPG"/>
          <p:cNvPicPr/>
          <p:nvPr/>
        </p:nvPicPr>
        <p:blipFill rotWithShape="1">
          <a:blip r:embed="rId2" cstate="print">
            <a:extLst>
              <a:ext uri="{28A0092B-C50C-407E-A947-70E740481C1C}">
                <a14:useLocalDpi xmlns:a14="http://schemas.microsoft.com/office/drawing/2010/main" val="0"/>
              </a:ext>
            </a:extLst>
          </a:blip>
          <a:srcRect t="7805" b="4849"/>
          <a:stretch/>
        </p:blipFill>
        <p:spPr bwMode="auto">
          <a:xfrm>
            <a:off x="971600" y="1556792"/>
            <a:ext cx="2952328" cy="2448272"/>
          </a:xfrm>
          <a:prstGeom prst="ellipse">
            <a:avLst/>
          </a:prstGeom>
          <a:ln>
            <a:noFill/>
          </a:ln>
          <a:effectLst>
            <a:softEdge rad="112500"/>
          </a:effectLst>
        </p:spPr>
      </p:pic>
      <p:pic>
        <p:nvPicPr>
          <p:cNvPr id="8" name="7 Imagen" descr="100_6216"/>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36096" y="3861048"/>
            <a:ext cx="2808312" cy="2232248"/>
          </a:xfrm>
          <a:prstGeom prst="ellipse">
            <a:avLst/>
          </a:prstGeom>
          <a:ln>
            <a:noFill/>
          </a:ln>
          <a:effectLst>
            <a:softEdge rad="112500"/>
          </a:effectLst>
        </p:spPr>
      </p:pic>
    </p:spTree>
    <p:extLst>
      <p:ext uri="{BB962C8B-B14F-4D97-AF65-F5344CB8AC3E}">
        <p14:creationId xmlns:p14="http://schemas.microsoft.com/office/powerpoint/2010/main" val="419122034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2 Marcador de contenido"/>
          <p:cNvSpPr txBox="1">
            <a:spLocks/>
          </p:cNvSpPr>
          <p:nvPr/>
        </p:nvSpPr>
        <p:spPr>
          <a:xfrm>
            <a:off x="4067944" y="1700808"/>
            <a:ext cx="4752528" cy="252028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0"/>
              </a:spcBef>
              <a:buFont typeface="Wingdings" pitchFamily="2" charset="2"/>
              <a:buChar char="ü"/>
            </a:pPr>
            <a:r>
              <a:rPr lang="es-PE" b="1" dirty="0" smtClean="0">
                <a:solidFill>
                  <a:schemeClr val="accent6">
                    <a:lumMod val="50000"/>
                  </a:schemeClr>
                </a:solidFill>
                <a:effectLst>
                  <a:outerShdw blurRad="38100" dist="38100" dir="2700000" algn="tl">
                    <a:srgbClr val="000000">
                      <a:alpha val="43137"/>
                    </a:srgbClr>
                  </a:outerShdw>
                </a:effectLst>
              </a:rPr>
              <a:t>APERTURA EXPEDIENTES </a:t>
            </a:r>
            <a:r>
              <a:rPr lang="es-PE" b="1" dirty="0">
                <a:solidFill>
                  <a:schemeClr val="accent6">
                    <a:lumMod val="50000"/>
                  </a:schemeClr>
                </a:solidFill>
                <a:effectLst>
                  <a:outerShdw blurRad="38100" dist="38100" dir="2700000" algn="tl">
                    <a:srgbClr val="000000">
                      <a:alpha val="43137"/>
                    </a:srgbClr>
                  </a:outerShdw>
                </a:effectLst>
              </a:rPr>
              <a:t>LEGALES</a:t>
            </a:r>
            <a:r>
              <a:rPr lang="es-PE" b="1" dirty="0" smtClean="0">
                <a:solidFill>
                  <a:schemeClr val="accent6">
                    <a:lumMod val="50000"/>
                  </a:schemeClr>
                </a:solidFill>
                <a:effectLst>
                  <a:outerShdw blurRad="38100" dist="38100" dir="2700000" algn="tl">
                    <a:srgbClr val="000000">
                      <a:alpha val="43137"/>
                    </a:srgbClr>
                  </a:outerShdw>
                </a:effectLst>
              </a:rPr>
              <a:t>:  </a:t>
            </a:r>
            <a:r>
              <a:rPr lang="es-PE" b="1" dirty="0" smtClean="0">
                <a:effectLst>
                  <a:outerShdw blurRad="38100" dist="38100" dir="2700000" algn="tl">
                    <a:srgbClr val="000000">
                      <a:alpha val="43137"/>
                    </a:srgbClr>
                  </a:outerShdw>
                </a:effectLst>
              </a:rPr>
              <a:t>1,555</a:t>
            </a:r>
          </a:p>
          <a:p>
            <a:pPr marL="0" indent="0">
              <a:spcBef>
                <a:spcPts val="0"/>
              </a:spcBef>
              <a:buNone/>
            </a:pPr>
            <a:endParaRPr lang="es-PE" sz="2000" b="1" dirty="0">
              <a:effectLst>
                <a:outerShdw blurRad="38100" dist="38100" dir="2700000" algn="tl">
                  <a:srgbClr val="000000">
                    <a:alpha val="43137"/>
                  </a:srgbClr>
                </a:outerShdw>
              </a:effectLst>
            </a:endParaRPr>
          </a:p>
          <a:p>
            <a:pPr>
              <a:spcBef>
                <a:spcPts val="0"/>
              </a:spcBef>
              <a:buFont typeface="Wingdings" pitchFamily="2" charset="2"/>
              <a:buChar char="ü"/>
            </a:pPr>
            <a:r>
              <a:rPr lang="es-PE" b="1" dirty="0" smtClean="0">
                <a:solidFill>
                  <a:schemeClr val="accent6">
                    <a:lumMod val="50000"/>
                  </a:schemeClr>
                </a:solidFill>
                <a:effectLst>
                  <a:outerShdw blurRad="38100" dist="38100" dir="2700000" algn="tl">
                    <a:srgbClr val="000000">
                      <a:alpha val="43137"/>
                    </a:srgbClr>
                  </a:outerShdw>
                </a:effectLst>
              </a:rPr>
              <a:t> ATENCIONES </a:t>
            </a:r>
            <a:r>
              <a:rPr lang="es-PE" b="1" dirty="0">
                <a:solidFill>
                  <a:schemeClr val="accent6">
                    <a:lumMod val="50000"/>
                  </a:schemeClr>
                </a:solidFill>
                <a:effectLst>
                  <a:outerShdw blurRad="38100" dist="38100" dir="2700000" algn="tl">
                    <a:srgbClr val="000000">
                      <a:alpha val="43137"/>
                    </a:srgbClr>
                  </a:outerShdw>
                </a:effectLst>
              </a:rPr>
              <a:t>PSICOLÓGICAS: </a:t>
            </a:r>
            <a:r>
              <a:rPr lang="es-PE" b="1" dirty="0" smtClean="0">
                <a:solidFill>
                  <a:schemeClr val="accent6">
                    <a:lumMod val="50000"/>
                  </a:schemeClr>
                </a:solidFill>
                <a:effectLst>
                  <a:outerShdw blurRad="38100" dist="38100" dir="2700000" algn="tl">
                    <a:srgbClr val="000000">
                      <a:alpha val="43137"/>
                    </a:srgbClr>
                  </a:outerShdw>
                </a:effectLst>
              </a:rPr>
              <a:t> </a:t>
            </a:r>
            <a:r>
              <a:rPr lang="es-PE" b="1" dirty="0">
                <a:effectLst>
                  <a:outerShdw blurRad="38100" dist="38100" dir="2700000" algn="tl">
                    <a:srgbClr val="000000">
                      <a:alpha val="43137"/>
                    </a:srgbClr>
                  </a:outerShdw>
                </a:effectLst>
              </a:rPr>
              <a:t>2,775</a:t>
            </a:r>
          </a:p>
          <a:p>
            <a:pPr marL="0" indent="0" algn="ctr">
              <a:spcBef>
                <a:spcPts val="0"/>
              </a:spcBef>
              <a:buFont typeface="Arial" pitchFamily="34" charset="0"/>
              <a:buNone/>
            </a:pPr>
            <a:endParaRPr lang="es-PE" sz="1100" dirty="0">
              <a:solidFill>
                <a:schemeClr val="dk1"/>
              </a:solidFill>
            </a:endParaRPr>
          </a:p>
          <a:p>
            <a:pPr marL="0" indent="0" algn="ctr">
              <a:buFont typeface="Arial" pitchFamily="34" charset="0"/>
              <a:buNone/>
            </a:pPr>
            <a:endParaRPr lang="es-PE" sz="1100" dirty="0">
              <a:solidFill>
                <a:schemeClr val="dk1"/>
              </a:solidFill>
            </a:endParaRPr>
          </a:p>
        </p:txBody>
      </p:sp>
      <p:sp>
        <p:nvSpPr>
          <p:cNvPr id="7" name="6 Rectángulo"/>
          <p:cNvSpPr/>
          <p:nvPr/>
        </p:nvSpPr>
        <p:spPr>
          <a:xfrm>
            <a:off x="179512" y="1787332"/>
            <a:ext cx="3354760" cy="1569660"/>
          </a:xfrm>
          <a:prstGeom prst="rect">
            <a:avLst/>
          </a:prstGeom>
        </p:spPr>
        <p:txBody>
          <a:bodyPr wrap="square">
            <a:spAutoFit/>
          </a:bodyPr>
          <a:lstStyle/>
          <a:p>
            <a:pPr algn="ctr">
              <a:spcBef>
                <a:spcPct val="20000"/>
              </a:spcBef>
              <a:defRPr/>
            </a:pPr>
            <a:r>
              <a:rPr lang="es-PE" sz="3200" b="1" dirty="0">
                <a:effectLst>
                  <a:outerShdw blurRad="38100" dist="38100" dir="2700000" algn="tl">
                    <a:srgbClr val="000000">
                      <a:alpha val="43137"/>
                    </a:srgbClr>
                  </a:outerShdw>
                </a:effectLst>
              </a:rPr>
              <a:t>ATENCION DE CASOS EN DEMUNA 2014:</a:t>
            </a:r>
          </a:p>
        </p:txBody>
      </p:sp>
      <p:sp>
        <p:nvSpPr>
          <p:cNvPr id="2" name="1 Título"/>
          <p:cNvSpPr>
            <a:spLocks noGrp="1"/>
          </p:cNvSpPr>
          <p:nvPr>
            <p:ph type="title"/>
          </p:nvPr>
        </p:nvSpPr>
        <p:spPr>
          <a:xfrm>
            <a:off x="395536" y="274638"/>
            <a:ext cx="8291264" cy="1143000"/>
          </a:xfrm>
          <a:solidFill>
            <a:schemeClr val="accent3">
              <a:lumMod val="75000"/>
            </a:schemeClr>
          </a:solidFill>
        </p:spPr>
        <p:txBody>
          <a:bodyPr>
            <a:noAutofit/>
          </a:bodyPr>
          <a:lstStyle/>
          <a:p>
            <a:r>
              <a:rPr lang="es-PE" sz="3600" dirty="0">
                <a:solidFill>
                  <a:schemeClr val="bg1"/>
                </a:solidFill>
                <a:latin typeface="Eras Bold ITC" panose="020B0907030504020204" pitchFamily="34" charset="0"/>
              </a:rPr>
              <a:t>V</a:t>
            </a:r>
            <a:r>
              <a:rPr lang="es-PE" sz="3600" dirty="0" smtClean="0">
                <a:solidFill>
                  <a:schemeClr val="bg1"/>
                </a:solidFill>
                <a:latin typeface="Eras Bold ITC" panose="020B0907030504020204" pitchFamily="34" charset="0"/>
              </a:rPr>
              <a:t>ulneración de Derechos de los Niños y Niñas</a:t>
            </a:r>
            <a:endParaRPr lang="es-PE" sz="3600" dirty="0">
              <a:solidFill>
                <a:schemeClr val="bg1"/>
              </a:solidFill>
              <a:latin typeface="Eras Bold ITC" panose="020B0907030504020204" pitchFamily="34" charset="0"/>
            </a:endParaRPr>
          </a:p>
        </p:txBody>
      </p:sp>
      <p:sp>
        <p:nvSpPr>
          <p:cNvPr id="3" name="2 Flecha derecha"/>
          <p:cNvSpPr/>
          <p:nvPr/>
        </p:nvSpPr>
        <p:spPr>
          <a:xfrm>
            <a:off x="3275856" y="2276872"/>
            <a:ext cx="792088" cy="684076"/>
          </a:xfrm>
          <a:prstGeom prst="rightArrow">
            <a:avLst/>
          </a:prstGeom>
          <a:solidFill>
            <a:schemeClr val="accent3">
              <a:lumMod val="60000"/>
              <a:lumOff val="40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a:endParaRPr lang="es-PE"/>
          </a:p>
        </p:txBody>
      </p:sp>
      <p:pic>
        <p:nvPicPr>
          <p:cNvPr id="11" name="10 Imagen" descr="100_6648"/>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67544" y="3501008"/>
            <a:ext cx="3204356" cy="2664296"/>
          </a:xfrm>
          <a:prstGeom prst="ellipse">
            <a:avLst/>
          </a:prstGeom>
          <a:ln>
            <a:noFill/>
          </a:ln>
          <a:effectLst>
            <a:softEdge rad="112500"/>
          </a:effectLst>
        </p:spPr>
      </p:pic>
      <p:pic>
        <p:nvPicPr>
          <p:cNvPr id="13" name="12 Imagen" descr="C:\Users\calayo\Documents\2014\FOTOS 2014\SEGUIMIENTO CASOS\100_5728.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124872" y="4293096"/>
            <a:ext cx="1959296" cy="1656184"/>
          </a:xfrm>
          <a:prstGeom prst="ellipse">
            <a:avLst/>
          </a:prstGeom>
          <a:ln>
            <a:noFill/>
          </a:ln>
          <a:effectLst>
            <a:softEdge rad="112500"/>
          </a:effectLst>
        </p:spPr>
      </p:pic>
      <p:pic>
        <p:nvPicPr>
          <p:cNvPr id="14" name="13 Imagen" descr="100_6033"/>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516216" y="4293097"/>
            <a:ext cx="1732915" cy="1552562"/>
          </a:xfrm>
          <a:prstGeom prst="ellipse">
            <a:avLst/>
          </a:prstGeom>
          <a:ln>
            <a:noFill/>
          </a:ln>
          <a:effectLst>
            <a:softEdge rad="112500"/>
          </a:effectLst>
        </p:spPr>
      </p:pic>
    </p:spTree>
    <p:extLst>
      <p:ext uri="{BB962C8B-B14F-4D97-AF65-F5344CB8AC3E}">
        <p14:creationId xmlns:p14="http://schemas.microsoft.com/office/powerpoint/2010/main" val="7365338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CuadroTexto"/>
          <p:cNvSpPr txBox="1"/>
          <p:nvPr/>
        </p:nvSpPr>
        <p:spPr>
          <a:xfrm>
            <a:off x="395536" y="188640"/>
            <a:ext cx="8208912" cy="1077218"/>
          </a:xfrm>
          <a:prstGeom prst="rect">
            <a:avLst/>
          </a:prstGeom>
          <a:solidFill>
            <a:schemeClr val="accent3">
              <a:lumMod val="75000"/>
            </a:schemeClr>
          </a:solidFill>
        </p:spPr>
        <p:txBody>
          <a:bodyPr vert="horz" lIns="91440" tIns="45720" rIns="91440" bIns="45720" rtlCol="0" anchor="ctr">
            <a:noAutofit/>
          </a:bodyPr>
          <a:lstStyle>
            <a:lvl1pPr algn="ctr">
              <a:spcBef>
                <a:spcPct val="0"/>
              </a:spcBef>
              <a:buNone/>
              <a:defRPr sz="3200">
                <a:solidFill>
                  <a:schemeClr val="bg1"/>
                </a:solidFill>
                <a:latin typeface="Eras Bold ITC" panose="020B0907030504020204" pitchFamily="34" charset="0"/>
                <a:ea typeface="+mj-ea"/>
                <a:cs typeface="+mj-cs"/>
              </a:defRPr>
            </a:lvl1pPr>
          </a:lstStyle>
          <a:p>
            <a:r>
              <a:rPr lang="es-PE" sz="3600" dirty="0" smtClean="0"/>
              <a:t>Comprensión Lectora a Nivel </a:t>
            </a:r>
            <a:r>
              <a:rPr lang="es-PE" sz="3600" dirty="0"/>
              <a:t>N</a:t>
            </a:r>
            <a:r>
              <a:rPr lang="es-PE" sz="3600" dirty="0" smtClean="0"/>
              <a:t>acional (2008-2014)</a:t>
            </a:r>
            <a:endParaRPr lang="es-PE" sz="3600" dirty="0"/>
          </a:p>
        </p:txBody>
      </p:sp>
      <p:graphicFrame>
        <p:nvGraphicFramePr>
          <p:cNvPr id="4" name="3 Tabla"/>
          <p:cNvGraphicFramePr>
            <a:graphicFrameLocks noGrp="1"/>
          </p:cNvGraphicFramePr>
          <p:nvPr>
            <p:extLst>
              <p:ext uri="{D42A27DB-BD31-4B8C-83A1-F6EECF244321}">
                <p14:modId xmlns:p14="http://schemas.microsoft.com/office/powerpoint/2010/main" val="268660192"/>
              </p:ext>
            </p:extLst>
          </p:nvPr>
        </p:nvGraphicFramePr>
        <p:xfrm>
          <a:off x="1763688" y="1988840"/>
          <a:ext cx="5857915" cy="714381"/>
        </p:xfrm>
        <a:graphic>
          <a:graphicData uri="http://schemas.openxmlformats.org/drawingml/2006/table">
            <a:tbl>
              <a:tblPr>
                <a:tableStyleId>{69C7853C-536D-4A76-A0AE-DD22124D55A5}</a:tableStyleId>
              </a:tblPr>
              <a:tblGrid>
                <a:gridCol w="836845"/>
                <a:gridCol w="836845"/>
                <a:gridCol w="836845"/>
                <a:gridCol w="836845"/>
                <a:gridCol w="836845"/>
                <a:gridCol w="836845"/>
                <a:gridCol w="836845"/>
              </a:tblGrid>
              <a:tr h="238127">
                <a:tc gridSpan="6">
                  <a:txBody>
                    <a:bodyPr/>
                    <a:lstStyle/>
                    <a:p>
                      <a:pPr algn="l" fontAlgn="b"/>
                      <a:r>
                        <a:rPr lang="es-PE" sz="1100" u="none" strike="noStrike" dirty="0"/>
                        <a:t>DATOS DE RSULTADOS DE COMPRENSIÓN LECTORA A NIVEL NACIONAL</a:t>
                      </a:r>
                      <a:endParaRPr lang="es-PE" sz="1100" b="0" i="0" u="none" strike="noStrike" dirty="0">
                        <a:solidFill>
                          <a:srgbClr val="000000"/>
                        </a:solidFill>
                        <a:latin typeface="Calibri"/>
                      </a:endParaRPr>
                    </a:p>
                  </a:txBody>
                  <a:tcPr marL="0" marR="0" marT="0" marB="0" anchor="b"/>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hMerge="1">
                  <a:txBody>
                    <a:bodyPr/>
                    <a:lstStyle/>
                    <a:p>
                      <a:endParaRPr lang="es-PE"/>
                    </a:p>
                  </a:txBody>
                  <a:tcPr/>
                </a:tc>
                <a:tc>
                  <a:txBody>
                    <a:bodyPr/>
                    <a:lstStyle/>
                    <a:p>
                      <a:pPr algn="l" fontAlgn="b"/>
                      <a:endParaRPr lang="es-PE" sz="1100" b="0" i="0" u="none" strike="noStrike">
                        <a:solidFill>
                          <a:srgbClr val="000000"/>
                        </a:solidFill>
                        <a:latin typeface="Calibri"/>
                      </a:endParaRPr>
                    </a:p>
                  </a:txBody>
                  <a:tcPr marL="0" marR="0" marT="0" marB="0" anchor="b"/>
                </a:tc>
              </a:tr>
              <a:tr h="238127">
                <a:tc>
                  <a:txBody>
                    <a:bodyPr/>
                    <a:lstStyle/>
                    <a:p>
                      <a:pPr algn="ctr" fontAlgn="b"/>
                      <a:r>
                        <a:rPr lang="es-PE" sz="1100" u="none" strike="noStrike" dirty="0"/>
                        <a:t>2008</a:t>
                      </a:r>
                      <a:endParaRPr lang="es-PE" sz="1100" b="0" i="0" u="none" strike="noStrike" dirty="0">
                        <a:solidFill>
                          <a:srgbClr val="000000"/>
                        </a:solidFill>
                        <a:latin typeface="Calibri"/>
                      </a:endParaRPr>
                    </a:p>
                  </a:txBody>
                  <a:tcPr marL="0" marR="0" marT="0" marB="0" anchor="b"/>
                </a:tc>
                <a:tc>
                  <a:txBody>
                    <a:bodyPr/>
                    <a:lstStyle/>
                    <a:p>
                      <a:pPr algn="ctr" fontAlgn="b"/>
                      <a:r>
                        <a:rPr lang="es-PE" sz="1100" u="none" strike="noStrike" dirty="0"/>
                        <a:t>2009</a:t>
                      </a:r>
                      <a:endParaRPr lang="es-PE" sz="1100" b="0" i="0" u="none" strike="noStrike" dirty="0">
                        <a:solidFill>
                          <a:srgbClr val="000000"/>
                        </a:solidFill>
                        <a:latin typeface="Calibri"/>
                      </a:endParaRPr>
                    </a:p>
                  </a:txBody>
                  <a:tcPr marL="0" marR="0" marT="0" marB="0" anchor="b"/>
                </a:tc>
                <a:tc>
                  <a:txBody>
                    <a:bodyPr/>
                    <a:lstStyle/>
                    <a:p>
                      <a:pPr algn="ctr" fontAlgn="b"/>
                      <a:r>
                        <a:rPr lang="es-PE" sz="1100" u="none" strike="noStrike" dirty="0"/>
                        <a:t>2010</a:t>
                      </a:r>
                      <a:endParaRPr lang="es-PE" sz="1100" b="0" i="0" u="none" strike="noStrike" dirty="0">
                        <a:solidFill>
                          <a:srgbClr val="000000"/>
                        </a:solidFill>
                        <a:latin typeface="Calibri"/>
                      </a:endParaRPr>
                    </a:p>
                  </a:txBody>
                  <a:tcPr marL="0" marR="0" marT="0" marB="0" anchor="b"/>
                </a:tc>
                <a:tc>
                  <a:txBody>
                    <a:bodyPr/>
                    <a:lstStyle/>
                    <a:p>
                      <a:pPr algn="ctr" fontAlgn="b"/>
                      <a:r>
                        <a:rPr lang="es-PE" sz="1100" u="none" strike="noStrike" dirty="0"/>
                        <a:t>2011</a:t>
                      </a:r>
                      <a:endParaRPr lang="es-PE" sz="1100" b="0" i="0" u="none" strike="noStrike" dirty="0">
                        <a:solidFill>
                          <a:srgbClr val="000000"/>
                        </a:solidFill>
                        <a:latin typeface="Calibri"/>
                      </a:endParaRPr>
                    </a:p>
                  </a:txBody>
                  <a:tcPr marL="0" marR="0" marT="0" marB="0" anchor="b"/>
                </a:tc>
                <a:tc>
                  <a:txBody>
                    <a:bodyPr/>
                    <a:lstStyle/>
                    <a:p>
                      <a:pPr algn="ctr" fontAlgn="b"/>
                      <a:r>
                        <a:rPr lang="es-PE" sz="1100" u="none" strike="noStrike"/>
                        <a:t>2012</a:t>
                      </a:r>
                      <a:endParaRPr lang="es-PE" sz="1100" b="0" i="0" u="none" strike="noStrike">
                        <a:solidFill>
                          <a:srgbClr val="000000"/>
                        </a:solidFill>
                        <a:latin typeface="Calibri"/>
                      </a:endParaRPr>
                    </a:p>
                  </a:txBody>
                  <a:tcPr marL="0" marR="0" marT="0" marB="0" anchor="b"/>
                </a:tc>
                <a:tc>
                  <a:txBody>
                    <a:bodyPr/>
                    <a:lstStyle/>
                    <a:p>
                      <a:pPr algn="ctr" fontAlgn="b"/>
                      <a:r>
                        <a:rPr lang="es-PE" sz="1100" u="none" strike="noStrike"/>
                        <a:t>2013</a:t>
                      </a:r>
                      <a:endParaRPr lang="es-PE" sz="1100" b="0" i="0" u="none" strike="noStrike">
                        <a:solidFill>
                          <a:srgbClr val="000000"/>
                        </a:solidFill>
                        <a:latin typeface="Calibri"/>
                      </a:endParaRPr>
                    </a:p>
                  </a:txBody>
                  <a:tcPr marL="0" marR="0" marT="0" marB="0" anchor="b"/>
                </a:tc>
                <a:tc>
                  <a:txBody>
                    <a:bodyPr/>
                    <a:lstStyle/>
                    <a:p>
                      <a:pPr algn="ctr" fontAlgn="b"/>
                      <a:r>
                        <a:rPr lang="es-PE" sz="1100" u="none" strike="noStrike"/>
                        <a:t>2014</a:t>
                      </a:r>
                      <a:endParaRPr lang="es-PE" sz="1100" b="0" i="0" u="none" strike="noStrike">
                        <a:solidFill>
                          <a:srgbClr val="000000"/>
                        </a:solidFill>
                        <a:latin typeface="Calibri"/>
                      </a:endParaRPr>
                    </a:p>
                  </a:txBody>
                  <a:tcPr marL="0" marR="0" marT="0" marB="0" anchor="b"/>
                </a:tc>
              </a:tr>
              <a:tr h="238127">
                <a:tc>
                  <a:txBody>
                    <a:bodyPr/>
                    <a:lstStyle/>
                    <a:p>
                      <a:pPr algn="ctr" fontAlgn="b"/>
                      <a:r>
                        <a:rPr lang="es-PE" sz="1100" u="none" strike="noStrike" dirty="0" smtClean="0"/>
                        <a:t>16.9%</a:t>
                      </a:r>
                      <a:endParaRPr lang="es-PE" sz="1100" b="0" i="0" u="none" strike="noStrike" dirty="0">
                        <a:solidFill>
                          <a:srgbClr val="000000"/>
                        </a:solidFill>
                        <a:latin typeface="Calibri"/>
                      </a:endParaRPr>
                    </a:p>
                  </a:txBody>
                  <a:tcPr marL="0" marR="0" marT="0" marB="0" anchor="b"/>
                </a:tc>
                <a:tc>
                  <a:txBody>
                    <a:bodyPr/>
                    <a:lstStyle/>
                    <a:p>
                      <a:pPr algn="ctr" fontAlgn="b"/>
                      <a:r>
                        <a:rPr lang="es-PE" sz="1100" u="none" strike="noStrike" dirty="0" smtClean="0"/>
                        <a:t>23.1%</a:t>
                      </a:r>
                      <a:endParaRPr lang="es-PE" sz="1100" b="0" i="0" u="none" strike="noStrike" dirty="0">
                        <a:solidFill>
                          <a:srgbClr val="000000"/>
                        </a:solidFill>
                        <a:latin typeface="Calibri"/>
                      </a:endParaRPr>
                    </a:p>
                  </a:txBody>
                  <a:tcPr marL="0" marR="0" marT="0" marB="0" anchor="b"/>
                </a:tc>
                <a:tc>
                  <a:txBody>
                    <a:bodyPr/>
                    <a:lstStyle/>
                    <a:p>
                      <a:pPr algn="ctr" fontAlgn="b"/>
                      <a:r>
                        <a:rPr lang="es-PE" sz="1100" u="none" strike="noStrike" dirty="0" smtClean="0"/>
                        <a:t>28.7%</a:t>
                      </a:r>
                      <a:endParaRPr lang="es-PE" sz="1100" b="0" i="0" u="none" strike="noStrike" dirty="0">
                        <a:solidFill>
                          <a:srgbClr val="000000"/>
                        </a:solidFill>
                        <a:latin typeface="Calibri"/>
                      </a:endParaRPr>
                    </a:p>
                  </a:txBody>
                  <a:tcPr marL="0" marR="0" marT="0" marB="0" anchor="b"/>
                </a:tc>
                <a:tc>
                  <a:txBody>
                    <a:bodyPr/>
                    <a:lstStyle/>
                    <a:p>
                      <a:pPr algn="ctr" fontAlgn="b"/>
                      <a:r>
                        <a:rPr lang="es-PE" sz="1100" u="none" strike="noStrike" dirty="0" smtClean="0"/>
                        <a:t>29.8%</a:t>
                      </a:r>
                      <a:endParaRPr lang="es-PE" sz="1100" b="0" i="0" u="none" strike="noStrike" dirty="0">
                        <a:solidFill>
                          <a:srgbClr val="000000"/>
                        </a:solidFill>
                        <a:latin typeface="Calibri"/>
                      </a:endParaRPr>
                    </a:p>
                  </a:txBody>
                  <a:tcPr marL="0" marR="0" marT="0" marB="0" anchor="b"/>
                </a:tc>
                <a:tc>
                  <a:txBody>
                    <a:bodyPr/>
                    <a:lstStyle/>
                    <a:p>
                      <a:pPr algn="ctr" fontAlgn="b"/>
                      <a:r>
                        <a:rPr lang="es-PE" sz="1100" u="none" strike="noStrike" dirty="0" smtClean="0"/>
                        <a:t>30.9%</a:t>
                      </a:r>
                      <a:endParaRPr lang="es-PE" sz="1100" b="0" i="0" u="none" strike="noStrike" dirty="0">
                        <a:solidFill>
                          <a:srgbClr val="000000"/>
                        </a:solidFill>
                        <a:latin typeface="Calibri"/>
                      </a:endParaRPr>
                    </a:p>
                  </a:txBody>
                  <a:tcPr marL="0" marR="0" marT="0" marB="0" anchor="b"/>
                </a:tc>
                <a:tc>
                  <a:txBody>
                    <a:bodyPr/>
                    <a:lstStyle/>
                    <a:p>
                      <a:pPr algn="ctr" fontAlgn="b"/>
                      <a:r>
                        <a:rPr lang="es-PE" sz="1100" u="none" strike="noStrike" dirty="0" smtClean="0"/>
                        <a:t>33%</a:t>
                      </a:r>
                      <a:endParaRPr lang="es-PE" sz="1100" b="0" i="0" u="none" strike="noStrike" dirty="0">
                        <a:solidFill>
                          <a:srgbClr val="000000"/>
                        </a:solidFill>
                        <a:latin typeface="Calibri"/>
                      </a:endParaRPr>
                    </a:p>
                  </a:txBody>
                  <a:tcPr marL="0" marR="0" marT="0" marB="0" anchor="b"/>
                </a:tc>
                <a:tc>
                  <a:txBody>
                    <a:bodyPr/>
                    <a:lstStyle/>
                    <a:p>
                      <a:pPr algn="ctr" fontAlgn="b"/>
                      <a:r>
                        <a:rPr lang="es-PE" sz="1100" u="none" strike="noStrike" dirty="0" smtClean="0"/>
                        <a:t>43%</a:t>
                      </a:r>
                      <a:endParaRPr lang="es-PE" sz="1100" b="0" i="0" u="none" strike="noStrike" dirty="0">
                        <a:solidFill>
                          <a:srgbClr val="000000"/>
                        </a:solidFill>
                        <a:latin typeface="Calibri"/>
                      </a:endParaRPr>
                    </a:p>
                  </a:txBody>
                  <a:tcPr marL="0" marR="0" marT="0" marB="0" anchor="b"/>
                </a:tc>
              </a:tr>
            </a:tbl>
          </a:graphicData>
        </a:graphic>
      </p:graphicFrame>
      <p:graphicFrame>
        <p:nvGraphicFramePr>
          <p:cNvPr id="5" name="5 Gráfico"/>
          <p:cNvGraphicFramePr/>
          <p:nvPr>
            <p:extLst>
              <p:ext uri="{D42A27DB-BD31-4B8C-83A1-F6EECF244321}">
                <p14:modId xmlns:p14="http://schemas.microsoft.com/office/powerpoint/2010/main" val="1121997432"/>
              </p:ext>
            </p:extLst>
          </p:nvPr>
        </p:nvGraphicFramePr>
        <p:xfrm>
          <a:off x="2267744" y="3068960"/>
          <a:ext cx="4857784" cy="288607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694124558"/>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txBox="1">
            <a:spLocks noGrp="1"/>
          </p:cNvSpPr>
          <p:nvPr>
            <p:ph type="title"/>
          </p:nvPr>
        </p:nvSpPr>
        <p:spPr>
          <a:xfrm>
            <a:off x="611560" y="2924944"/>
            <a:ext cx="8229600" cy="1143000"/>
          </a:xfrm>
          <a:prstGeom prst="rect">
            <a:avLst/>
          </a:prstGeom>
          <a:solidFill>
            <a:schemeClr val="accent3">
              <a:lumMod val="75000"/>
            </a:schemeClr>
          </a:solidFill>
        </p:spPr>
        <p:txBody>
          <a:bodyPr vert="horz" lIns="91440" tIns="45720" rIns="91440" bIns="45720" rtlCol="0" anchor="ctr">
            <a:noAutofit/>
          </a:bodyPr>
          <a:lstStyle/>
          <a:p>
            <a:r>
              <a:rPr lang="es-PE" sz="4000" dirty="0" smtClean="0">
                <a:solidFill>
                  <a:schemeClr val="bg1"/>
                </a:solidFill>
                <a:latin typeface="Eras Bold ITC" panose="020B0907030504020204" pitchFamily="34" charset="0"/>
              </a:rPr>
              <a:t>Subgerencia de Protección</a:t>
            </a:r>
            <a:endParaRPr lang="es-PE" sz="4000" dirty="0">
              <a:solidFill>
                <a:schemeClr val="bg1"/>
              </a:solidFill>
              <a:latin typeface="Eras Bold ITC" panose="020B0907030504020204" pitchFamily="34" charset="0"/>
            </a:endParaRPr>
          </a:p>
        </p:txBody>
      </p:sp>
    </p:spTree>
    <p:extLst>
      <p:ext uri="{BB962C8B-B14F-4D97-AF65-F5344CB8AC3E}">
        <p14:creationId xmlns:p14="http://schemas.microsoft.com/office/powerpoint/2010/main" val="361701888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Rectángulo"/>
          <p:cNvSpPr/>
          <p:nvPr/>
        </p:nvSpPr>
        <p:spPr>
          <a:xfrm>
            <a:off x="583396" y="1844824"/>
            <a:ext cx="7992888" cy="1154162"/>
          </a:xfrm>
          <a:prstGeom prst="rect">
            <a:avLst/>
          </a:prstGeom>
        </p:spPr>
        <p:txBody>
          <a:bodyPr wrap="square">
            <a:spAutoFit/>
          </a:bodyPr>
          <a:lstStyle/>
          <a:p>
            <a:pPr algn="just"/>
            <a:r>
              <a:rPr lang="es-PE" sz="2300" dirty="0" smtClean="0"/>
              <a:t>La </a:t>
            </a:r>
            <a:r>
              <a:rPr lang="es-PE" sz="2300" dirty="0"/>
              <a:t>falta de accesibilidad en el entorno urbano resulta </a:t>
            </a:r>
            <a:r>
              <a:rPr lang="es-PE" sz="2300" dirty="0" smtClean="0"/>
              <a:t>preocupante, puesto </a:t>
            </a:r>
            <a:r>
              <a:rPr lang="es-PE" sz="2300" dirty="0"/>
              <a:t>que ello no sólo restringe el  ejercicio  de  los  derechos de las personas que utilizan ayudas </a:t>
            </a:r>
            <a:r>
              <a:rPr lang="es-PE" sz="2300" dirty="0" smtClean="0"/>
              <a:t>biomecánicas</a:t>
            </a:r>
            <a:r>
              <a:rPr lang="es-PE" sz="2300" dirty="0"/>
              <a:t>.</a:t>
            </a:r>
          </a:p>
        </p:txBody>
      </p:sp>
      <p:sp>
        <p:nvSpPr>
          <p:cNvPr id="10" name="1 Título"/>
          <p:cNvSpPr txBox="1">
            <a:spLocks/>
          </p:cNvSpPr>
          <p:nvPr/>
        </p:nvSpPr>
        <p:spPr>
          <a:xfrm>
            <a:off x="977570" y="5803179"/>
            <a:ext cx="3814828" cy="387424"/>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s-MX" sz="1300" dirty="0" smtClean="0">
                <a:latin typeface="+mn-lt"/>
                <a:ea typeface="+mn-ea"/>
                <a:cs typeface="+mn-cs"/>
              </a:rPr>
              <a:t>(*) Según el Plan de Intervención en Discapacidad Ventanilla Inclusiva</a:t>
            </a:r>
            <a:endParaRPr lang="es-MX" sz="1300" dirty="0">
              <a:latin typeface="+mn-lt"/>
              <a:ea typeface="+mn-ea"/>
              <a:cs typeface="+mn-cs"/>
            </a:endParaRPr>
          </a:p>
        </p:txBody>
      </p:sp>
      <p:pic>
        <p:nvPicPr>
          <p:cNvPr id="15" name="14 Imagen"/>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04049" y="3356992"/>
            <a:ext cx="3572236" cy="2088232"/>
          </a:xfrm>
          <a:prstGeom prst="rect">
            <a:avLst/>
          </a:prstGeom>
          <a:solidFill>
            <a:srgbClr val="FFFFFF">
              <a:shade val="85000"/>
            </a:srgbClr>
          </a:solidFill>
          <a:ln w="88900" cap="sq">
            <a:solidFill>
              <a:schemeClr val="accent3">
                <a:lumMod val="60000"/>
                <a:lumOff val="4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1" name="1 Título"/>
          <p:cNvSpPr txBox="1">
            <a:spLocks noGrp="1"/>
          </p:cNvSpPr>
          <p:nvPr>
            <p:ph type="title"/>
          </p:nvPr>
        </p:nvSpPr>
        <p:spPr>
          <a:xfrm>
            <a:off x="465040" y="460381"/>
            <a:ext cx="8229600" cy="1152128"/>
          </a:xfrm>
          <a:prstGeom prst="rect">
            <a:avLst/>
          </a:prstGeom>
          <a:solidFill>
            <a:schemeClr val="accent3">
              <a:lumMod val="75000"/>
            </a:schemeClr>
          </a:solidFill>
        </p:spPr>
        <p:txBody>
          <a:bodyPr vert="horz" lIns="91440" tIns="45720" rIns="91440" bIns="45720" rtlCol="0" anchor="ctr">
            <a:noAutofit/>
          </a:bodyPr>
          <a:lstStyle/>
          <a:p>
            <a:r>
              <a:rPr lang="es-PE" sz="4000" dirty="0" smtClean="0">
                <a:solidFill>
                  <a:schemeClr val="bg1"/>
                </a:solidFill>
                <a:latin typeface="Eras Bold ITC" panose="020B0907030504020204" pitchFamily="34" charset="0"/>
              </a:rPr>
              <a:t>Accesibilidad para Personas con Discapacidad</a:t>
            </a:r>
            <a:endParaRPr lang="es-PE" sz="4000" dirty="0">
              <a:solidFill>
                <a:schemeClr val="bg1"/>
              </a:solidFill>
              <a:latin typeface="Eras Bold ITC" panose="020B0907030504020204" pitchFamily="34" charset="0"/>
            </a:endParaRPr>
          </a:p>
        </p:txBody>
      </p:sp>
      <p:graphicFrame>
        <p:nvGraphicFramePr>
          <p:cNvPr id="7" name="6 Tabla"/>
          <p:cNvGraphicFramePr>
            <a:graphicFrameLocks noGrp="1"/>
          </p:cNvGraphicFramePr>
          <p:nvPr>
            <p:extLst>
              <p:ext uri="{D42A27DB-BD31-4B8C-83A1-F6EECF244321}">
                <p14:modId xmlns:p14="http://schemas.microsoft.com/office/powerpoint/2010/main" val="1427419632"/>
              </p:ext>
            </p:extLst>
          </p:nvPr>
        </p:nvGraphicFramePr>
        <p:xfrm>
          <a:off x="807142" y="3068960"/>
          <a:ext cx="3985255" cy="2560770"/>
        </p:xfrm>
        <a:graphic>
          <a:graphicData uri="http://schemas.openxmlformats.org/drawingml/2006/table">
            <a:tbl>
              <a:tblPr>
                <a:tableStyleId>{69C7853C-536D-4A76-A0AE-DD22124D55A5}</a:tableStyleId>
              </a:tblPr>
              <a:tblGrid>
                <a:gridCol w="1666561"/>
                <a:gridCol w="1159347"/>
                <a:gridCol w="1159347"/>
              </a:tblGrid>
              <a:tr h="426795">
                <a:tc gridSpan="3">
                  <a:txBody>
                    <a:bodyPr/>
                    <a:lstStyle/>
                    <a:p>
                      <a:pPr marL="0" algn="ctr" defTabSz="914400" rtl="0" eaLnBrk="1" fontAlgn="b" latinLnBrk="0" hangingPunct="1"/>
                      <a:r>
                        <a:rPr lang="es-PE" sz="1200" u="none" strike="noStrike" kern="1200" dirty="0" smtClean="0">
                          <a:effectLst/>
                        </a:rPr>
                        <a:t>Total de Personas con Discapacidad Empadronadas (*)</a:t>
                      </a:r>
                      <a:r>
                        <a:rPr lang="es-PE" sz="1200" u="none" strike="noStrike" kern="1200" baseline="0" dirty="0" smtClean="0">
                          <a:effectLst/>
                        </a:rPr>
                        <a:t> </a:t>
                      </a:r>
                      <a:endParaRPr lang="es-PE" sz="1200" b="1" u="none" strike="noStrike" kern="1200" dirty="0">
                        <a:solidFill>
                          <a:schemeClr val="bg1"/>
                        </a:solidFill>
                        <a:effectLst/>
                        <a:latin typeface="+mn-lt"/>
                        <a:ea typeface="+mn-ea"/>
                        <a:cs typeface="+mn-cs"/>
                      </a:endParaRPr>
                    </a:p>
                  </a:txBody>
                  <a:tcPr marL="9525" marR="9525" marT="9525" marB="0" anchor="ctr">
                    <a:solidFill>
                      <a:schemeClr val="accent3">
                        <a:lumMod val="60000"/>
                        <a:lumOff val="40000"/>
                      </a:schemeClr>
                    </a:solidFill>
                  </a:tcPr>
                </a:tc>
                <a:tc hMerge="1">
                  <a:txBody>
                    <a:bodyPr/>
                    <a:lstStyle/>
                    <a:p>
                      <a:endParaRPr lang="es-PE"/>
                    </a:p>
                  </a:txBody>
                  <a:tcPr/>
                </a:tc>
                <a:tc hMerge="1">
                  <a:txBody>
                    <a:bodyPr/>
                    <a:lstStyle/>
                    <a:p>
                      <a:endParaRPr lang="es-PE"/>
                    </a:p>
                  </a:txBody>
                  <a:tcPr/>
                </a:tc>
              </a:tr>
              <a:tr h="426795">
                <a:tc>
                  <a:txBody>
                    <a:bodyPr/>
                    <a:lstStyle/>
                    <a:p>
                      <a:pPr algn="ctr" fontAlgn="ctr"/>
                      <a:r>
                        <a:rPr lang="es-PE" sz="1300" u="none" strike="noStrike" dirty="0" smtClean="0">
                          <a:effectLst/>
                        </a:rPr>
                        <a:t>Zona</a:t>
                      </a:r>
                      <a:endParaRPr lang="es-PE" sz="1300" b="1" i="0" u="none" strike="noStrike" dirty="0" smtClean="0">
                        <a:solidFill>
                          <a:schemeClr val="dk1"/>
                        </a:solidFill>
                        <a:effectLst/>
                        <a:latin typeface="+mn-lt"/>
                      </a:endParaRPr>
                    </a:p>
                  </a:txBody>
                  <a:tcPr marL="9525" marR="9525" marT="9525" marB="0" anchor="ctr"/>
                </a:tc>
                <a:tc>
                  <a:txBody>
                    <a:bodyPr/>
                    <a:lstStyle/>
                    <a:p>
                      <a:pPr marL="0" algn="ctr" defTabSz="914400" rtl="0" eaLnBrk="1" fontAlgn="ctr" latinLnBrk="0" hangingPunct="1">
                        <a:lnSpc>
                          <a:spcPct val="150000"/>
                        </a:lnSpc>
                      </a:pPr>
                      <a:r>
                        <a:rPr lang="es-PE" sz="1300" b="0" i="0" u="none" strike="noStrike" kern="1200" dirty="0" err="1" smtClean="0">
                          <a:solidFill>
                            <a:schemeClr val="dk1"/>
                          </a:solidFill>
                          <a:effectLst/>
                          <a:latin typeface="+mn-lt"/>
                          <a:ea typeface="+mn-ea"/>
                          <a:cs typeface="+mn-cs"/>
                        </a:rPr>
                        <a:t>PcD</a:t>
                      </a:r>
                      <a:endParaRPr lang="es-PE" sz="1300" b="1" i="0" u="none" strike="noStrike" kern="1200" dirty="0">
                        <a:solidFill>
                          <a:schemeClr val="dk1"/>
                        </a:solidFill>
                        <a:effectLst/>
                        <a:latin typeface="+mn-lt"/>
                        <a:ea typeface="+mn-ea"/>
                        <a:cs typeface="+mn-cs"/>
                      </a:endParaRPr>
                    </a:p>
                  </a:txBody>
                  <a:tcPr marL="9525" marR="9525" marT="9525" marB="0"/>
                </a:tc>
                <a:tc>
                  <a:txBody>
                    <a:bodyPr/>
                    <a:lstStyle/>
                    <a:p>
                      <a:pPr marL="0" algn="ctr" defTabSz="914400" rtl="0" eaLnBrk="1" fontAlgn="ctr" latinLnBrk="0" hangingPunct="1">
                        <a:lnSpc>
                          <a:spcPct val="150000"/>
                        </a:lnSpc>
                      </a:pPr>
                      <a:r>
                        <a:rPr lang="es-PE" sz="1300" b="1" u="none" strike="noStrike" kern="1200" dirty="0" smtClean="0">
                          <a:effectLst/>
                        </a:rPr>
                        <a:t>%</a:t>
                      </a:r>
                      <a:endParaRPr lang="es-PE" sz="1300" b="1" i="0" u="none" strike="noStrike" kern="1200" dirty="0">
                        <a:solidFill>
                          <a:schemeClr val="dk1"/>
                        </a:solidFill>
                        <a:effectLst/>
                        <a:latin typeface="+mn-lt"/>
                        <a:ea typeface="+mn-ea"/>
                        <a:cs typeface="+mn-cs"/>
                      </a:endParaRPr>
                    </a:p>
                  </a:txBody>
                  <a:tcPr marL="9525" marR="9525" marT="9525" marB="0"/>
                </a:tc>
              </a:tr>
              <a:tr h="426795">
                <a:tc>
                  <a:txBody>
                    <a:bodyPr/>
                    <a:lstStyle/>
                    <a:p>
                      <a:pPr algn="l" fontAlgn="b"/>
                      <a:r>
                        <a:rPr lang="es-PE" sz="1300" u="none" strike="noStrike" dirty="0" smtClean="0">
                          <a:effectLst/>
                        </a:rPr>
                        <a:t>Pachacútec</a:t>
                      </a:r>
                    </a:p>
                  </a:txBody>
                  <a:tcPr marL="9525" marR="9525" marT="9525" marB="0" anchor="ctr"/>
                </a:tc>
                <a:tc>
                  <a:txBody>
                    <a:bodyPr/>
                    <a:lstStyle/>
                    <a:p>
                      <a:pPr algn="ctr" fontAlgn="b"/>
                      <a:r>
                        <a:rPr lang="es-PE" sz="1300" u="none" strike="noStrike" dirty="0" smtClean="0">
                          <a:effectLst/>
                        </a:rPr>
                        <a:t>1,553</a:t>
                      </a:r>
                      <a:endParaRPr lang="es-PE" sz="1300" b="0" i="0" u="none" strike="noStrike" dirty="0">
                        <a:solidFill>
                          <a:srgbClr val="000000"/>
                        </a:solidFill>
                        <a:effectLst/>
                        <a:latin typeface="Calibri"/>
                      </a:endParaRPr>
                    </a:p>
                  </a:txBody>
                  <a:tcPr marL="9525" marR="9525" marT="9525" marB="0" anchor="ctr"/>
                </a:tc>
                <a:tc>
                  <a:txBody>
                    <a:bodyPr/>
                    <a:lstStyle/>
                    <a:p>
                      <a:pPr algn="ctr" fontAlgn="b"/>
                      <a:r>
                        <a:rPr lang="es-PE" sz="1300" b="1" u="none" strike="noStrike" dirty="0" smtClean="0">
                          <a:effectLst/>
                        </a:rPr>
                        <a:t>47.5</a:t>
                      </a:r>
                      <a:endParaRPr lang="es-PE" sz="1300" b="1" i="0" u="none" strike="noStrike" dirty="0">
                        <a:solidFill>
                          <a:srgbClr val="000000"/>
                        </a:solidFill>
                        <a:effectLst/>
                        <a:latin typeface="Calibri"/>
                      </a:endParaRPr>
                    </a:p>
                  </a:txBody>
                  <a:tcPr marL="9525" marR="9525" marT="9525" marB="0" anchor="ctr"/>
                </a:tc>
              </a:tr>
              <a:tr h="426795">
                <a:tc>
                  <a:txBody>
                    <a:bodyPr/>
                    <a:lstStyle/>
                    <a:p>
                      <a:pPr algn="l" fontAlgn="b"/>
                      <a:r>
                        <a:rPr lang="es-PE" sz="1300" u="none" strike="noStrike" dirty="0" smtClean="0">
                          <a:effectLst/>
                        </a:rPr>
                        <a:t>Mi Perú</a:t>
                      </a:r>
                      <a:endParaRPr lang="es-PE" sz="1300" b="0" i="0" u="none" strike="noStrike" dirty="0">
                        <a:solidFill>
                          <a:srgbClr val="000000"/>
                        </a:solidFill>
                        <a:effectLst/>
                        <a:latin typeface="Calibri"/>
                      </a:endParaRPr>
                    </a:p>
                  </a:txBody>
                  <a:tcPr marL="9525" marR="9525" marT="9525" marB="0" anchor="ctr"/>
                </a:tc>
                <a:tc>
                  <a:txBody>
                    <a:bodyPr/>
                    <a:lstStyle/>
                    <a:p>
                      <a:pPr algn="ctr" fontAlgn="b"/>
                      <a:r>
                        <a:rPr lang="es-PE" sz="1300" u="none" strike="noStrike" dirty="0" smtClean="0">
                          <a:effectLst/>
                        </a:rPr>
                        <a:t>911</a:t>
                      </a:r>
                    </a:p>
                  </a:txBody>
                  <a:tcPr marL="9525" marR="9525" marT="9525" marB="0" anchor="ctr"/>
                </a:tc>
                <a:tc>
                  <a:txBody>
                    <a:bodyPr/>
                    <a:lstStyle/>
                    <a:p>
                      <a:pPr algn="ctr" fontAlgn="b"/>
                      <a:r>
                        <a:rPr lang="es-PE" sz="1300" b="1" u="none" strike="noStrike" dirty="0" smtClean="0">
                          <a:effectLst/>
                        </a:rPr>
                        <a:t>27.9</a:t>
                      </a:r>
                      <a:endParaRPr lang="es-PE" sz="1300" b="1" i="0" u="none" strike="noStrike" dirty="0">
                        <a:solidFill>
                          <a:srgbClr val="000000"/>
                        </a:solidFill>
                        <a:effectLst/>
                        <a:latin typeface="Calibri"/>
                      </a:endParaRPr>
                    </a:p>
                  </a:txBody>
                  <a:tcPr marL="9525" marR="9525" marT="9525" marB="0" anchor="ctr"/>
                </a:tc>
              </a:tr>
              <a:tr h="426795">
                <a:tc>
                  <a:txBody>
                    <a:bodyPr/>
                    <a:lstStyle/>
                    <a:p>
                      <a:pPr algn="l" fontAlgn="b"/>
                      <a:r>
                        <a:rPr lang="es-PE" sz="1300" u="none" strike="noStrike" dirty="0" smtClean="0">
                          <a:effectLst/>
                        </a:rPr>
                        <a:t>Cono</a:t>
                      </a:r>
                      <a:r>
                        <a:rPr lang="es-PE" sz="1300" u="none" strike="noStrike" baseline="0" dirty="0" smtClean="0">
                          <a:effectLst/>
                        </a:rPr>
                        <a:t> Norte </a:t>
                      </a:r>
                      <a:endParaRPr lang="es-PE" sz="1300" b="0" i="0" u="none" strike="noStrike" dirty="0">
                        <a:solidFill>
                          <a:srgbClr val="000000"/>
                        </a:solidFill>
                        <a:effectLst/>
                        <a:latin typeface="Calibri"/>
                      </a:endParaRPr>
                    </a:p>
                  </a:txBody>
                  <a:tcPr marL="9525" marR="9525" marT="9525" marB="0" anchor="ctr"/>
                </a:tc>
                <a:tc>
                  <a:txBody>
                    <a:bodyPr/>
                    <a:lstStyle/>
                    <a:p>
                      <a:pPr algn="ctr" fontAlgn="b"/>
                      <a:r>
                        <a:rPr lang="es-PE" sz="1300" u="none" strike="noStrike" dirty="0" smtClean="0">
                          <a:effectLst/>
                        </a:rPr>
                        <a:t>804</a:t>
                      </a:r>
                      <a:endParaRPr lang="es-PE" sz="1300" b="0" i="0" u="none" strike="noStrike" dirty="0">
                        <a:solidFill>
                          <a:srgbClr val="000000"/>
                        </a:solidFill>
                        <a:effectLst/>
                        <a:latin typeface="Calibri"/>
                      </a:endParaRPr>
                    </a:p>
                  </a:txBody>
                  <a:tcPr marL="9525" marR="9525" marT="9525" marB="0" anchor="ctr"/>
                </a:tc>
                <a:tc>
                  <a:txBody>
                    <a:bodyPr/>
                    <a:lstStyle/>
                    <a:p>
                      <a:pPr algn="ctr" fontAlgn="b"/>
                      <a:r>
                        <a:rPr lang="es-PE" sz="1300" b="1" i="0" u="none" strike="noStrike" dirty="0" smtClean="0">
                          <a:solidFill>
                            <a:schemeClr val="dk1"/>
                          </a:solidFill>
                          <a:effectLst/>
                          <a:latin typeface="+mn-lt"/>
                        </a:rPr>
                        <a:t>24.6</a:t>
                      </a:r>
                      <a:endParaRPr lang="es-PE" sz="1300" b="1" i="0" u="none" strike="noStrike" dirty="0">
                        <a:solidFill>
                          <a:srgbClr val="000000"/>
                        </a:solidFill>
                        <a:effectLst/>
                        <a:latin typeface="Calibri"/>
                      </a:endParaRPr>
                    </a:p>
                  </a:txBody>
                  <a:tcPr marL="9525" marR="9525" marT="9525" marB="0" anchor="ctr"/>
                </a:tc>
              </a:tr>
              <a:tr h="426795">
                <a:tc>
                  <a:txBody>
                    <a:bodyPr/>
                    <a:lstStyle/>
                    <a:p>
                      <a:pPr algn="ctr" fontAlgn="b"/>
                      <a:r>
                        <a:rPr lang="es-PE" sz="1300" b="1" i="0" u="none" strike="noStrike" dirty="0" smtClean="0">
                          <a:solidFill>
                            <a:srgbClr val="000000"/>
                          </a:solidFill>
                          <a:effectLst/>
                          <a:latin typeface="Calibri"/>
                        </a:rPr>
                        <a:t>TOTAL</a:t>
                      </a:r>
                      <a:endParaRPr lang="es-PE" sz="1300" b="1" i="0" u="none" strike="noStrike" dirty="0">
                        <a:solidFill>
                          <a:srgbClr val="000000"/>
                        </a:solidFill>
                        <a:effectLst/>
                        <a:latin typeface="Calibri"/>
                      </a:endParaRPr>
                    </a:p>
                  </a:txBody>
                  <a:tcPr marL="9525" marR="9525" marT="9525" marB="0" anchor="ctr"/>
                </a:tc>
                <a:tc>
                  <a:txBody>
                    <a:bodyPr/>
                    <a:lstStyle/>
                    <a:p>
                      <a:pPr algn="ctr" fontAlgn="b"/>
                      <a:r>
                        <a:rPr lang="es-PE" sz="1300" b="1" i="0" u="none" strike="noStrike" dirty="0" smtClean="0">
                          <a:solidFill>
                            <a:srgbClr val="000000"/>
                          </a:solidFill>
                          <a:effectLst/>
                          <a:latin typeface="Calibri"/>
                        </a:rPr>
                        <a:t>3,268</a:t>
                      </a:r>
                      <a:endParaRPr lang="es-PE" sz="1300" b="1" i="0" u="none" strike="noStrike" dirty="0">
                        <a:solidFill>
                          <a:srgbClr val="000000"/>
                        </a:solidFill>
                        <a:effectLst/>
                        <a:latin typeface="Calibri"/>
                      </a:endParaRPr>
                    </a:p>
                  </a:txBody>
                  <a:tcPr marL="9525" marR="9525" marT="9525" marB="0" anchor="ctr"/>
                </a:tc>
                <a:tc>
                  <a:txBody>
                    <a:bodyPr/>
                    <a:lstStyle/>
                    <a:p>
                      <a:pPr algn="ctr" fontAlgn="b"/>
                      <a:r>
                        <a:rPr lang="es-PE" sz="1300" b="1" i="0" u="none" strike="noStrike" dirty="0" smtClean="0">
                          <a:solidFill>
                            <a:srgbClr val="000000"/>
                          </a:solidFill>
                          <a:effectLst/>
                          <a:latin typeface="Calibri"/>
                        </a:rPr>
                        <a:t>100.0</a:t>
                      </a:r>
                      <a:endParaRPr lang="es-PE" sz="1300" b="1" i="0" u="none" strike="noStrike" dirty="0">
                        <a:solidFill>
                          <a:srgbClr val="000000"/>
                        </a:solidFill>
                        <a:effectLst/>
                        <a:latin typeface="Calibri"/>
                      </a:endParaRPr>
                    </a:p>
                  </a:txBody>
                  <a:tcPr marL="9525" marR="9525" marT="9525" marB="0" anchor="ctr"/>
                </a:tc>
              </a:tr>
            </a:tbl>
          </a:graphicData>
        </a:graphic>
      </p:graphicFrame>
    </p:spTree>
    <p:extLst>
      <p:ext uri="{BB962C8B-B14F-4D97-AF65-F5344CB8AC3E}">
        <p14:creationId xmlns:p14="http://schemas.microsoft.com/office/powerpoint/2010/main" val="2538531817"/>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Rectángulo"/>
          <p:cNvSpPr/>
          <p:nvPr/>
        </p:nvSpPr>
        <p:spPr>
          <a:xfrm>
            <a:off x="467544" y="1844824"/>
            <a:ext cx="8186077" cy="1862048"/>
          </a:xfrm>
          <a:prstGeom prst="rect">
            <a:avLst/>
          </a:prstGeom>
        </p:spPr>
        <p:txBody>
          <a:bodyPr wrap="square">
            <a:spAutoFit/>
          </a:bodyPr>
          <a:lstStyle/>
          <a:p>
            <a:pPr algn="just"/>
            <a:r>
              <a:rPr lang="es-PE" sz="2300" dirty="0" smtClean="0"/>
              <a:t>Revalorar el rol que cumplen las personas adultas mayores, involucrándolas como actores de desarrollo local de Ventanilla, a través de la mejora al acceso de los diferentes servicios y generando espacios de integración, buscando brindarles una mejor calidad de vida.</a:t>
            </a:r>
            <a:endParaRPr lang="es-PE" sz="2300" dirty="0"/>
          </a:p>
        </p:txBody>
      </p:sp>
      <p:sp>
        <p:nvSpPr>
          <p:cNvPr id="7" name="6 Rectángulo"/>
          <p:cNvSpPr/>
          <p:nvPr/>
        </p:nvSpPr>
        <p:spPr>
          <a:xfrm>
            <a:off x="467544" y="3732921"/>
            <a:ext cx="8186078" cy="800219"/>
          </a:xfrm>
          <a:prstGeom prst="rect">
            <a:avLst/>
          </a:prstGeom>
        </p:spPr>
        <p:txBody>
          <a:bodyPr wrap="square">
            <a:spAutoFit/>
          </a:bodyPr>
          <a:lstStyle/>
          <a:p>
            <a:pPr algn="just"/>
            <a:r>
              <a:rPr lang="es-PE" sz="2300" dirty="0" smtClean="0"/>
              <a:t>En Ventanilla, residen un 29% </a:t>
            </a:r>
            <a:r>
              <a:rPr lang="es-PE" sz="2300" dirty="0"/>
              <a:t>de personas  adultas mayores </a:t>
            </a:r>
            <a:r>
              <a:rPr lang="es-PE" sz="2300" dirty="0" smtClean="0"/>
              <a:t>que viven en el Callao</a:t>
            </a:r>
            <a:r>
              <a:rPr lang="es-PE" sz="2300" dirty="0"/>
              <a:t>.</a:t>
            </a:r>
          </a:p>
        </p:txBody>
      </p:sp>
      <p:graphicFrame>
        <p:nvGraphicFramePr>
          <p:cNvPr id="8" name="7 Tabla"/>
          <p:cNvGraphicFramePr>
            <a:graphicFrameLocks noGrp="1"/>
          </p:cNvGraphicFramePr>
          <p:nvPr>
            <p:extLst>
              <p:ext uri="{D42A27DB-BD31-4B8C-83A1-F6EECF244321}">
                <p14:modId xmlns:p14="http://schemas.microsoft.com/office/powerpoint/2010/main" val="1424915700"/>
              </p:ext>
            </p:extLst>
          </p:nvPr>
        </p:nvGraphicFramePr>
        <p:xfrm>
          <a:off x="395536" y="4509120"/>
          <a:ext cx="4104456" cy="1512168"/>
        </p:xfrm>
        <a:graphic>
          <a:graphicData uri="http://schemas.openxmlformats.org/drawingml/2006/table">
            <a:tbl>
              <a:tblPr firstRow="1" firstCol="1" bandRow="1">
                <a:tableStyleId>{69C7853C-536D-4A76-A0AE-DD22124D55A5}</a:tableStyleId>
              </a:tblPr>
              <a:tblGrid>
                <a:gridCol w="2052228"/>
                <a:gridCol w="912101"/>
                <a:gridCol w="1140127"/>
              </a:tblGrid>
              <a:tr h="445298">
                <a:tc>
                  <a:txBody>
                    <a:bodyPr/>
                    <a:lstStyle/>
                    <a:p>
                      <a:pPr marL="0" algn="ctr" defTabSz="914400" rtl="0" eaLnBrk="1" fontAlgn="b" latinLnBrk="0" hangingPunct="1"/>
                      <a:r>
                        <a:rPr lang="es-PE" sz="1300" u="none" strike="noStrike" kern="1200" dirty="0" smtClean="0">
                          <a:solidFill>
                            <a:schemeClr val="tx1"/>
                          </a:solidFill>
                          <a:effectLst/>
                        </a:rPr>
                        <a:t>Total</a:t>
                      </a:r>
                      <a:r>
                        <a:rPr lang="es-PE" sz="1300" u="none" strike="noStrike" kern="1200" baseline="0" dirty="0" smtClean="0">
                          <a:solidFill>
                            <a:schemeClr val="tx1"/>
                          </a:solidFill>
                          <a:effectLst/>
                        </a:rPr>
                        <a:t> Población</a:t>
                      </a:r>
                      <a:endParaRPr lang="es-PE" sz="1300" u="none" strike="noStrike" kern="1200" dirty="0">
                        <a:solidFill>
                          <a:schemeClr val="tx1"/>
                        </a:solidFill>
                        <a:effectLst/>
                        <a:latin typeface="+mn-lt"/>
                        <a:ea typeface="+mn-ea"/>
                        <a:cs typeface="+mn-cs"/>
                      </a:endParaRPr>
                    </a:p>
                  </a:txBody>
                  <a:tcPr marL="44450" marR="44450" marT="0" marB="0" anchor="ctr"/>
                </a:tc>
                <a:tc>
                  <a:txBody>
                    <a:bodyPr/>
                    <a:lstStyle/>
                    <a:p>
                      <a:pPr marL="0" algn="ctr" defTabSz="914400" rtl="0" eaLnBrk="1" fontAlgn="b" latinLnBrk="0" hangingPunct="1">
                        <a:spcAft>
                          <a:spcPts val="0"/>
                        </a:spcAft>
                      </a:pPr>
                      <a:r>
                        <a:rPr lang="es-PE" sz="1300" u="none" strike="noStrike" kern="1200" dirty="0">
                          <a:solidFill>
                            <a:schemeClr val="tx1"/>
                          </a:solidFill>
                          <a:effectLst/>
                        </a:rPr>
                        <a:t>Cantidad</a:t>
                      </a:r>
                      <a:endParaRPr lang="es-PE" sz="1300" u="none" strike="noStrike" kern="1200" dirty="0">
                        <a:solidFill>
                          <a:schemeClr val="tx1"/>
                        </a:solidFill>
                        <a:effectLst/>
                        <a:latin typeface="+mn-lt"/>
                        <a:ea typeface="+mn-ea"/>
                        <a:cs typeface="+mn-cs"/>
                      </a:endParaRPr>
                    </a:p>
                  </a:txBody>
                  <a:tcPr marL="44450" marR="44450" marT="0" marB="0" anchor="ctr"/>
                </a:tc>
                <a:tc>
                  <a:txBody>
                    <a:bodyPr/>
                    <a:lstStyle/>
                    <a:p>
                      <a:pPr marL="0" algn="ctr" defTabSz="914400" rtl="0" eaLnBrk="1" fontAlgn="b" latinLnBrk="0" hangingPunct="1">
                        <a:spcAft>
                          <a:spcPts val="0"/>
                        </a:spcAft>
                      </a:pPr>
                      <a:r>
                        <a:rPr lang="es-PE" sz="1300" u="none" strike="noStrike" kern="1200" dirty="0">
                          <a:solidFill>
                            <a:schemeClr val="tx1"/>
                          </a:solidFill>
                          <a:effectLst/>
                        </a:rPr>
                        <a:t>%</a:t>
                      </a:r>
                      <a:endParaRPr lang="es-PE" sz="1300" u="none" strike="noStrike" kern="1200" dirty="0">
                        <a:solidFill>
                          <a:schemeClr val="tx1"/>
                        </a:solidFill>
                        <a:effectLst/>
                        <a:latin typeface="+mn-lt"/>
                        <a:ea typeface="+mn-ea"/>
                        <a:cs typeface="+mn-cs"/>
                      </a:endParaRPr>
                    </a:p>
                  </a:txBody>
                  <a:tcPr marL="44450" marR="44450" marT="0" marB="0" anchor="ctr"/>
                </a:tc>
              </a:tr>
              <a:tr h="655418">
                <a:tc>
                  <a:txBody>
                    <a:bodyPr/>
                    <a:lstStyle/>
                    <a:p>
                      <a:pPr marL="0" algn="ctr" defTabSz="914400" rtl="0" eaLnBrk="1" fontAlgn="b" latinLnBrk="0" hangingPunct="1">
                        <a:spcAft>
                          <a:spcPts val="0"/>
                        </a:spcAft>
                      </a:pPr>
                      <a:r>
                        <a:rPr lang="es-PE" sz="1300" u="none" strike="noStrike" kern="1200" dirty="0">
                          <a:effectLst/>
                        </a:rPr>
                        <a:t>Total Población Ventanilla</a:t>
                      </a:r>
                      <a:endParaRPr lang="es-PE" sz="1300" u="none" strike="noStrike" kern="1200" dirty="0">
                        <a:solidFill>
                          <a:schemeClr val="dk1"/>
                        </a:solidFill>
                        <a:effectLst/>
                        <a:latin typeface="+mn-lt"/>
                        <a:ea typeface="+mn-ea"/>
                        <a:cs typeface="+mn-cs"/>
                      </a:endParaRPr>
                    </a:p>
                  </a:txBody>
                  <a:tcPr marL="44450" marR="44450" marT="0" marB="0" anchor="ctr"/>
                </a:tc>
                <a:tc>
                  <a:txBody>
                    <a:bodyPr/>
                    <a:lstStyle/>
                    <a:p>
                      <a:pPr marL="0" algn="ctr" defTabSz="914400" rtl="0" eaLnBrk="1" fontAlgn="b" latinLnBrk="0" hangingPunct="1">
                        <a:spcAft>
                          <a:spcPts val="0"/>
                        </a:spcAft>
                      </a:pPr>
                      <a:r>
                        <a:rPr lang="es-PE" sz="1300" u="none" strike="noStrike" kern="1200" dirty="0">
                          <a:effectLst/>
                        </a:rPr>
                        <a:t>428,284</a:t>
                      </a:r>
                      <a:endParaRPr lang="es-PE" sz="1300" u="none" strike="noStrike" kern="1200" dirty="0">
                        <a:solidFill>
                          <a:schemeClr val="dk1"/>
                        </a:solidFill>
                        <a:effectLst/>
                        <a:latin typeface="+mn-lt"/>
                        <a:ea typeface="+mn-ea"/>
                        <a:cs typeface="+mn-cs"/>
                      </a:endParaRPr>
                    </a:p>
                  </a:txBody>
                  <a:tcPr marL="44450" marR="44450" marT="0" marB="0" anchor="ctr"/>
                </a:tc>
                <a:tc>
                  <a:txBody>
                    <a:bodyPr/>
                    <a:lstStyle/>
                    <a:p>
                      <a:pPr marL="0" algn="ctr" defTabSz="914400" rtl="0" eaLnBrk="1" fontAlgn="b" latinLnBrk="0" hangingPunct="1">
                        <a:spcAft>
                          <a:spcPts val="0"/>
                        </a:spcAft>
                      </a:pPr>
                      <a:r>
                        <a:rPr lang="es-PE" sz="1300" u="none" strike="noStrike" kern="1200" dirty="0">
                          <a:effectLst/>
                        </a:rPr>
                        <a:t>100.0 </a:t>
                      </a:r>
                      <a:endParaRPr lang="es-PE" sz="1300" u="none" strike="noStrike" kern="1200" dirty="0">
                        <a:solidFill>
                          <a:schemeClr val="dk1"/>
                        </a:solidFill>
                        <a:effectLst/>
                        <a:latin typeface="+mn-lt"/>
                        <a:ea typeface="+mn-ea"/>
                        <a:cs typeface="+mn-cs"/>
                      </a:endParaRPr>
                    </a:p>
                  </a:txBody>
                  <a:tcPr marL="44450" marR="44450" marT="0" marB="0" anchor="ctr"/>
                </a:tc>
              </a:tr>
              <a:tr h="411452">
                <a:tc>
                  <a:txBody>
                    <a:bodyPr/>
                    <a:lstStyle/>
                    <a:p>
                      <a:pPr marL="0" algn="ctr" defTabSz="914400" rtl="0" eaLnBrk="1" fontAlgn="b" latinLnBrk="0" hangingPunct="1">
                        <a:spcAft>
                          <a:spcPts val="0"/>
                        </a:spcAft>
                      </a:pPr>
                      <a:r>
                        <a:rPr lang="es-PE" sz="1300" u="none" strike="noStrike" kern="1200" dirty="0">
                          <a:effectLst/>
                        </a:rPr>
                        <a:t>Total Adultos Mayores </a:t>
                      </a:r>
                      <a:endParaRPr lang="es-PE" sz="1300" u="none" strike="noStrike" kern="1200" dirty="0">
                        <a:solidFill>
                          <a:schemeClr val="dk1"/>
                        </a:solidFill>
                        <a:effectLst/>
                        <a:latin typeface="+mn-lt"/>
                        <a:ea typeface="+mn-ea"/>
                        <a:cs typeface="+mn-cs"/>
                      </a:endParaRPr>
                    </a:p>
                  </a:txBody>
                  <a:tcPr marL="44450" marR="44450" marT="0" marB="0" anchor="ctr"/>
                </a:tc>
                <a:tc>
                  <a:txBody>
                    <a:bodyPr/>
                    <a:lstStyle/>
                    <a:p>
                      <a:pPr marL="0" algn="ctr" defTabSz="914400" rtl="0" eaLnBrk="1" fontAlgn="b" latinLnBrk="0" hangingPunct="1">
                        <a:spcAft>
                          <a:spcPts val="0"/>
                        </a:spcAft>
                      </a:pPr>
                      <a:r>
                        <a:rPr lang="es-PE" sz="1300" u="none" strike="noStrike" kern="1200" dirty="0">
                          <a:effectLst/>
                        </a:rPr>
                        <a:t>15,145</a:t>
                      </a:r>
                      <a:endParaRPr lang="es-PE" sz="1300" u="none" strike="noStrike" kern="1200" dirty="0">
                        <a:solidFill>
                          <a:schemeClr val="dk1"/>
                        </a:solidFill>
                        <a:effectLst/>
                        <a:latin typeface="+mn-lt"/>
                        <a:ea typeface="+mn-ea"/>
                        <a:cs typeface="+mn-cs"/>
                      </a:endParaRPr>
                    </a:p>
                  </a:txBody>
                  <a:tcPr marL="44450" marR="44450" marT="0" marB="0" anchor="ctr"/>
                </a:tc>
                <a:tc>
                  <a:txBody>
                    <a:bodyPr/>
                    <a:lstStyle/>
                    <a:p>
                      <a:pPr marL="0" algn="ctr" defTabSz="914400" rtl="0" eaLnBrk="1" fontAlgn="b" latinLnBrk="0" hangingPunct="1">
                        <a:spcAft>
                          <a:spcPts val="0"/>
                        </a:spcAft>
                      </a:pPr>
                      <a:r>
                        <a:rPr lang="es-PE" sz="1300" u="none" strike="noStrike" kern="1200" dirty="0">
                          <a:effectLst/>
                        </a:rPr>
                        <a:t>3.5</a:t>
                      </a:r>
                      <a:endParaRPr lang="es-PE" sz="1300" u="none" strike="noStrike" kern="1200" dirty="0">
                        <a:solidFill>
                          <a:schemeClr val="dk1"/>
                        </a:solidFill>
                        <a:effectLst/>
                        <a:latin typeface="+mn-lt"/>
                        <a:ea typeface="+mn-ea"/>
                        <a:cs typeface="+mn-cs"/>
                      </a:endParaRPr>
                    </a:p>
                  </a:txBody>
                  <a:tcPr marL="44450" marR="44450" marT="0" marB="0" anchor="ctr"/>
                </a:tc>
              </a:tr>
            </a:tbl>
          </a:graphicData>
        </a:graphic>
      </p:graphicFrame>
      <p:pic>
        <p:nvPicPr>
          <p:cNvPr id="11" name="10 Imagen"/>
          <p:cNvPicPr>
            <a:picLocks noChangeAspect="1"/>
          </p:cNvPicPr>
          <p:nvPr/>
        </p:nvPicPr>
        <p:blipFill rotWithShape="1">
          <a:blip r:embed="rId2">
            <a:extLst>
              <a:ext uri="{28A0092B-C50C-407E-A947-70E740481C1C}">
                <a14:useLocalDpi xmlns:a14="http://schemas.microsoft.com/office/drawing/2010/main" val="0"/>
              </a:ext>
            </a:extLst>
          </a:blip>
          <a:srcRect l="10735" t="11782" r="7416" b="19296"/>
          <a:stretch/>
        </p:blipFill>
        <p:spPr>
          <a:xfrm>
            <a:off x="4932040" y="4221404"/>
            <a:ext cx="3649573" cy="1727876"/>
          </a:xfrm>
          <a:prstGeom prst="rect">
            <a:avLst/>
          </a:prstGeom>
          <a:solidFill>
            <a:srgbClr val="FFFFFF">
              <a:shade val="85000"/>
            </a:srgbClr>
          </a:solidFill>
          <a:ln w="88900" cap="sq">
            <a:solidFill>
              <a:schemeClr val="accent3">
                <a:lumMod val="60000"/>
                <a:lumOff val="4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2" name="1 Título"/>
          <p:cNvSpPr txBox="1">
            <a:spLocks noGrp="1"/>
          </p:cNvSpPr>
          <p:nvPr>
            <p:ph type="title"/>
          </p:nvPr>
        </p:nvSpPr>
        <p:spPr>
          <a:xfrm>
            <a:off x="465040" y="460381"/>
            <a:ext cx="8229600" cy="1152128"/>
          </a:xfrm>
          <a:prstGeom prst="rect">
            <a:avLst/>
          </a:prstGeom>
          <a:solidFill>
            <a:schemeClr val="accent3">
              <a:lumMod val="75000"/>
            </a:schemeClr>
          </a:solidFill>
        </p:spPr>
        <p:txBody>
          <a:bodyPr vert="horz" lIns="91440" tIns="45720" rIns="91440" bIns="45720" rtlCol="0" anchor="ctr">
            <a:noAutofit/>
          </a:bodyPr>
          <a:lstStyle/>
          <a:p>
            <a:r>
              <a:rPr lang="es-PE" sz="4000" dirty="0" smtClean="0">
                <a:solidFill>
                  <a:schemeClr val="bg1"/>
                </a:solidFill>
                <a:latin typeface="Eras Bold ITC" panose="020B0907030504020204" pitchFamily="34" charset="0"/>
              </a:rPr>
              <a:t>Integración de las Personas Adultas Mayores</a:t>
            </a:r>
            <a:endParaRPr lang="es-PE" sz="4000" dirty="0">
              <a:solidFill>
                <a:schemeClr val="bg1"/>
              </a:solidFill>
              <a:latin typeface="Eras Bold ITC" panose="020B0907030504020204" pitchFamily="34" charset="0"/>
            </a:endParaRPr>
          </a:p>
        </p:txBody>
      </p:sp>
    </p:spTree>
    <p:extLst>
      <p:ext uri="{BB962C8B-B14F-4D97-AF65-F5344CB8AC3E}">
        <p14:creationId xmlns:p14="http://schemas.microsoft.com/office/powerpoint/2010/main" val="387119217"/>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91681" y="25"/>
            <a:ext cx="7452320" cy="3130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676" y="0"/>
            <a:ext cx="2427734" cy="775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02631" y="5209622"/>
            <a:ext cx="3541369" cy="1648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02631" y="4005064"/>
            <a:ext cx="3541370" cy="12045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uadroTexto 1"/>
          <p:cNvSpPr txBox="1"/>
          <p:nvPr/>
        </p:nvSpPr>
        <p:spPr>
          <a:xfrm>
            <a:off x="64574" y="4005064"/>
            <a:ext cx="5538055" cy="2492990"/>
          </a:xfrm>
          <a:prstGeom prst="rect">
            <a:avLst/>
          </a:prstGeom>
          <a:noFill/>
        </p:spPr>
        <p:txBody>
          <a:bodyPr wrap="none" rtlCol="0">
            <a:spAutoFit/>
          </a:bodyPr>
          <a:lstStyle/>
          <a:p>
            <a:r>
              <a:rPr lang="es-MX" sz="6000" b="1" dirty="0" smtClean="0">
                <a:solidFill>
                  <a:schemeClr val="accent3">
                    <a:lumMod val="75000"/>
                  </a:schemeClr>
                </a:solidFill>
              </a:rPr>
              <a:t>Muchas Gracias</a:t>
            </a:r>
          </a:p>
          <a:p>
            <a:endParaRPr lang="es-MX" sz="3200" b="1" dirty="0">
              <a:solidFill>
                <a:schemeClr val="accent3">
                  <a:lumMod val="75000"/>
                </a:schemeClr>
              </a:solidFill>
            </a:endParaRPr>
          </a:p>
          <a:p>
            <a:r>
              <a:rPr lang="es-MX" sz="3200" b="1" dirty="0" smtClean="0">
                <a:solidFill>
                  <a:schemeClr val="accent3">
                    <a:lumMod val="75000"/>
                  </a:schemeClr>
                </a:solidFill>
              </a:rPr>
              <a:t>Equipo Técnico del Presupuesto</a:t>
            </a:r>
          </a:p>
          <a:p>
            <a:r>
              <a:rPr lang="es-MX" sz="3200" b="1" dirty="0" smtClean="0">
                <a:solidFill>
                  <a:schemeClr val="accent3">
                    <a:lumMod val="75000"/>
                  </a:schemeClr>
                </a:solidFill>
              </a:rPr>
              <a:t>Participativo 2016</a:t>
            </a:r>
            <a:endParaRPr lang="es-MX" b="1" dirty="0" smtClean="0">
              <a:solidFill>
                <a:schemeClr val="accent3">
                  <a:lumMod val="75000"/>
                </a:schemeClr>
              </a:solidFill>
            </a:endParaRPr>
          </a:p>
        </p:txBody>
      </p:sp>
      <p:pic>
        <p:nvPicPr>
          <p:cNvPr id="1029"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29397" y="4481761"/>
            <a:ext cx="2887836" cy="5986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96282892"/>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91681" y="25"/>
            <a:ext cx="7452320" cy="3130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676" y="0"/>
            <a:ext cx="2427734" cy="775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969" y="4005064"/>
            <a:ext cx="5621600" cy="2852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02631" y="5209622"/>
            <a:ext cx="3541369" cy="1648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02631" y="4005064"/>
            <a:ext cx="3541370" cy="12045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929397" y="4481761"/>
            <a:ext cx="2887836" cy="5986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CuadroTexto 1"/>
          <p:cNvSpPr txBox="1"/>
          <p:nvPr/>
        </p:nvSpPr>
        <p:spPr>
          <a:xfrm>
            <a:off x="97824" y="2708920"/>
            <a:ext cx="8240141" cy="1354217"/>
          </a:xfrm>
          <a:prstGeom prst="rect">
            <a:avLst/>
          </a:prstGeom>
          <a:noFill/>
        </p:spPr>
        <p:txBody>
          <a:bodyPr wrap="none" rtlCol="0">
            <a:spAutoFit/>
          </a:bodyPr>
          <a:lstStyle/>
          <a:p>
            <a:r>
              <a:rPr lang="es-MX" sz="3200" b="1" dirty="0" smtClean="0"/>
              <a:t>Taller de Diagnóstico Distrital e Identificación y </a:t>
            </a:r>
          </a:p>
          <a:p>
            <a:r>
              <a:rPr lang="es-MX" sz="3200" b="1" dirty="0" smtClean="0"/>
              <a:t>Priorización de Resultados</a:t>
            </a:r>
          </a:p>
          <a:p>
            <a:r>
              <a:rPr lang="es-MX" b="1" dirty="0" smtClean="0"/>
              <a:t>27 de Abril de 2015</a:t>
            </a:r>
          </a:p>
        </p:txBody>
      </p:sp>
    </p:spTree>
    <p:extLst>
      <p:ext uri="{BB962C8B-B14F-4D97-AF65-F5344CB8AC3E}">
        <p14:creationId xmlns:p14="http://schemas.microsoft.com/office/powerpoint/2010/main" val="3602421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txBox="1">
            <a:spLocks noGrp="1"/>
          </p:cNvSpPr>
          <p:nvPr>
            <p:ph type="title"/>
          </p:nvPr>
        </p:nvSpPr>
        <p:spPr>
          <a:xfrm>
            <a:off x="497947" y="548680"/>
            <a:ext cx="8229600" cy="1143000"/>
          </a:xfrm>
          <a:prstGeom prst="rect">
            <a:avLst/>
          </a:prstGeom>
          <a:solidFill>
            <a:schemeClr val="accent3">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PE" sz="4000" b="1" dirty="0" smtClean="0">
                <a:solidFill>
                  <a:schemeClr val="bg1"/>
                </a:solidFill>
                <a:latin typeface="Eras Bold ITC" panose="020B0907030504020204" pitchFamily="34" charset="0"/>
              </a:rPr>
              <a:t>GERENCIA DE DESARROLLO URBANO</a:t>
            </a:r>
            <a:endParaRPr lang="es-PE" sz="4000" b="1" dirty="0">
              <a:solidFill>
                <a:schemeClr val="bg1"/>
              </a:solidFill>
              <a:latin typeface="Eras Bold ITC" panose="020B0907030504020204" pitchFamily="34" charset="0"/>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5738" y="1844824"/>
            <a:ext cx="8772525" cy="420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84844570"/>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txBox="1">
            <a:spLocks noGrp="1"/>
          </p:cNvSpPr>
          <p:nvPr>
            <p:ph type="title"/>
          </p:nvPr>
        </p:nvSpPr>
        <p:spPr>
          <a:xfrm>
            <a:off x="497947" y="413792"/>
            <a:ext cx="8229600" cy="1143000"/>
          </a:xfrm>
          <a:prstGeom prst="rect">
            <a:avLst/>
          </a:prstGeom>
          <a:solidFill>
            <a:schemeClr val="accent3">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PE" sz="4000" b="1" dirty="0" smtClean="0">
                <a:solidFill>
                  <a:schemeClr val="bg1"/>
                </a:solidFill>
                <a:latin typeface="Eras Bold ITC" panose="020B0907030504020204" pitchFamily="34" charset="0"/>
              </a:rPr>
              <a:t>Gerencia de Desarrollo Urbano</a:t>
            </a:r>
            <a:endParaRPr lang="es-PE" sz="4000" b="1" dirty="0">
              <a:solidFill>
                <a:schemeClr val="bg1"/>
              </a:solidFill>
              <a:latin typeface="Eras Bold ITC" panose="020B0907030504020204" pitchFamily="34" charset="0"/>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772816"/>
            <a:ext cx="8640960" cy="4362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74250197"/>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txBox="1">
            <a:spLocks noGrp="1"/>
          </p:cNvSpPr>
          <p:nvPr>
            <p:ph type="title"/>
          </p:nvPr>
        </p:nvSpPr>
        <p:spPr>
          <a:xfrm>
            <a:off x="497947" y="404664"/>
            <a:ext cx="8229600" cy="1143000"/>
          </a:xfrm>
          <a:prstGeom prst="rect">
            <a:avLst/>
          </a:prstGeom>
          <a:solidFill>
            <a:schemeClr val="accent3">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PE" sz="4000" b="1" dirty="0">
                <a:solidFill>
                  <a:schemeClr val="bg1"/>
                </a:solidFill>
                <a:latin typeface="Eras Bold ITC" panose="020B0907030504020204" pitchFamily="34" charset="0"/>
              </a:rPr>
              <a:t>Gerencia de Desarrollo Urbano</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772816"/>
            <a:ext cx="8352928" cy="4324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6585363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txBox="1">
            <a:spLocks noGrp="1"/>
          </p:cNvSpPr>
          <p:nvPr>
            <p:ph type="title"/>
          </p:nvPr>
        </p:nvSpPr>
        <p:spPr>
          <a:xfrm>
            <a:off x="497947" y="404664"/>
            <a:ext cx="8229600" cy="1143000"/>
          </a:xfrm>
          <a:prstGeom prst="rect">
            <a:avLst/>
          </a:prstGeom>
          <a:solidFill>
            <a:schemeClr val="accent3">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PE" sz="4000" b="1" dirty="0">
                <a:solidFill>
                  <a:schemeClr val="bg1"/>
                </a:solidFill>
                <a:latin typeface="Eras Bold ITC" panose="020B0907030504020204" pitchFamily="34" charset="0"/>
              </a:rPr>
              <a:t>Gerencia de Desarrollo Urbano</a:t>
            </a:r>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772817"/>
            <a:ext cx="8352928" cy="4320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1230459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txBox="1">
            <a:spLocks noGrp="1"/>
          </p:cNvSpPr>
          <p:nvPr>
            <p:ph type="title"/>
          </p:nvPr>
        </p:nvSpPr>
        <p:spPr>
          <a:xfrm>
            <a:off x="467544" y="404664"/>
            <a:ext cx="8229600" cy="1143000"/>
          </a:xfrm>
          <a:prstGeom prst="rect">
            <a:avLst/>
          </a:prstGeom>
          <a:solidFill>
            <a:schemeClr val="accent3">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PE" sz="4000" b="1" dirty="0">
                <a:solidFill>
                  <a:schemeClr val="bg1"/>
                </a:solidFill>
                <a:latin typeface="Eras Bold ITC" panose="020B0907030504020204" pitchFamily="34" charset="0"/>
              </a:rPr>
              <a:t>Gerencia de Desarrollo Urbano</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628800"/>
            <a:ext cx="8136904" cy="453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5139895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363272" cy="1066130"/>
          </a:xfrm>
          <a:solidFill>
            <a:schemeClr val="accent3">
              <a:lumMod val="75000"/>
            </a:schemeClr>
          </a:solidFill>
        </p:spPr>
        <p:txBody>
          <a:bodyPr>
            <a:noAutofit/>
          </a:bodyPr>
          <a:lstStyle/>
          <a:p>
            <a:r>
              <a:rPr lang="es-PE" sz="2800" dirty="0">
                <a:solidFill>
                  <a:schemeClr val="bg1"/>
                </a:solidFill>
                <a:latin typeface="Eras Bold ITC" panose="020B0907030504020204" pitchFamily="34" charset="0"/>
              </a:rPr>
              <a:t>M</a:t>
            </a:r>
            <a:r>
              <a:rPr lang="es-PE" sz="2800" dirty="0" smtClean="0">
                <a:solidFill>
                  <a:schemeClr val="bg1"/>
                </a:solidFill>
                <a:latin typeface="Eras Bold ITC" panose="020B0907030504020204" pitchFamily="34" charset="0"/>
              </a:rPr>
              <a:t>ejora mostrada por las Regiones en función a su desempeño en el Nivel </a:t>
            </a:r>
            <a:r>
              <a:rPr lang="es-PE" sz="2800" dirty="0">
                <a:solidFill>
                  <a:schemeClr val="bg1"/>
                </a:solidFill>
                <a:latin typeface="Eras Bold ITC" panose="020B0907030504020204" pitchFamily="34" charset="0"/>
              </a:rPr>
              <a:t>S</a:t>
            </a:r>
            <a:r>
              <a:rPr lang="es-PE" sz="2800" dirty="0" smtClean="0">
                <a:solidFill>
                  <a:schemeClr val="bg1"/>
                </a:solidFill>
                <a:latin typeface="Eras Bold ITC" panose="020B0907030504020204" pitchFamily="34" charset="0"/>
              </a:rPr>
              <a:t>atisfactorio</a:t>
            </a:r>
            <a:endParaRPr lang="es-PE" sz="2800" dirty="0">
              <a:solidFill>
                <a:schemeClr val="bg1"/>
              </a:solidFill>
              <a:latin typeface="Eras Bold ITC" panose="020B0907030504020204" pitchFamily="34" charset="0"/>
            </a:endParaRPr>
          </a:p>
        </p:txBody>
      </p:sp>
      <p:sp>
        <p:nvSpPr>
          <p:cNvPr id="3" name="2 Marcador de contenido"/>
          <p:cNvSpPr>
            <a:spLocks noGrp="1"/>
          </p:cNvSpPr>
          <p:nvPr>
            <p:ph idx="1"/>
          </p:nvPr>
        </p:nvSpPr>
        <p:spPr>
          <a:xfrm>
            <a:off x="107504" y="1412777"/>
            <a:ext cx="8928992" cy="792087"/>
          </a:xfrm>
        </p:spPr>
        <p:txBody>
          <a:bodyPr>
            <a:normAutofit fontScale="92500"/>
          </a:bodyPr>
          <a:lstStyle/>
          <a:p>
            <a:r>
              <a:rPr lang="es-PE" sz="1600" b="1" dirty="0" smtClean="0"/>
              <a:t>La Región Callao supera el promedio nacional y obtiene el cuarto lugar alcanzando el 57,6%. La estadística en este rubro lo lideran las regiones Moquegua (69,1%) Tacna (67,3%) Arequipa (61%), El Callao (57,6%) cabe destacar que Lima Metropolitana logra un 55,8%, dos puntos porcentuales por detrás del Callao.</a:t>
            </a:r>
          </a:p>
          <a:p>
            <a:endParaRPr lang="es-PE" sz="1200" dirty="0"/>
          </a:p>
        </p:txBody>
      </p:sp>
      <p:pic>
        <p:nvPicPr>
          <p:cNvPr id="24578" name="Picture 2" descr="http://www.educacionenred.pe/noticia-img/2015/02/068629-resultados-ece-2014-evaluacion-censal-estudiantes-minedu-minedu-gob-pe.jpg"/>
          <p:cNvPicPr>
            <a:picLocks noChangeAspect="1" noChangeArrowheads="1"/>
          </p:cNvPicPr>
          <p:nvPr/>
        </p:nvPicPr>
        <p:blipFill>
          <a:blip r:embed="rId2"/>
          <a:srcRect/>
          <a:stretch>
            <a:fillRect/>
          </a:stretch>
        </p:blipFill>
        <p:spPr bwMode="auto">
          <a:xfrm>
            <a:off x="1187624" y="2292618"/>
            <a:ext cx="6984776" cy="3855596"/>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985445452"/>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txBox="1">
            <a:spLocks noGrp="1"/>
          </p:cNvSpPr>
          <p:nvPr>
            <p:ph type="title"/>
          </p:nvPr>
        </p:nvSpPr>
        <p:spPr>
          <a:xfrm>
            <a:off x="497947" y="332656"/>
            <a:ext cx="8229600" cy="936104"/>
          </a:xfrm>
          <a:prstGeom prst="rect">
            <a:avLst/>
          </a:prstGeom>
          <a:solidFill>
            <a:schemeClr val="accent3">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PE" sz="4000" b="1" dirty="0">
                <a:solidFill>
                  <a:schemeClr val="bg1"/>
                </a:solidFill>
                <a:latin typeface="Eras Bold ITC" panose="020B0907030504020204" pitchFamily="34" charset="0"/>
              </a:rPr>
              <a:t>Gerencia de Desarrollo Urbano</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412776"/>
            <a:ext cx="8496944" cy="47031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9082016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txBox="1">
            <a:spLocks noGrp="1"/>
          </p:cNvSpPr>
          <p:nvPr>
            <p:ph type="title"/>
          </p:nvPr>
        </p:nvSpPr>
        <p:spPr>
          <a:xfrm>
            <a:off x="497947" y="404664"/>
            <a:ext cx="8229600" cy="1143000"/>
          </a:xfrm>
          <a:prstGeom prst="rect">
            <a:avLst/>
          </a:prstGeom>
          <a:solidFill>
            <a:schemeClr val="accent3">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PE" sz="4000" b="1" dirty="0">
                <a:solidFill>
                  <a:schemeClr val="bg1"/>
                </a:solidFill>
                <a:latin typeface="Eras Bold ITC" panose="020B0907030504020204" pitchFamily="34" charset="0"/>
              </a:rPr>
              <a:t>Gerencia de Desarrollo Urbano</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1628800"/>
            <a:ext cx="8280920" cy="441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1391137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txBox="1">
            <a:spLocks noGrp="1"/>
          </p:cNvSpPr>
          <p:nvPr>
            <p:ph type="title"/>
          </p:nvPr>
        </p:nvSpPr>
        <p:spPr>
          <a:xfrm>
            <a:off x="497947" y="332656"/>
            <a:ext cx="8229600" cy="1143000"/>
          </a:xfrm>
          <a:prstGeom prst="rect">
            <a:avLst/>
          </a:prstGeom>
          <a:solidFill>
            <a:schemeClr val="accent3">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PE" sz="4000" b="1" dirty="0">
                <a:solidFill>
                  <a:schemeClr val="bg1"/>
                </a:solidFill>
                <a:latin typeface="Eras Bold ITC" panose="020B0907030504020204" pitchFamily="34" charset="0"/>
              </a:rPr>
              <a:t>Gerencia de Desarrollo Urbano</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628800"/>
            <a:ext cx="8496944" cy="4536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4341880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txBox="1">
            <a:spLocks noGrp="1"/>
          </p:cNvSpPr>
          <p:nvPr>
            <p:ph type="title"/>
          </p:nvPr>
        </p:nvSpPr>
        <p:spPr>
          <a:xfrm>
            <a:off x="497947" y="332656"/>
            <a:ext cx="8229600" cy="1143000"/>
          </a:xfrm>
          <a:prstGeom prst="rect">
            <a:avLst/>
          </a:prstGeom>
          <a:solidFill>
            <a:schemeClr val="accent3">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PE" sz="4000" b="1" dirty="0">
                <a:solidFill>
                  <a:schemeClr val="bg1"/>
                </a:solidFill>
                <a:latin typeface="Eras Bold ITC" panose="020B0907030504020204" pitchFamily="34" charset="0"/>
              </a:rPr>
              <a:t>Gerencia de Desarrollo Urbano</a:t>
            </a: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484784"/>
            <a:ext cx="8280920" cy="459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9170722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txBox="1">
            <a:spLocks noGrp="1"/>
          </p:cNvSpPr>
          <p:nvPr>
            <p:ph type="title"/>
          </p:nvPr>
        </p:nvSpPr>
        <p:spPr>
          <a:xfrm>
            <a:off x="497947" y="404664"/>
            <a:ext cx="8229600" cy="1143000"/>
          </a:xfrm>
          <a:prstGeom prst="rect">
            <a:avLst/>
          </a:prstGeom>
          <a:solidFill>
            <a:schemeClr val="accent3">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PE" sz="4000" b="1" dirty="0">
                <a:solidFill>
                  <a:schemeClr val="bg1"/>
                </a:solidFill>
                <a:latin typeface="Eras Bold ITC" panose="020B0907030504020204" pitchFamily="34" charset="0"/>
              </a:rPr>
              <a:t>Gerencia de Desarrollo Urbano</a:t>
            </a: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556792"/>
            <a:ext cx="8424936" cy="4536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7038494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txBox="1">
            <a:spLocks noGrp="1"/>
          </p:cNvSpPr>
          <p:nvPr>
            <p:ph type="title"/>
          </p:nvPr>
        </p:nvSpPr>
        <p:spPr>
          <a:xfrm>
            <a:off x="497947" y="404664"/>
            <a:ext cx="8229600" cy="1143000"/>
          </a:xfrm>
          <a:prstGeom prst="rect">
            <a:avLst/>
          </a:prstGeom>
          <a:solidFill>
            <a:schemeClr val="accent3">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PE" sz="4000" b="1" dirty="0">
                <a:solidFill>
                  <a:schemeClr val="bg1"/>
                </a:solidFill>
                <a:latin typeface="Eras Bold ITC" panose="020B0907030504020204" pitchFamily="34" charset="0"/>
              </a:rPr>
              <a:t>Gerencia de Desarrollo Urbano</a:t>
            </a:r>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628800"/>
            <a:ext cx="8208912" cy="44468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86988023"/>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txBox="1">
            <a:spLocks noGrp="1"/>
          </p:cNvSpPr>
          <p:nvPr>
            <p:ph type="title"/>
          </p:nvPr>
        </p:nvSpPr>
        <p:spPr>
          <a:xfrm>
            <a:off x="497947" y="404664"/>
            <a:ext cx="8229600" cy="864096"/>
          </a:xfrm>
          <a:prstGeom prst="rect">
            <a:avLst/>
          </a:prstGeom>
          <a:solidFill>
            <a:schemeClr val="accent3">
              <a:lumMod val="75000"/>
            </a:schemeClr>
          </a:solidFill>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s-PE" sz="4000" b="1" dirty="0">
                <a:solidFill>
                  <a:schemeClr val="bg1"/>
                </a:solidFill>
                <a:latin typeface="Eras Bold ITC" panose="020B0907030504020204" pitchFamily="34" charset="0"/>
              </a:rPr>
              <a:t>Gerencia de Desarrollo Urbano</a:t>
            </a:r>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6131" y="1628800"/>
            <a:ext cx="8352928" cy="4536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1924647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91681" y="25"/>
            <a:ext cx="7452320" cy="3130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676" y="0"/>
            <a:ext cx="2427734" cy="775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02631" y="5209622"/>
            <a:ext cx="3541369" cy="1648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02631" y="4005064"/>
            <a:ext cx="3541370" cy="12045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uadroTexto 1"/>
          <p:cNvSpPr txBox="1"/>
          <p:nvPr/>
        </p:nvSpPr>
        <p:spPr>
          <a:xfrm>
            <a:off x="64574" y="4005064"/>
            <a:ext cx="5538055" cy="2492990"/>
          </a:xfrm>
          <a:prstGeom prst="rect">
            <a:avLst/>
          </a:prstGeom>
          <a:noFill/>
        </p:spPr>
        <p:txBody>
          <a:bodyPr wrap="none" rtlCol="0">
            <a:spAutoFit/>
          </a:bodyPr>
          <a:lstStyle/>
          <a:p>
            <a:r>
              <a:rPr lang="es-MX" sz="6000" b="1" dirty="0" smtClean="0">
                <a:solidFill>
                  <a:schemeClr val="accent3">
                    <a:lumMod val="75000"/>
                  </a:schemeClr>
                </a:solidFill>
              </a:rPr>
              <a:t>Muchas Gracias</a:t>
            </a:r>
          </a:p>
          <a:p>
            <a:endParaRPr lang="es-MX" sz="3200" b="1" dirty="0">
              <a:solidFill>
                <a:schemeClr val="accent3">
                  <a:lumMod val="75000"/>
                </a:schemeClr>
              </a:solidFill>
            </a:endParaRPr>
          </a:p>
          <a:p>
            <a:r>
              <a:rPr lang="es-MX" sz="3200" b="1" dirty="0" smtClean="0">
                <a:solidFill>
                  <a:schemeClr val="accent3">
                    <a:lumMod val="75000"/>
                  </a:schemeClr>
                </a:solidFill>
              </a:rPr>
              <a:t>Equipo Técnico del Presupuesto</a:t>
            </a:r>
          </a:p>
          <a:p>
            <a:r>
              <a:rPr lang="es-MX" sz="3200" b="1" dirty="0" smtClean="0">
                <a:solidFill>
                  <a:schemeClr val="accent3">
                    <a:lumMod val="75000"/>
                  </a:schemeClr>
                </a:solidFill>
              </a:rPr>
              <a:t>Participativo 2016</a:t>
            </a:r>
            <a:endParaRPr lang="es-MX" b="1" dirty="0" smtClean="0">
              <a:solidFill>
                <a:schemeClr val="accent3">
                  <a:lumMod val="75000"/>
                </a:schemeClr>
              </a:solidFill>
            </a:endParaRPr>
          </a:p>
        </p:txBody>
      </p:sp>
      <p:pic>
        <p:nvPicPr>
          <p:cNvPr id="1029"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29397" y="4481761"/>
            <a:ext cx="2887836" cy="5986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99006361"/>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2275" y="0"/>
            <a:ext cx="7451725" cy="313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750" y="0"/>
            <a:ext cx="2427288" cy="776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050" y="4005263"/>
            <a:ext cx="5621338" cy="28527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02288" y="5210175"/>
            <a:ext cx="3541712" cy="164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02288" y="4005263"/>
            <a:ext cx="3541712" cy="1204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79" name="CuadroTexto 1"/>
          <p:cNvSpPr txBox="1">
            <a:spLocks noChangeArrowheads="1"/>
          </p:cNvSpPr>
          <p:nvPr/>
        </p:nvSpPr>
        <p:spPr bwMode="auto">
          <a:xfrm>
            <a:off x="98425" y="2708275"/>
            <a:ext cx="9045575" cy="1231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s-MX" sz="2800" b="1"/>
              <a:t>Taller de Diagnóstico Distrital e Identificación y </a:t>
            </a:r>
          </a:p>
          <a:p>
            <a:pPr eaLnBrk="1" hangingPunct="1"/>
            <a:r>
              <a:rPr lang="es-MX" sz="2800" b="1"/>
              <a:t>Priorización de Resultados</a:t>
            </a:r>
            <a:endParaRPr lang="es-MX" sz="3200" b="1"/>
          </a:p>
          <a:p>
            <a:pPr eaLnBrk="1" hangingPunct="1"/>
            <a:r>
              <a:rPr lang="es-MX" b="1"/>
              <a:t>27 de Abril de 2015</a:t>
            </a:r>
          </a:p>
        </p:txBody>
      </p:sp>
      <p:pic>
        <p:nvPicPr>
          <p:cNvPr id="3080"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929313" y="4481513"/>
            <a:ext cx="2887662" cy="598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63456440"/>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a:spLocks noGrp="1"/>
          </p:cNvSpPr>
          <p:nvPr>
            <p:ph type="title"/>
          </p:nvPr>
        </p:nvSpPr>
        <p:spPr>
          <a:xfrm>
            <a:off x="468313" y="333375"/>
            <a:ext cx="8229600" cy="1439863"/>
          </a:xfrm>
          <a:solidFill>
            <a:schemeClr val="accent3">
              <a:lumMod val="75000"/>
            </a:schemeClr>
          </a:solidFill>
        </p:spPr>
        <p:txBody>
          <a:bodyPr/>
          <a:lstStyle/>
          <a:p>
            <a:pPr eaLnBrk="1" hangingPunct="1">
              <a:defRPr/>
            </a:pPr>
            <a:r>
              <a:rPr lang="en-US" altLang="es-PE" sz="3600" b="1" dirty="0" smtClean="0">
                <a:solidFill>
                  <a:schemeClr val="bg1"/>
                </a:solidFill>
                <a:latin typeface="Eras Bold ITC" panose="020B0907030504020204" pitchFamily="34" charset="0"/>
              </a:rPr>
              <a:t>OD-SISTEMA DE SERVICIOS A LA CIUDAD Y GESTIÓN AMBIENTAL</a:t>
            </a:r>
            <a:endParaRPr lang="en-US" altLang="es-PE" sz="3600" b="1" dirty="0">
              <a:solidFill>
                <a:schemeClr val="bg1"/>
              </a:solidFill>
              <a:latin typeface="Eras Bold ITC" panose="020B0907030504020204" pitchFamily="34" charset="0"/>
            </a:endParaRPr>
          </a:p>
        </p:txBody>
      </p:sp>
      <p:pic>
        <p:nvPicPr>
          <p:cNvPr id="5" name="4 Imagen" descr="C:\Users\lpacheco\Downloads\Sin título.png"/>
          <p:cNvPicPr/>
          <p:nvPr/>
        </p:nvPicPr>
        <p:blipFill>
          <a:blip r:embed="rId2">
            <a:extLst>
              <a:ext uri="{28A0092B-C50C-407E-A947-70E740481C1C}">
                <a14:useLocalDpi xmlns:a14="http://schemas.microsoft.com/office/drawing/2010/main" val="0"/>
              </a:ext>
            </a:extLst>
          </a:blip>
          <a:srcRect/>
          <a:stretch>
            <a:fillRect/>
          </a:stretch>
        </p:blipFill>
        <p:spPr bwMode="auto">
          <a:xfrm>
            <a:off x="1691680" y="2060849"/>
            <a:ext cx="5807353" cy="4032448"/>
          </a:xfrm>
          <a:prstGeom prst="rect">
            <a:avLst/>
          </a:prstGeom>
          <a:noFill/>
          <a:ln w="9525">
            <a:solidFill>
              <a:srgbClr val="000000"/>
            </a:solidFill>
            <a:miter lim="800000"/>
            <a:headEnd/>
            <a:tailEnd/>
          </a:ln>
          <a:effectLst>
            <a:glow rad="228600">
              <a:schemeClr val="accent3">
                <a:satMod val="175000"/>
                <a:alpha val="40000"/>
              </a:schemeClr>
            </a:glow>
            <a:outerShdw blurRad="76200" dir="13500000" sy="23000" kx="1200000" algn="br" rotWithShape="0">
              <a:prstClr val="black">
                <a:alpha val="20000"/>
              </a:prstClr>
            </a:outerShdw>
          </a:effectLst>
        </p:spPr>
      </p:pic>
    </p:spTree>
    <p:extLst>
      <p:ext uri="{BB962C8B-B14F-4D97-AF65-F5344CB8AC3E}">
        <p14:creationId xmlns:p14="http://schemas.microsoft.com/office/powerpoint/2010/main" val="20436303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4638"/>
            <a:ext cx="8229600" cy="922114"/>
          </a:xfrm>
          <a:solidFill>
            <a:schemeClr val="accent3">
              <a:lumMod val="75000"/>
            </a:schemeClr>
          </a:solidFill>
        </p:spPr>
        <p:txBody>
          <a:bodyPr>
            <a:normAutofit/>
          </a:bodyPr>
          <a:lstStyle/>
          <a:p>
            <a:r>
              <a:rPr lang="es-PE" sz="4000" dirty="0">
                <a:solidFill>
                  <a:schemeClr val="bg1"/>
                </a:solidFill>
                <a:latin typeface="Eras Bold ITC" panose="020B0907030504020204" pitchFamily="34" charset="0"/>
              </a:rPr>
              <a:t>R</a:t>
            </a:r>
            <a:r>
              <a:rPr lang="es-PE" sz="4000" dirty="0" smtClean="0">
                <a:solidFill>
                  <a:schemeClr val="bg1"/>
                </a:solidFill>
                <a:latin typeface="Eras Bold ITC" panose="020B0907030504020204" pitchFamily="34" charset="0"/>
              </a:rPr>
              <a:t>esultados </a:t>
            </a:r>
            <a:r>
              <a:rPr lang="es-PE" sz="4000" dirty="0">
                <a:solidFill>
                  <a:schemeClr val="bg1"/>
                </a:solidFill>
                <a:latin typeface="Eras Bold ITC" panose="020B0907030504020204" pitchFamily="34" charset="0"/>
              </a:rPr>
              <a:t>G</a:t>
            </a:r>
            <a:r>
              <a:rPr lang="es-PE" sz="4000" dirty="0" smtClean="0">
                <a:solidFill>
                  <a:schemeClr val="bg1"/>
                </a:solidFill>
                <a:latin typeface="Eras Bold ITC" panose="020B0907030504020204" pitchFamily="34" charset="0"/>
              </a:rPr>
              <a:t>enerales</a:t>
            </a:r>
            <a:endParaRPr lang="es-PE" sz="4000" dirty="0">
              <a:solidFill>
                <a:schemeClr val="bg1"/>
              </a:solidFill>
              <a:latin typeface="Eras Bold ITC" panose="020B0907030504020204" pitchFamily="34" charset="0"/>
            </a:endParaRPr>
          </a:p>
        </p:txBody>
      </p:sp>
      <p:sp>
        <p:nvSpPr>
          <p:cNvPr id="3" name="2 Marcador de contenido"/>
          <p:cNvSpPr>
            <a:spLocks noGrp="1"/>
          </p:cNvSpPr>
          <p:nvPr>
            <p:ph idx="1"/>
          </p:nvPr>
        </p:nvSpPr>
        <p:spPr>
          <a:xfrm>
            <a:off x="457200" y="1429876"/>
            <a:ext cx="8229600" cy="1927116"/>
          </a:xfrm>
        </p:spPr>
        <p:txBody>
          <a:bodyPr/>
          <a:lstStyle/>
          <a:p>
            <a:pPr algn="just"/>
            <a:r>
              <a:rPr lang="es-PE" sz="2000" dirty="0" smtClean="0"/>
              <a:t>Según revela los resultados de la Evaluación Censal de Estudiantes (ECE) 2014, de reciente publicación por el Ministerio de Educación (MINEDU), en este ranking, la Región Piura lidera la estadística con 17,3%8, precedido de las regiones Puno con 17,2% y El Callao con 16,4%, superando el promedio nacional; Lima metropolitana se ubica en el 18 </a:t>
            </a:r>
            <a:r>
              <a:rPr lang="es-PE" sz="2000" dirty="0" err="1" smtClean="0"/>
              <a:t>avo</a:t>
            </a:r>
            <a:r>
              <a:rPr lang="es-PE" sz="2000" dirty="0" smtClean="0"/>
              <a:t>. lugar.</a:t>
            </a:r>
          </a:p>
          <a:p>
            <a:endParaRPr lang="es-PE" dirty="0"/>
          </a:p>
        </p:txBody>
      </p:sp>
      <p:graphicFrame>
        <p:nvGraphicFramePr>
          <p:cNvPr id="4" name="1 Gráfico"/>
          <p:cNvGraphicFramePr/>
          <p:nvPr>
            <p:extLst>
              <p:ext uri="{D42A27DB-BD31-4B8C-83A1-F6EECF244321}">
                <p14:modId xmlns:p14="http://schemas.microsoft.com/office/powerpoint/2010/main" val="3246649322"/>
              </p:ext>
            </p:extLst>
          </p:nvPr>
        </p:nvGraphicFramePr>
        <p:xfrm>
          <a:off x="1979712" y="3212976"/>
          <a:ext cx="4572000" cy="27432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64987251"/>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1 Título"/>
          <p:cNvSpPr>
            <a:spLocks noGrp="1"/>
          </p:cNvSpPr>
          <p:nvPr>
            <p:ph type="title" idx="4294967295"/>
          </p:nvPr>
        </p:nvSpPr>
        <p:spPr>
          <a:xfrm>
            <a:off x="468313" y="260350"/>
            <a:ext cx="8135937" cy="1143000"/>
          </a:xfrm>
          <a:solidFill>
            <a:schemeClr val="accent3">
              <a:lumMod val="75000"/>
            </a:schemeClr>
          </a:solidFill>
        </p:spPr>
        <p:txBody>
          <a:bodyPr>
            <a:normAutofit fontScale="90000"/>
          </a:bodyPr>
          <a:lstStyle/>
          <a:p>
            <a:pPr eaLnBrk="1" hangingPunct="1">
              <a:defRPr/>
            </a:pPr>
            <a:r>
              <a:rPr lang="en-US" altLang="es-PE" sz="4000" dirty="0" smtClean="0">
                <a:solidFill>
                  <a:schemeClr val="bg1"/>
                </a:solidFill>
                <a:latin typeface="Eras Bold ITC" panose="020B0907030504020204" pitchFamily="34" charset="0"/>
              </a:rPr>
              <a:t>OD- </a:t>
            </a:r>
            <a:r>
              <a:rPr lang="en-US" altLang="es-PE" sz="4000" dirty="0" err="1" smtClean="0">
                <a:solidFill>
                  <a:schemeClr val="bg1"/>
                </a:solidFill>
                <a:latin typeface="Eras Bold ITC" panose="020B0907030504020204" pitchFamily="34" charset="0"/>
              </a:rPr>
              <a:t>Sistema</a:t>
            </a:r>
            <a:r>
              <a:rPr lang="en-US" altLang="es-PE" sz="4000" dirty="0" smtClean="0">
                <a:solidFill>
                  <a:schemeClr val="bg1"/>
                </a:solidFill>
                <a:latin typeface="Eras Bold ITC" panose="020B0907030504020204" pitchFamily="34" charset="0"/>
              </a:rPr>
              <a:t> </a:t>
            </a:r>
            <a:r>
              <a:rPr lang="en-US" altLang="es-PE" sz="4000" dirty="0">
                <a:solidFill>
                  <a:schemeClr val="bg1"/>
                </a:solidFill>
                <a:latin typeface="Eras Bold ITC" panose="020B0907030504020204" pitchFamily="34" charset="0"/>
              </a:rPr>
              <a:t>de </a:t>
            </a:r>
            <a:r>
              <a:rPr lang="en-US" altLang="es-PE" sz="4000" dirty="0" err="1">
                <a:solidFill>
                  <a:schemeClr val="bg1"/>
                </a:solidFill>
                <a:latin typeface="Eras Bold ITC" panose="020B0907030504020204" pitchFamily="34" charset="0"/>
              </a:rPr>
              <a:t>Servicios</a:t>
            </a:r>
            <a:r>
              <a:rPr lang="en-US" altLang="es-PE" sz="4000" dirty="0">
                <a:solidFill>
                  <a:schemeClr val="bg1"/>
                </a:solidFill>
                <a:latin typeface="Eras Bold ITC" panose="020B0907030504020204" pitchFamily="34" charset="0"/>
              </a:rPr>
              <a:t> a la Ciudad y </a:t>
            </a:r>
            <a:r>
              <a:rPr lang="en-US" altLang="es-PE" sz="4000" dirty="0" err="1">
                <a:solidFill>
                  <a:schemeClr val="bg1"/>
                </a:solidFill>
                <a:latin typeface="Eras Bold ITC" panose="020B0907030504020204" pitchFamily="34" charset="0"/>
              </a:rPr>
              <a:t>Gestión</a:t>
            </a:r>
            <a:r>
              <a:rPr lang="en-US" altLang="es-PE" sz="4000" dirty="0">
                <a:solidFill>
                  <a:schemeClr val="bg1"/>
                </a:solidFill>
                <a:latin typeface="Eras Bold ITC" panose="020B0907030504020204" pitchFamily="34" charset="0"/>
              </a:rPr>
              <a:t> </a:t>
            </a:r>
            <a:r>
              <a:rPr lang="en-US" altLang="es-PE" sz="4000" dirty="0" err="1">
                <a:solidFill>
                  <a:schemeClr val="bg1"/>
                </a:solidFill>
                <a:latin typeface="Eras Bold ITC" panose="020B0907030504020204" pitchFamily="34" charset="0"/>
              </a:rPr>
              <a:t>Ambiental</a:t>
            </a:r>
            <a:endParaRPr lang="en-US" altLang="es-PE" sz="4000" dirty="0">
              <a:solidFill>
                <a:schemeClr val="bg1"/>
              </a:solidFill>
              <a:latin typeface="Eras Bold ITC" panose="020B0907030504020204" pitchFamily="34" charset="0"/>
            </a:endParaRPr>
          </a:p>
        </p:txBody>
      </p:sp>
      <p:graphicFrame>
        <p:nvGraphicFramePr>
          <p:cNvPr id="6" name="5 Diagrama"/>
          <p:cNvGraphicFramePr/>
          <p:nvPr/>
        </p:nvGraphicFramePr>
        <p:xfrm>
          <a:off x="1265423" y="2081640"/>
          <a:ext cx="6395467" cy="342012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124" name="Rectangle 9"/>
          <p:cNvSpPr>
            <a:spLocks noChangeArrowheads="1"/>
          </p:cNvSpPr>
          <p:nvPr/>
        </p:nvSpPr>
        <p:spPr bwMode="auto">
          <a:xfrm>
            <a:off x="1042988" y="1700213"/>
            <a:ext cx="6911975" cy="4249737"/>
          </a:xfrm>
          <a:prstGeom prst="rect">
            <a:avLst/>
          </a:prstGeom>
          <a:noFill/>
          <a:ln w="38100">
            <a:solidFill>
              <a:srgbClr val="6699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Tree>
    <p:extLst>
      <p:ext uri="{BB962C8B-B14F-4D97-AF65-F5344CB8AC3E}">
        <p14:creationId xmlns:p14="http://schemas.microsoft.com/office/powerpoint/2010/main" val="2737202246"/>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6"/>
          <p:cNvSpPr>
            <a:spLocks noChangeArrowheads="1"/>
          </p:cNvSpPr>
          <p:nvPr/>
        </p:nvSpPr>
        <p:spPr bwMode="auto">
          <a:xfrm>
            <a:off x="323850" y="1484313"/>
            <a:ext cx="8496300" cy="4608512"/>
          </a:xfrm>
          <a:prstGeom prst="rect">
            <a:avLst/>
          </a:prstGeom>
          <a:noFill/>
          <a:ln w="38100">
            <a:solidFill>
              <a:srgbClr val="6699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6148" name="Rectangle 8"/>
          <p:cNvSpPr>
            <a:spLocks noChangeArrowheads="1"/>
          </p:cNvSpPr>
          <p:nvPr/>
        </p:nvSpPr>
        <p:spPr bwMode="auto">
          <a:xfrm>
            <a:off x="5435600" y="1968500"/>
            <a:ext cx="3167063" cy="4094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just">
              <a:defRPr/>
            </a:pPr>
            <a:r>
              <a:rPr lang="es-ES" altLang="es-PE" sz="2000" b="1" dirty="0">
                <a:solidFill>
                  <a:schemeClr val="accent6">
                    <a:lumMod val="50000"/>
                  </a:schemeClr>
                </a:solidFill>
                <a:effectLst>
                  <a:outerShdw blurRad="38100" dist="38100" dir="2700000" algn="tl">
                    <a:srgbClr val="000000">
                      <a:alpha val="43137"/>
                    </a:srgbClr>
                  </a:outerShdw>
                </a:effectLst>
                <a:latin typeface="+mn-lt"/>
              </a:rPr>
              <a:t>El medio ambiente es el espacio en el que se desarrolla  la vida de los seres vivos y permite la interacción de los mismos.</a:t>
            </a:r>
          </a:p>
          <a:p>
            <a:pPr algn="just">
              <a:defRPr/>
            </a:pPr>
            <a:endParaRPr lang="es-ES" altLang="es-PE" sz="2000" b="1" dirty="0">
              <a:solidFill>
                <a:schemeClr val="accent6">
                  <a:lumMod val="50000"/>
                </a:schemeClr>
              </a:solidFill>
              <a:effectLst>
                <a:outerShdw blurRad="38100" dist="38100" dir="2700000" algn="tl">
                  <a:srgbClr val="000000">
                    <a:alpha val="43137"/>
                  </a:srgbClr>
                </a:outerShdw>
              </a:effectLst>
              <a:latin typeface="+mn-lt"/>
            </a:endParaRPr>
          </a:p>
          <a:p>
            <a:pPr algn="just">
              <a:defRPr/>
            </a:pPr>
            <a:r>
              <a:rPr lang="es-ES" altLang="es-PE" sz="2000" b="1" dirty="0">
                <a:solidFill>
                  <a:schemeClr val="accent6">
                    <a:lumMod val="50000"/>
                  </a:schemeClr>
                </a:solidFill>
                <a:effectLst>
                  <a:outerShdw blurRad="38100" dist="38100" dir="2700000" algn="tl">
                    <a:srgbClr val="000000">
                      <a:alpha val="43137"/>
                    </a:srgbClr>
                  </a:outerShdw>
                </a:effectLst>
                <a:latin typeface="+mn-lt"/>
              </a:rPr>
              <a:t> Sin embargo este sistema no solo está conformado por seres vivos, sino que también por elementos abióticos y por elementos artificiales.</a:t>
            </a:r>
            <a:br>
              <a:rPr lang="es-ES" altLang="es-PE" sz="2000" b="1" dirty="0">
                <a:solidFill>
                  <a:schemeClr val="accent6">
                    <a:lumMod val="50000"/>
                  </a:schemeClr>
                </a:solidFill>
                <a:effectLst>
                  <a:outerShdw blurRad="38100" dist="38100" dir="2700000" algn="tl">
                    <a:srgbClr val="000000">
                      <a:alpha val="43137"/>
                    </a:srgbClr>
                  </a:outerShdw>
                </a:effectLst>
                <a:latin typeface="+mn-lt"/>
              </a:rPr>
            </a:br>
            <a:endParaRPr lang="es-ES" altLang="es-PE" sz="2000" b="1" dirty="0">
              <a:solidFill>
                <a:schemeClr val="accent6">
                  <a:lumMod val="50000"/>
                </a:schemeClr>
              </a:solidFill>
              <a:effectLst>
                <a:outerShdw blurRad="38100" dist="38100" dir="2700000" algn="tl">
                  <a:srgbClr val="000000">
                    <a:alpha val="43137"/>
                  </a:srgbClr>
                </a:outerShdw>
              </a:effectLst>
              <a:latin typeface="+mn-lt"/>
            </a:endParaRPr>
          </a:p>
        </p:txBody>
      </p:sp>
      <p:pic>
        <p:nvPicPr>
          <p:cNvPr id="2" name="Picture 9" descr="imagen_slider_1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288" y="1557338"/>
            <a:ext cx="4897437" cy="115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6149" name="Group 15"/>
          <p:cNvGrpSpPr>
            <a:grpSpLocks/>
          </p:cNvGrpSpPr>
          <p:nvPr/>
        </p:nvGrpSpPr>
        <p:grpSpPr bwMode="auto">
          <a:xfrm>
            <a:off x="468313" y="2852738"/>
            <a:ext cx="4824412" cy="3097212"/>
            <a:chOff x="431" y="2115"/>
            <a:chExt cx="2767" cy="1468"/>
          </a:xfrm>
        </p:grpSpPr>
        <p:pic>
          <p:nvPicPr>
            <p:cNvPr id="6155" name="Picture 10" descr="huacachin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55" y="2115"/>
              <a:ext cx="1543" cy="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6" name="Picture 11" descr="rio-chancay"/>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1" y="2115"/>
              <a:ext cx="1451" cy="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7" name="Picture 12" descr="foto51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1" y="2795"/>
              <a:ext cx="1043" cy="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8" name="Picture 13" descr="ANd9GcSUJtvXelj4TFqo_PdbMw-P6aacaT1TSqKNbjhuIRJq-fJHcJQYy-eqswM"/>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92" y="2795"/>
              <a:ext cx="1044" cy="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9" name="Picture 14" descr="ANd9GcTJB_o_8g4V2O7ymrua_iQhEqQ40NA07CVAB7s8oIs_m7_mcuKs0s_gNcIJ"/>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154" y="2795"/>
              <a:ext cx="1044" cy="7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150" name="16 CuadroTexto"/>
          <p:cNvSpPr txBox="1">
            <a:spLocks noChangeArrowheads="1"/>
          </p:cNvSpPr>
          <p:nvPr/>
        </p:nvSpPr>
        <p:spPr bwMode="auto">
          <a:xfrm>
            <a:off x="395288" y="3789363"/>
            <a:ext cx="1655762"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s-PE" altLang="es-PE" sz="1300" b="1">
                <a:latin typeface="Century Gothic" pitchFamily="34" charset="0"/>
              </a:rPr>
              <a:t>Faja marginal río Chillón</a:t>
            </a:r>
          </a:p>
        </p:txBody>
      </p:sp>
      <p:sp>
        <p:nvSpPr>
          <p:cNvPr id="6151" name="16 CuadroTexto"/>
          <p:cNvSpPr txBox="1">
            <a:spLocks noChangeArrowheads="1"/>
          </p:cNvSpPr>
          <p:nvPr/>
        </p:nvSpPr>
        <p:spPr bwMode="auto">
          <a:xfrm>
            <a:off x="3563938" y="4362450"/>
            <a:ext cx="2303462"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s-PE" altLang="es-PE" sz="1300" b="1">
                <a:latin typeface="Century Gothic" pitchFamily="34" charset="0"/>
              </a:rPr>
              <a:t>Zona Arqueológica</a:t>
            </a:r>
          </a:p>
        </p:txBody>
      </p:sp>
      <p:sp>
        <p:nvSpPr>
          <p:cNvPr id="6152" name="16 CuadroTexto"/>
          <p:cNvSpPr txBox="1">
            <a:spLocks noChangeArrowheads="1"/>
          </p:cNvSpPr>
          <p:nvPr/>
        </p:nvSpPr>
        <p:spPr bwMode="auto">
          <a:xfrm>
            <a:off x="3563938" y="2924175"/>
            <a:ext cx="1655762" cy="290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s-PE" altLang="es-PE" sz="1300" b="1">
                <a:latin typeface="Century Gothic" pitchFamily="34" charset="0"/>
              </a:rPr>
              <a:t>Laguna el Mirador</a:t>
            </a:r>
          </a:p>
        </p:txBody>
      </p:sp>
      <p:sp>
        <p:nvSpPr>
          <p:cNvPr id="6153" name="16 CuadroTexto"/>
          <p:cNvSpPr txBox="1">
            <a:spLocks noChangeArrowheads="1"/>
          </p:cNvSpPr>
          <p:nvPr/>
        </p:nvSpPr>
        <p:spPr bwMode="auto">
          <a:xfrm>
            <a:off x="468313" y="4506913"/>
            <a:ext cx="1655762" cy="29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s-PE" altLang="es-PE" sz="1300" b="1">
                <a:latin typeface="Century Gothic" pitchFamily="34" charset="0"/>
              </a:rPr>
              <a:t>Playa</a:t>
            </a:r>
          </a:p>
        </p:txBody>
      </p:sp>
      <p:sp>
        <p:nvSpPr>
          <p:cNvPr id="20" name="1 Título"/>
          <p:cNvSpPr>
            <a:spLocks noGrp="1"/>
          </p:cNvSpPr>
          <p:nvPr>
            <p:ph type="title" idx="4294967295"/>
          </p:nvPr>
        </p:nvSpPr>
        <p:spPr>
          <a:xfrm>
            <a:off x="323850" y="260350"/>
            <a:ext cx="8496300" cy="1143000"/>
          </a:xfrm>
          <a:solidFill>
            <a:schemeClr val="accent3">
              <a:lumMod val="75000"/>
            </a:schemeClr>
          </a:solidFill>
        </p:spPr>
        <p:txBody>
          <a:bodyPr>
            <a:normAutofit fontScale="90000"/>
          </a:bodyPr>
          <a:lstStyle/>
          <a:p>
            <a:pPr eaLnBrk="1" hangingPunct="1">
              <a:defRPr/>
            </a:pPr>
            <a:r>
              <a:rPr lang="en-US" altLang="es-PE" sz="3600" dirty="0" smtClean="0">
                <a:solidFill>
                  <a:schemeClr val="bg1"/>
                </a:solidFill>
                <a:latin typeface="Eras Bold ITC" panose="020B0907030504020204" pitchFamily="34" charset="0"/>
              </a:rPr>
              <a:t>OD- </a:t>
            </a:r>
            <a:r>
              <a:rPr lang="en-US" altLang="es-PE" sz="3600" dirty="0" err="1" smtClean="0">
                <a:solidFill>
                  <a:schemeClr val="bg1"/>
                </a:solidFill>
                <a:latin typeface="Eras Bold ITC" panose="020B0907030504020204" pitchFamily="34" charset="0"/>
              </a:rPr>
              <a:t>Sistema</a:t>
            </a:r>
            <a:r>
              <a:rPr lang="en-US" altLang="es-PE" sz="3600" dirty="0" smtClean="0">
                <a:solidFill>
                  <a:schemeClr val="bg1"/>
                </a:solidFill>
                <a:latin typeface="Eras Bold ITC" panose="020B0907030504020204" pitchFamily="34" charset="0"/>
              </a:rPr>
              <a:t> </a:t>
            </a:r>
            <a:r>
              <a:rPr lang="en-US" altLang="es-PE" sz="3600" dirty="0">
                <a:solidFill>
                  <a:schemeClr val="bg1"/>
                </a:solidFill>
                <a:latin typeface="Eras Bold ITC" panose="020B0907030504020204" pitchFamily="34" charset="0"/>
              </a:rPr>
              <a:t>de </a:t>
            </a:r>
            <a:r>
              <a:rPr lang="en-US" altLang="es-PE" sz="3600" dirty="0" err="1">
                <a:solidFill>
                  <a:schemeClr val="bg1"/>
                </a:solidFill>
                <a:latin typeface="Eras Bold ITC" panose="020B0907030504020204" pitchFamily="34" charset="0"/>
              </a:rPr>
              <a:t>Servicios</a:t>
            </a:r>
            <a:r>
              <a:rPr lang="en-US" altLang="es-PE" sz="3600" dirty="0">
                <a:solidFill>
                  <a:schemeClr val="bg1"/>
                </a:solidFill>
                <a:latin typeface="Eras Bold ITC" panose="020B0907030504020204" pitchFamily="34" charset="0"/>
              </a:rPr>
              <a:t> a la Ciudad y </a:t>
            </a:r>
            <a:r>
              <a:rPr lang="en-US" altLang="es-PE" sz="3600" dirty="0" err="1">
                <a:solidFill>
                  <a:schemeClr val="bg1"/>
                </a:solidFill>
                <a:latin typeface="Eras Bold ITC" panose="020B0907030504020204" pitchFamily="34" charset="0"/>
              </a:rPr>
              <a:t>Gestión</a:t>
            </a:r>
            <a:r>
              <a:rPr lang="en-US" altLang="es-PE" sz="3600" dirty="0">
                <a:solidFill>
                  <a:schemeClr val="bg1"/>
                </a:solidFill>
                <a:latin typeface="Eras Bold ITC" panose="020B0907030504020204" pitchFamily="34" charset="0"/>
              </a:rPr>
              <a:t> </a:t>
            </a:r>
            <a:r>
              <a:rPr lang="en-US" altLang="es-PE" sz="3600" dirty="0" err="1">
                <a:solidFill>
                  <a:schemeClr val="bg1"/>
                </a:solidFill>
                <a:latin typeface="Eras Bold ITC" panose="020B0907030504020204" pitchFamily="34" charset="0"/>
              </a:rPr>
              <a:t>Ambiental</a:t>
            </a:r>
            <a:endParaRPr lang="en-US" altLang="es-PE" sz="3600" dirty="0">
              <a:solidFill>
                <a:schemeClr val="bg1"/>
              </a:solidFill>
              <a:latin typeface="Eras Bold ITC" panose="020B0907030504020204" pitchFamily="34" charset="0"/>
            </a:endParaRPr>
          </a:p>
        </p:txBody>
      </p:sp>
    </p:spTree>
    <p:extLst>
      <p:ext uri="{BB962C8B-B14F-4D97-AF65-F5344CB8AC3E}">
        <p14:creationId xmlns:p14="http://schemas.microsoft.com/office/powerpoint/2010/main" val="2472915852"/>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9" name="Text Box 2"/>
          <p:cNvSpPr txBox="1">
            <a:spLocks noChangeArrowheads="1"/>
          </p:cNvSpPr>
          <p:nvPr/>
        </p:nvSpPr>
        <p:spPr bwMode="auto">
          <a:xfrm>
            <a:off x="395288" y="520700"/>
            <a:ext cx="8424862" cy="646113"/>
          </a:xfrm>
          <a:prstGeom prst="rect">
            <a:avLst/>
          </a:prstGeom>
          <a:solidFill>
            <a:schemeClr val="accent3">
              <a:lumMod val="75000"/>
            </a:schemeClr>
          </a:solidFill>
          <a:ln>
            <a:noFill/>
          </a:ln>
        </p:spPr>
        <p:txBody>
          <a:bodyPr>
            <a:spAutoFit/>
          </a:bodyPr>
          <a:lstStyle>
            <a:lvl1pPr marL="342900" indent="-27305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20000"/>
              </a:spcBef>
              <a:buClr>
                <a:schemeClr val="accent1"/>
              </a:buClr>
              <a:buSzPct val="76000"/>
              <a:defRPr/>
            </a:pPr>
            <a:r>
              <a:rPr lang="es-ES_tradnl" altLang="es-PE" sz="3600" dirty="0">
                <a:solidFill>
                  <a:schemeClr val="bg1"/>
                </a:solidFill>
                <a:latin typeface="Eras Bold ITC" panose="020B0907030504020204" pitchFamily="34" charset="0"/>
                <a:ea typeface="+mj-ea"/>
                <a:cs typeface="+mj-cs"/>
              </a:rPr>
              <a:t>Problemas </a:t>
            </a:r>
            <a:r>
              <a:rPr lang="es-ES_tradnl" altLang="es-PE" sz="3600" dirty="0" smtClean="0">
                <a:solidFill>
                  <a:schemeClr val="bg1"/>
                </a:solidFill>
                <a:latin typeface="Eras Bold ITC" panose="020B0907030504020204" pitchFamily="34" charset="0"/>
                <a:ea typeface="+mj-ea"/>
                <a:cs typeface="+mj-cs"/>
              </a:rPr>
              <a:t>Ambientales Prioritarios</a:t>
            </a:r>
            <a:endParaRPr lang="es-ES_tradnl" altLang="es-PE" sz="3600" dirty="0">
              <a:solidFill>
                <a:schemeClr val="bg1"/>
              </a:solidFill>
              <a:latin typeface="Eras Bold ITC" panose="020B0907030504020204" pitchFamily="34" charset="0"/>
              <a:ea typeface="+mj-ea"/>
              <a:cs typeface="+mj-cs"/>
            </a:endParaRPr>
          </a:p>
        </p:txBody>
      </p:sp>
      <p:pic>
        <p:nvPicPr>
          <p:cNvPr id="6150" name="Picture 2" descr="D:\lrt\fOTOS\Chillón1\DSCN4895.JPG"/>
          <p:cNvPicPr>
            <a:picLocks noChangeAspect="1" noChangeArrowheads="1"/>
          </p:cNvPicPr>
          <p:nvPr/>
        </p:nvPicPr>
        <p:blipFill>
          <a:blip r:embed="rId2">
            <a:extLst>
              <a:ext uri="{28A0092B-C50C-407E-A947-70E740481C1C}">
                <a14:useLocalDpi xmlns:a14="http://schemas.microsoft.com/office/drawing/2010/main" val="0"/>
              </a:ext>
            </a:extLst>
          </a:blip>
          <a:srcRect b="23354"/>
          <a:stretch>
            <a:fillRect/>
          </a:stretch>
        </p:blipFill>
        <p:spPr bwMode="auto">
          <a:xfrm>
            <a:off x="5940152" y="3789040"/>
            <a:ext cx="2520529" cy="1800200"/>
          </a:xfrm>
          <a:prstGeom prst="rect">
            <a:avLst/>
          </a:prstGeom>
          <a:solidFill>
            <a:srgbClr val="FFFFFF">
              <a:shade val="85000"/>
            </a:srgbClr>
          </a:solidFill>
          <a:ln w="88900" cap="sq">
            <a:solidFill>
              <a:schemeClr val="accent3">
                <a:lumMod val="60000"/>
                <a:lumOff val="4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6153" name="Picture 4" descr="Résultats de recherche d'images pour « deterioro pintado ensucie postes muros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0152" y="1557338"/>
            <a:ext cx="2520529" cy="1840690"/>
          </a:xfrm>
          <a:prstGeom prst="rect">
            <a:avLst/>
          </a:prstGeom>
          <a:solidFill>
            <a:srgbClr val="FFFFFF">
              <a:shade val="85000"/>
            </a:srgbClr>
          </a:solidFill>
          <a:ln w="88900" cap="sq">
            <a:solidFill>
              <a:schemeClr val="accent3">
                <a:lumMod val="60000"/>
                <a:lumOff val="4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7173" name="14 CuadroTexto"/>
          <p:cNvSpPr txBox="1">
            <a:spLocks noChangeArrowheads="1"/>
          </p:cNvSpPr>
          <p:nvPr/>
        </p:nvSpPr>
        <p:spPr bwMode="auto">
          <a:xfrm>
            <a:off x="6227763" y="3860800"/>
            <a:ext cx="20161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s-PE" altLang="es-PE" sz="1000" b="1">
                <a:latin typeface="Century Gothic" pitchFamily="34" charset="0"/>
              </a:rPr>
              <a:t>Desembocadura de río-AAHH Víctor Raúl</a:t>
            </a:r>
          </a:p>
        </p:txBody>
      </p:sp>
      <p:sp>
        <p:nvSpPr>
          <p:cNvPr id="2" name="1 Rectángulo"/>
          <p:cNvSpPr/>
          <p:nvPr/>
        </p:nvSpPr>
        <p:spPr>
          <a:xfrm>
            <a:off x="395288" y="1790700"/>
            <a:ext cx="4897437" cy="2936875"/>
          </a:xfrm>
          <a:prstGeom prst="rect">
            <a:avLst/>
          </a:prstGeom>
        </p:spPr>
        <p:txBody>
          <a:bodyPr>
            <a:spAutoFit/>
          </a:bodyPr>
          <a:lstStyle/>
          <a:p>
            <a:pPr marL="457200" indent="-457200" algn="just">
              <a:spcBef>
                <a:spcPct val="20000"/>
              </a:spcBef>
              <a:buClr>
                <a:schemeClr val="accent1"/>
              </a:buClr>
              <a:buSzPct val="76000"/>
              <a:buFont typeface="Wingdings" pitchFamily="2" charset="2"/>
              <a:buChar char="ü"/>
              <a:defRPr/>
            </a:pPr>
            <a:r>
              <a:rPr lang="es-PE" altLang="es-PE" sz="2800" b="1" dirty="0">
                <a:solidFill>
                  <a:schemeClr val="accent6">
                    <a:lumMod val="50000"/>
                  </a:schemeClr>
                </a:solidFill>
                <a:effectLst>
                  <a:outerShdw blurRad="38100" dist="38100" dir="2700000" algn="tl">
                    <a:srgbClr val="000000">
                      <a:alpha val="43137"/>
                    </a:srgbClr>
                  </a:outerShdw>
                </a:effectLst>
              </a:rPr>
              <a:t>Contaminación de aire         ( zona industrial)</a:t>
            </a:r>
          </a:p>
          <a:p>
            <a:pPr marL="457200" indent="-457200" algn="just">
              <a:spcBef>
                <a:spcPct val="20000"/>
              </a:spcBef>
              <a:buClr>
                <a:schemeClr val="accent1"/>
              </a:buClr>
              <a:buSzPct val="76000"/>
              <a:buFont typeface="Wingdings" pitchFamily="2" charset="2"/>
              <a:buChar char="ü"/>
              <a:defRPr/>
            </a:pPr>
            <a:r>
              <a:rPr lang="es-PE" altLang="es-PE" sz="2800" b="1" dirty="0">
                <a:solidFill>
                  <a:schemeClr val="accent6">
                    <a:lumMod val="50000"/>
                  </a:schemeClr>
                </a:solidFill>
                <a:effectLst>
                  <a:outerShdw blurRad="38100" dist="38100" dir="2700000" algn="tl">
                    <a:srgbClr val="000000">
                      <a:alpha val="43137"/>
                    </a:srgbClr>
                  </a:outerShdw>
                </a:effectLst>
              </a:rPr>
              <a:t>Quema de residuos.</a:t>
            </a:r>
          </a:p>
          <a:p>
            <a:pPr marL="457200" indent="-457200" algn="just">
              <a:spcBef>
                <a:spcPct val="20000"/>
              </a:spcBef>
              <a:buClr>
                <a:schemeClr val="accent1"/>
              </a:buClr>
              <a:buSzPct val="76000"/>
              <a:buFont typeface="Wingdings" pitchFamily="2" charset="2"/>
              <a:buChar char="ü"/>
              <a:defRPr/>
            </a:pPr>
            <a:r>
              <a:rPr lang="es-PE" altLang="es-PE" sz="2800" b="1" dirty="0">
                <a:solidFill>
                  <a:schemeClr val="accent6">
                    <a:lumMod val="50000"/>
                  </a:schemeClr>
                </a:solidFill>
                <a:effectLst>
                  <a:outerShdw blurRad="38100" dist="38100" dir="2700000" algn="tl">
                    <a:srgbClr val="000000">
                      <a:alpha val="43137"/>
                    </a:srgbClr>
                  </a:outerShdw>
                </a:effectLst>
              </a:rPr>
              <a:t>Pisado de áreas verdes.</a:t>
            </a:r>
          </a:p>
          <a:p>
            <a:pPr marL="457200" indent="-457200" algn="just">
              <a:spcBef>
                <a:spcPct val="20000"/>
              </a:spcBef>
              <a:buClr>
                <a:schemeClr val="accent1"/>
              </a:buClr>
              <a:buSzPct val="76000"/>
              <a:buFont typeface="Wingdings" pitchFamily="2" charset="2"/>
              <a:buChar char="ü"/>
              <a:defRPr/>
            </a:pPr>
            <a:r>
              <a:rPr lang="es-PE" altLang="es-PE" sz="2800" b="1" dirty="0">
                <a:solidFill>
                  <a:schemeClr val="accent6">
                    <a:lumMod val="50000"/>
                  </a:schemeClr>
                </a:solidFill>
                <a:effectLst>
                  <a:outerShdw blurRad="38100" dist="38100" dir="2700000" algn="tl">
                    <a:srgbClr val="000000">
                      <a:alpha val="43137"/>
                    </a:srgbClr>
                  </a:outerShdw>
                </a:effectLst>
              </a:rPr>
              <a:t>Deterioro de la infraestructura pública.</a:t>
            </a:r>
          </a:p>
        </p:txBody>
      </p:sp>
    </p:spTree>
    <p:extLst>
      <p:ext uri="{BB962C8B-B14F-4D97-AF65-F5344CB8AC3E}">
        <p14:creationId xmlns:p14="http://schemas.microsoft.com/office/powerpoint/2010/main" val="3634703625"/>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2"/>
          <p:cNvSpPr txBox="1">
            <a:spLocks noGrp="1" noChangeArrowheads="1"/>
          </p:cNvSpPr>
          <p:nvPr>
            <p:ph type="title"/>
          </p:nvPr>
        </p:nvSpPr>
        <p:spPr>
          <a:solidFill>
            <a:schemeClr val="accent3">
              <a:lumMod val="75000"/>
            </a:schemeClr>
          </a:solidFill>
        </p:spPr>
        <p:txBody>
          <a:bodyPr>
            <a:spAutoFit/>
          </a:bodyPr>
          <a:lstStyle>
            <a:lvl1pPr marL="342900" indent="-273050"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spcBef>
                <a:spcPct val="20000"/>
              </a:spcBef>
              <a:buClr>
                <a:schemeClr val="accent1"/>
              </a:buClr>
              <a:buSzPct val="76000"/>
              <a:defRPr/>
            </a:pPr>
            <a:r>
              <a:rPr lang="es-ES_tradnl" altLang="es-PE" sz="3600" dirty="0">
                <a:solidFill>
                  <a:schemeClr val="bg1"/>
                </a:solidFill>
                <a:latin typeface="Eras Bold ITC" panose="020B0907030504020204" pitchFamily="34" charset="0"/>
              </a:rPr>
              <a:t>Problemas </a:t>
            </a:r>
            <a:r>
              <a:rPr lang="es-ES_tradnl" altLang="es-PE" sz="3600" dirty="0" smtClean="0">
                <a:solidFill>
                  <a:schemeClr val="bg1"/>
                </a:solidFill>
                <a:latin typeface="Eras Bold ITC" panose="020B0907030504020204" pitchFamily="34" charset="0"/>
              </a:rPr>
              <a:t>Ambientales Prioritarios</a:t>
            </a:r>
            <a:endParaRPr lang="es-ES_tradnl" altLang="es-PE" sz="3600" dirty="0">
              <a:solidFill>
                <a:schemeClr val="bg1"/>
              </a:solidFill>
              <a:latin typeface="Eras Bold ITC" panose="020B0907030504020204" pitchFamily="34" charset="0"/>
            </a:endParaRPr>
          </a:p>
        </p:txBody>
      </p:sp>
      <p:sp>
        <p:nvSpPr>
          <p:cNvPr id="5" name="4 Rectángulo"/>
          <p:cNvSpPr/>
          <p:nvPr/>
        </p:nvSpPr>
        <p:spPr>
          <a:xfrm>
            <a:off x="431800" y="1484313"/>
            <a:ext cx="5580063" cy="4573587"/>
          </a:xfrm>
          <a:prstGeom prst="rect">
            <a:avLst/>
          </a:prstGeom>
        </p:spPr>
        <p:txBody>
          <a:bodyPr>
            <a:spAutoFit/>
          </a:bodyPr>
          <a:lstStyle/>
          <a:p>
            <a:pPr marL="285750" indent="-285750" algn="just">
              <a:spcBef>
                <a:spcPct val="20000"/>
              </a:spcBef>
              <a:buClr>
                <a:schemeClr val="accent1"/>
              </a:buClr>
              <a:buSzPct val="76000"/>
              <a:buFont typeface="Wingdings" pitchFamily="2" charset="2"/>
              <a:buChar char="ü"/>
              <a:defRPr/>
            </a:pPr>
            <a:r>
              <a:rPr lang="es-PE" altLang="es-PE" sz="2800" b="1" dirty="0">
                <a:solidFill>
                  <a:schemeClr val="accent6">
                    <a:lumMod val="50000"/>
                  </a:schemeClr>
                </a:solidFill>
                <a:effectLst>
                  <a:outerShdw blurRad="38100" dist="38100" dir="2700000" algn="tl">
                    <a:srgbClr val="000000">
                      <a:alpha val="43137"/>
                    </a:srgbClr>
                  </a:outerShdw>
                </a:effectLst>
              </a:rPr>
              <a:t>Arrojo de residuos sólidos en calles, pistas, lugares no autorizados, etc. </a:t>
            </a:r>
          </a:p>
          <a:p>
            <a:pPr marL="285750" indent="-285750" algn="just">
              <a:spcBef>
                <a:spcPct val="20000"/>
              </a:spcBef>
              <a:buClr>
                <a:schemeClr val="accent1"/>
              </a:buClr>
              <a:buSzPct val="76000"/>
              <a:buFont typeface="Wingdings" pitchFamily="2" charset="2"/>
              <a:buChar char="ü"/>
              <a:defRPr/>
            </a:pPr>
            <a:r>
              <a:rPr lang="es-PE" altLang="es-PE" sz="2800" b="1" dirty="0">
                <a:solidFill>
                  <a:schemeClr val="accent6">
                    <a:lumMod val="50000"/>
                  </a:schemeClr>
                </a:solidFill>
                <a:effectLst>
                  <a:outerShdw blurRad="38100" dist="38100" dir="2700000" algn="tl">
                    <a:srgbClr val="000000">
                      <a:alpha val="43137"/>
                    </a:srgbClr>
                  </a:outerShdw>
                </a:effectLst>
              </a:rPr>
              <a:t>Contaminación en la franja marginal del río Chillón y de las playas (basura, desmonte, quema, focos infecciosos).</a:t>
            </a:r>
          </a:p>
          <a:p>
            <a:pPr marL="285750" indent="-285750" algn="just">
              <a:spcBef>
                <a:spcPct val="20000"/>
              </a:spcBef>
              <a:buClr>
                <a:schemeClr val="accent1"/>
              </a:buClr>
              <a:buSzPct val="76000"/>
              <a:buFont typeface="Wingdings" pitchFamily="2" charset="2"/>
              <a:buChar char="ü"/>
              <a:defRPr/>
            </a:pPr>
            <a:r>
              <a:rPr lang="es-PE" altLang="es-PE" sz="2800" b="1" dirty="0">
                <a:solidFill>
                  <a:schemeClr val="accent6">
                    <a:lumMod val="50000"/>
                  </a:schemeClr>
                </a:solidFill>
                <a:effectLst>
                  <a:outerShdw blurRad="38100" dist="38100" dir="2700000" algn="tl">
                    <a:srgbClr val="000000">
                      <a:alpha val="43137"/>
                    </a:srgbClr>
                  </a:outerShdw>
                </a:effectLst>
              </a:rPr>
              <a:t>Contaminación a alrededores del Parque Ecológico “Laguna El Mirador”.</a:t>
            </a:r>
          </a:p>
        </p:txBody>
      </p:sp>
      <p:grpSp>
        <p:nvGrpSpPr>
          <p:cNvPr id="8196" name="17 Grupo"/>
          <p:cNvGrpSpPr>
            <a:grpSpLocks/>
          </p:cNvGrpSpPr>
          <p:nvPr/>
        </p:nvGrpSpPr>
        <p:grpSpPr bwMode="auto">
          <a:xfrm>
            <a:off x="6300788" y="1928813"/>
            <a:ext cx="2390775" cy="2025650"/>
            <a:chOff x="4714876" y="2696627"/>
            <a:chExt cx="2214578" cy="1825273"/>
          </a:xfrm>
        </p:grpSpPr>
        <p:pic>
          <p:nvPicPr>
            <p:cNvPr id="7" name="Picture 1" descr="D:\lrt\fOTOS\InspecciónChillón\DSCN6499.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4876" y="2696627"/>
              <a:ext cx="2214578" cy="1661067"/>
            </a:xfrm>
            <a:prstGeom prst="rect">
              <a:avLst/>
            </a:prstGeom>
            <a:solidFill>
              <a:srgbClr val="FFFFFF">
                <a:shade val="85000"/>
              </a:srgbClr>
            </a:solidFill>
            <a:ln w="88900" cap="sq">
              <a:solidFill>
                <a:schemeClr val="accent3">
                  <a:lumMod val="60000"/>
                  <a:lumOff val="4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8" name="16 CuadroTexto"/>
            <p:cNvSpPr txBox="1">
              <a:spLocks noChangeArrowheads="1"/>
            </p:cNvSpPr>
            <p:nvPr/>
          </p:nvSpPr>
          <p:spPr bwMode="auto">
            <a:xfrm>
              <a:off x="4714876" y="3984045"/>
              <a:ext cx="2214578" cy="537855"/>
            </a:xfrm>
            <a:prstGeom prst="rect">
              <a:avLst/>
            </a:prstGeom>
            <a:noFill/>
            <a:ln w="9525">
              <a:solidFill>
                <a:schemeClr val="accent3">
                  <a:lumMod val="60000"/>
                  <a:lumOff val="40000"/>
                </a:schemeClr>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es-PE" altLang="es-PE" sz="1000" b="1" dirty="0" smtClean="0">
                  <a:latin typeface="Century Gothic" pitchFamily="34" charset="0"/>
                </a:rPr>
                <a:t>Franja marginal río Chillón-Parque Porcino</a:t>
              </a:r>
            </a:p>
          </p:txBody>
        </p:sp>
      </p:grpSp>
      <p:grpSp>
        <p:nvGrpSpPr>
          <p:cNvPr id="8197" name="18 Grupo"/>
          <p:cNvGrpSpPr>
            <a:grpSpLocks/>
          </p:cNvGrpSpPr>
          <p:nvPr/>
        </p:nvGrpSpPr>
        <p:grpSpPr bwMode="auto">
          <a:xfrm>
            <a:off x="6300788" y="4076700"/>
            <a:ext cx="2390775" cy="1981200"/>
            <a:chOff x="4643438" y="4391445"/>
            <a:chExt cx="1714512" cy="2116918"/>
          </a:xfrm>
        </p:grpSpPr>
        <p:pic>
          <p:nvPicPr>
            <p:cNvPr id="11" name="Picture 3" descr="D:\lrt\fOTOS\Humedales-Playa-Bahía\LagunaElMirador\IMG_463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3439" y="4391445"/>
              <a:ext cx="1714511" cy="1928826"/>
            </a:xfrm>
            <a:prstGeom prst="rect">
              <a:avLst/>
            </a:prstGeom>
            <a:solidFill>
              <a:srgbClr val="FFFFFF">
                <a:shade val="85000"/>
              </a:srgbClr>
            </a:solidFill>
            <a:ln w="88900" cap="sq">
              <a:solidFill>
                <a:schemeClr val="accent3">
                  <a:lumMod val="60000"/>
                  <a:lumOff val="4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12" name="15 CuadroTexto"/>
            <p:cNvSpPr txBox="1">
              <a:spLocks noChangeArrowheads="1"/>
            </p:cNvSpPr>
            <p:nvPr/>
          </p:nvSpPr>
          <p:spPr bwMode="auto">
            <a:xfrm>
              <a:off x="4643438" y="5912980"/>
              <a:ext cx="1714512" cy="595383"/>
            </a:xfrm>
            <a:prstGeom prst="rect">
              <a:avLst/>
            </a:prstGeom>
            <a:noFill/>
            <a:ln w="9525">
              <a:solidFill>
                <a:schemeClr val="accent3">
                  <a:lumMod val="60000"/>
                  <a:lumOff val="40000"/>
                </a:schemeClr>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es-PE" altLang="es-PE" sz="1000" b="1" dirty="0" smtClean="0">
                  <a:latin typeface="Century Gothic" pitchFamily="34" charset="0"/>
                </a:rPr>
                <a:t>Parque Ecológico Laguna El Mirador</a:t>
              </a:r>
            </a:p>
          </p:txBody>
        </p:sp>
      </p:grpSp>
    </p:spTree>
    <p:extLst>
      <p:ext uri="{BB962C8B-B14F-4D97-AF65-F5344CB8AC3E}">
        <p14:creationId xmlns:p14="http://schemas.microsoft.com/office/powerpoint/2010/main" val="224653145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468313" y="2565400"/>
            <a:ext cx="8229600" cy="1143000"/>
          </a:xfrm>
          <a:solidFill>
            <a:schemeClr val="accent3">
              <a:lumMod val="75000"/>
            </a:schemeClr>
          </a:solidFill>
        </p:spPr>
        <p:txBody>
          <a:bodyPr/>
          <a:lstStyle/>
          <a:p>
            <a:pPr>
              <a:defRPr/>
            </a:pPr>
            <a:r>
              <a:rPr lang="es-PE" sz="3600" dirty="0" smtClean="0">
                <a:solidFill>
                  <a:schemeClr val="bg1"/>
                </a:solidFill>
              </a:rPr>
              <a:t>Gerencia de Mantenimiento Urbano</a:t>
            </a:r>
            <a:endParaRPr lang="es-PE" sz="3600" dirty="0">
              <a:solidFill>
                <a:schemeClr val="bg1"/>
              </a:solidFill>
            </a:endParaRPr>
          </a:p>
        </p:txBody>
      </p:sp>
    </p:spTree>
    <p:extLst>
      <p:ext uri="{BB962C8B-B14F-4D97-AF65-F5344CB8AC3E}">
        <p14:creationId xmlns:p14="http://schemas.microsoft.com/office/powerpoint/2010/main" val="49668872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1 Título"/>
          <p:cNvSpPr>
            <a:spLocks noGrp="1"/>
          </p:cNvSpPr>
          <p:nvPr>
            <p:ph type="title" idx="4294967295"/>
          </p:nvPr>
        </p:nvSpPr>
        <p:spPr>
          <a:xfrm>
            <a:off x="395288" y="260350"/>
            <a:ext cx="8351837" cy="720725"/>
          </a:xfrm>
          <a:solidFill>
            <a:schemeClr val="accent3">
              <a:lumMod val="75000"/>
            </a:schemeClr>
          </a:solidFill>
        </p:spPr>
        <p:txBody>
          <a:bodyPr/>
          <a:lstStyle/>
          <a:p>
            <a:pPr eaLnBrk="1" hangingPunct="1">
              <a:defRPr/>
            </a:pPr>
            <a:r>
              <a:rPr lang="en-US" altLang="es-PE" sz="4000" dirty="0" err="1">
                <a:solidFill>
                  <a:schemeClr val="bg1"/>
                </a:solidFill>
                <a:latin typeface="Eras Bold ITC" panose="020B0907030504020204" pitchFamily="34" charset="0"/>
              </a:rPr>
              <a:t>Actividades</a:t>
            </a:r>
            <a:r>
              <a:rPr lang="en-US" altLang="es-PE" sz="4000" dirty="0">
                <a:solidFill>
                  <a:schemeClr val="bg1"/>
                </a:solidFill>
                <a:latin typeface="Eras Bold ITC" panose="020B0907030504020204" pitchFamily="34" charset="0"/>
              </a:rPr>
              <a:t> </a:t>
            </a:r>
            <a:r>
              <a:rPr lang="en-US" altLang="es-PE" sz="4000" dirty="0" err="1">
                <a:solidFill>
                  <a:schemeClr val="bg1"/>
                </a:solidFill>
                <a:latin typeface="Eras Bold ITC" panose="020B0907030504020204" pitchFamily="34" charset="0"/>
              </a:rPr>
              <a:t>Diarias</a:t>
            </a:r>
            <a:endParaRPr lang="en-US" altLang="es-PE" sz="4000" dirty="0">
              <a:solidFill>
                <a:schemeClr val="bg1"/>
              </a:solidFill>
              <a:latin typeface="Eras Bold ITC" panose="020B0907030504020204" pitchFamily="34" charset="0"/>
            </a:endParaRPr>
          </a:p>
        </p:txBody>
      </p:sp>
      <p:sp>
        <p:nvSpPr>
          <p:cNvPr id="10243" name="Rectangle 6"/>
          <p:cNvSpPr>
            <a:spLocks noChangeArrowheads="1"/>
          </p:cNvSpPr>
          <p:nvPr/>
        </p:nvSpPr>
        <p:spPr bwMode="auto">
          <a:xfrm>
            <a:off x="323850" y="1196975"/>
            <a:ext cx="8496300" cy="4895850"/>
          </a:xfrm>
          <a:prstGeom prst="rect">
            <a:avLst/>
          </a:prstGeom>
          <a:noFill/>
          <a:ln w="38100">
            <a:solidFill>
              <a:srgbClr val="6699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aphicFrame>
        <p:nvGraphicFramePr>
          <p:cNvPr id="24610" name="Group 34"/>
          <p:cNvGraphicFramePr>
            <a:graphicFrameLocks noGrp="1"/>
          </p:cNvGraphicFramePr>
          <p:nvPr/>
        </p:nvGraphicFramePr>
        <p:xfrm>
          <a:off x="468313" y="1400175"/>
          <a:ext cx="3284537" cy="4433922"/>
        </p:xfrm>
        <a:graphic>
          <a:graphicData uri="http://schemas.openxmlformats.org/drawingml/2006/table">
            <a:tbl>
              <a:tblPr/>
              <a:tblGrid>
                <a:gridCol w="3284537"/>
              </a:tblGrid>
              <a:tr h="441222">
                <a:tc>
                  <a:txBody>
                    <a:bodyPr/>
                    <a:lstStyle>
                      <a:lvl1pPr>
                        <a:spcBef>
                          <a:spcPct val="20000"/>
                        </a:spcBef>
                        <a:buFont typeface="Arial" pitchFamily="34" charset="0"/>
                        <a:defRPr sz="2800">
                          <a:solidFill>
                            <a:schemeClr val="tx1"/>
                          </a:solidFill>
                          <a:latin typeface="Calibri" pitchFamily="34" charset="0"/>
                        </a:defRPr>
                      </a:lvl1pPr>
                      <a:lvl2pPr marL="742950" indent="-285750">
                        <a:spcBef>
                          <a:spcPct val="20000"/>
                        </a:spcBef>
                        <a:buFont typeface="Arial" pitchFamily="34" charset="0"/>
                        <a:defRPr sz="2400">
                          <a:solidFill>
                            <a:schemeClr val="tx1"/>
                          </a:solidFill>
                          <a:latin typeface="Calibri" pitchFamily="34" charset="0"/>
                        </a:defRPr>
                      </a:lvl2pPr>
                      <a:lvl3pPr marL="1143000" indent="-228600">
                        <a:spcBef>
                          <a:spcPct val="20000"/>
                        </a:spcBef>
                        <a:buFont typeface="Arial" pitchFamily="34" charset="0"/>
                        <a:defRPr sz="2000">
                          <a:solidFill>
                            <a:schemeClr val="tx1"/>
                          </a:solidFill>
                          <a:latin typeface="Calibri" pitchFamily="34" charset="0"/>
                        </a:defRPr>
                      </a:lvl3pPr>
                      <a:lvl4pPr marL="1600200" indent="-228600">
                        <a:spcBef>
                          <a:spcPct val="20000"/>
                        </a:spcBef>
                        <a:buFont typeface="Arial" pitchFamily="34" charset="0"/>
                        <a:defRPr>
                          <a:solidFill>
                            <a:schemeClr val="tx1"/>
                          </a:solidFill>
                          <a:latin typeface="Calibri" pitchFamily="34" charset="0"/>
                        </a:defRPr>
                      </a:lvl4pPr>
                      <a:lvl5pPr marL="2057400" indent="-228600">
                        <a:spcBef>
                          <a:spcPct val="20000"/>
                        </a:spcBef>
                        <a:buFont typeface="Arial" pitchFamily="34" charset="0"/>
                        <a:defRPr>
                          <a:solidFill>
                            <a:schemeClr val="tx1"/>
                          </a:solidFill>
                          <a:latin typeface="Calibri" pitchFamily="34" charset="0"/>
                        </a:defRPr>
                      </a:lvl5pPr>
                      <a:lvl6pPr marL="2514600" indent="-228600" fontAlgn="base">
                        <a:spcBef>
                          <a:spcPct val="20000"/>
                        </a:spcBef>
                        <a:spcAft>
                          <a:spcPct val="0"/>
                        </a:spcAft>
                        <a:buFont typeface="Arial" pitchFamily="34" charset="0"/>
                        <a:defRPr>
                          <a:solidFill>
                            <a:schemeClr val="tx1"/>
                          </a:solidFill>
                          <a:latin typeface="Calibri" pitchFamily="34" charset="0"/>
                        </a:defRPr>
                      </a:lvl6pPr>
                      <a:lvl7pPr marL="2971800" indent="-228600" fontAlgn="base">
                        <a:spcBef>
                          <a:spcPct val="20000"/>
                        </a:spcBef>
                        <a:spcAft>
                          <a:spcPct val="0"/>
                        </a:spcAft>
                        <a:buFont typeface="Arial" pitchFamily="34" charset="0"/>
                        <a:defRPr>
                          <a:solidFill>
                            <a:schemeClr val="tx1"/>
                          </a:solidFill>
                          <a:latin typeface="Calibri" pitchFamily="34" charset="0"/>
                        </a:defRPr>
                      </a:lvl7pPr>
                      <a:lvl8pPr marL="3429000" indent="-228600" fontAlgn="base">
                        <a:spcBef>
                          <a:spcPct val="20000"/>
                        </a:spcBef>
                        <a:spcAft>
                          <a:spcPct val="0"/>
                        </a:spcAft>
                        <a:buFont typeface="Arial" pitchFamily="34" charset="0"/>
                        <a:defRPr>
                          <a:solidFill>
                            <a:schemeClr val="tx1"/>
                          </a:solidFill>
                          <a:latin typeface="Calibri" pitchFamily="34" charset="0"/>
                        </a:defRPr>
                      </a:lvl8pPr>
                      <a:lvl9pPr marL="3886200" indent="-228600" fontAlgn="base">
                        <a:spcBef>
                          <a:spcPct val="20000"/>
                        </a:spcBef>
                        <a:spcAft>
                          <a:spcPct val="0"/>
                        </a:spcAft>
                        <a:buFont typeface="Arial" pitchFamily="34" charset="0"/>
                        <a:defRPr>
                          <a:solidFill>
                            <a:schemeClr val="tx1"/>
                          </a:solidFill>
                          <a:latin typeface="Calibri"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s-PE" altLang="es-PE" sz="1900" b="1" i="0" u="none" strike="noStrike" cap="none" normalizeH="0" baseline="0" dirty="0" smtClean="0">
                        <a:ln>
                          <a:noFill/>
                        </a:ln>
                        <a:solidFill>
                          <a:srgbClr val="FFFFFF"/>
                        </a:solidFill>
                        <a:effectLst/>
                        <a:latin typeface="Calibri" pitchFamily="34" charset="0"/>
                      </a:endParaRPr>
                    </a:p>
                  </a:txBody>
                  <a:tcPr marL="91419" marR="91419"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669900"/>
                    </a:solidFill>
                  </a:tcPr>
                </a:tc>
              </a:tr>
              <a:tr h="335257">
                <a:tc>
                  <a:txBody>
                    <a:bodyPr/>
                    <a:lstStyle>
                      <a:lvl1pPr>
                        <a:spcBef>
                          <a:spcPct val="20000"/>
                        </a:spcBef>
                        <a:buFont typeface="Arial" pitchFamily="34" charset="0"/>
                        <a:defRPr sz="2800">
                          <a:solidFill>
                            <a:schemeClr val="tx1"/>
                          </a:solidFill>
                          <a:latin typeface="Calibri" pitchFamily="34" charset="0"/>
                        </a:defRPr>
                      </a:lvl1pPr>
                      <a:lvl2pPr marL="742950" indent="-285750">
                        <a:spcBef>
                          <a:spcPct val="20000"/>
                        </a:spcBef>
                        <a:buFont typeface="Arial" pitchFamily="34" charset="0"/>
                        <a:defRPr sz="2400">
                          <a:solidFill>
                            <a:schemeClr val="tx1"/>
                          </a:solidFill>
                          <a:latin typeface="Calibri" pitchFamily="34" charset="0"/>
                        </a:defRPr>
                      </a:lvl2pPr>
                      <a:lvl3pPr marL="1143000" indent="-228600">
                        <a:spcBef>
                          <a:spcPct val="20000"/>
                        </a:spcBef>
                        <a:buFont typeface="Arial" pitchFamily="34" charset="0"/>
                        <a:defRPr sz="2000">
                          <a:solidFill>
                            <a:schemeClr val="tx1"/>
                          </a:solidFill>
                          <a:latin typeface="Calibri" pitchFamily="34" charset="0"/>
                        </a:defRPr>
                      </a:lvl3pPr>
                      <a:lvl4pPr marL="1600200" indent="-228600">
                        <a:spcBef>
                          <a:spcPct val="20000"/>
                        </a:spcBef>
                        <a:buFont typeface="Arial" pitchFamily="34" charset="0"/>
                        <a:defRPr>
                          <a:solidFill>
                            <a:schemeClr val="tx1"/>
                          </a:solidFill>
                          <a:latin typeface="Calibri" pitchFamily="34" charset="0"/>
                        </a:defRPr>
                      </a:lvl4pPr>
                      <a:lvl5pPr marL="2057400" indent="-228600">
                        <a:spcBef>
                          <a:spcPct val="20000"/>
                        </a:spcBef>
                        <a:buFont typeface="Arial" pitchFamily="34" charset="0"/>
                        <a:defRPr>
                          <a:solidFill>
                            <a:schemeClr val="tx1"/>
                          </a:solidFill>
                          <a:latin typeface="Calibri" pitchFamily="34" charset="0"/>
                        </a:defRPr>
                      </a:lvl5pPr>
                      <a:lvl6pPr marL="2514600" indent="-228600" fontAlgn="base">
                        <a:spcBef>
                          <a:spcPct val="20000"/>
                        </a:spcBef>
                        <a:spcAft>
                          <a:spcPct val="0"/>
                        </a:spcAft>
                        <a:buFont typeface="Arial" pitchFamily="34" charset="0"/>
                        <a:defRPr>
                          <a:solidFill>
                            <a:schemeClr val="tx1"/>
                          </a:solidFill>
                          <a:latin typeface="Calibri" pitchFamily="34" charset="0"/>
                        </a:defRPr>
                      </a:lvl6pPr>
                      <a:lvl7pPr marL="2971800" indent="-228600" fontAlgn="base">
                        <a:spcBef>
                          <a:spcPct val="20000"/>
                        </a:spcBef>
                        <a:spcAft>
                          <a:spcPct val="0"/>
                        </a:spcAft>
                        <a:buFont typeface="Arial" pitchFamily="34" charset="0"/>
                        <a:defRPr>
                          <a:solidFill>
                            <a:schemeClr val="tx1"/>
                          </a:solidFill>
                          <a:latin typeface="Calibri" pitchFamily="34" charset="0"/>
                        </a:defRPr>
                      </a:lvl7pPr>
                      <a:lvl8pPr marL="3429000" indent="-228600" fontAlgn="base">
                        <a:spcBef>
                          <a:spcPct val="20000"/>
                        </a:spcBef>
                        <a:spcAft>
                          <a:spcPct val="0"/>
                        </a:spcAft>
                        <a:buFont typeface="Arial" pitchFamily="34" charset="0"/>
                        <a:defRPr>
                          <a:solidFill>
                            <a:schemeClr val="tx1"/>
                          </a:solidFill>
                          <a:latin typeface="Calibri" pitchFamily="34" charset="0"/>
                        </a:defRPr>
                      </a:lvl8pPr>
                      <a:lvl9pPr marL="3886200" indent="-228600" fontAlgn="base">
                        <a:spcBef>
                          <a:spcPct val="20000"/>
                        </a:spcBef>
                        <a:spcAft>
                          <a:spcPct val="0"/>
                        </a:spcAft>
                        <a:buFont typeface="Arial" pitchFamily="34" charset="0"/>
                        <a:defRPr>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PE" altLang="es-PE" sz="1600" b="0" i="0" u="none" strike="noStrike" cap="none" normalizeH="0" baseline="0" smtClean="0">
                          <a:ln>
                            <a:noFill/>
                          </a:ln>
                          <a:solidFill>
                            <a:srgbClr val="000000"/>
                          </a:solidFill>
                          <a:effectLst/>
                          <a:latin typeface="Calibri" pitchFamily="34" charset="0"/>
                        </a:rPr>
                        <a:t>Mantenimiento de losas deportivas</a:t>
                      </a:r>
                    </a:p>
                  </a:txBody>
                  <a:tcPr marL="91419" marR="91419"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EACB"/>
                    </a:solidFill>
                  </a:tcPr>
                </a:tc>
              </a:tr>
              <a:tr h="335257">
                <a:tc>
                  <a:txBody>
                    <a:bodyPr/>
                    <a:lstStyle>
                      <a:lvl1pPr>
                        <a:spcBef>
                          <a:spcPct val="20000"/>
                        </a:spcBef>
                        <a:buFont typeface="Arial" pitchFamily="34" charset="0"/>
                        <a:defRPr sz="2800">
                          <a:solidFill>
                            <a:schemeClr val="tx1"/>
                          </a:solidFill>
                          <a:latin typeface="Calibri" pitchFamily="34" charset="0"/>
                        </a:defRPr>
                      </a:lvl1pPr>
                      <a:lvl2pPr marL="742950" indent="-285750">
                        <a:spcBef>
                          <a:spcPct val="20000"/>
                        </a:spcBef>
                        <a:buFont typeface="Arial" pitchFamily="34" charset="0"/>
                        <a:defRPr sz="2400">
                          <a:solidFill>
                            <a:schemeClr val="tx1"/>
                          </a:solidFill>
                          <a:latin typeface="Calibri" pitchFamily="34" charset="0"/>
                        </a:defRPr>
                      </a:lvl2pPr>
                      <a:lvl3pPr marL="1143000" indent="-228600">
                        <a:spcBef>
                          <a:spcPct val="20000"/>
                        </a:spcBef>
                        <a:buFont typeface="Arial" pitchFamily="34" charset="0"/>
                        <a:defRPr sz="2000">
                          <a:solidFill>
                            <a:schemeClr val="tx1"/>
                          </a:solidFill>
                          <a:latin typeface="Calibri" pitchFamily="34" charset="0"/>
                        </a:defRPr>
                      </a:lvl3pPr>
                      <a:lvl4pPr marL="1600200" indent="-228600">
                        <a:spcBef>
                          <a:spcPct val="20000"/>
                        </a:spcBef>
                        <a:buFont typeface="Arial" pitchFamily="34" charset="0"/>
                        <a:defRPr>
                          <a:solidFill>
                            <a:schemeClr val="tx1"/>
                          </a:solidFill>
                          <a:latin typeface="Calibri" pitchFamily="34" charset="0"/>
                        </a:defRPr>
                      </a:lvl4pPr>
                      <a:lvl5pPr marL="2057400" indent="-228600">
                        <a:spcBef>
                          <a:spcPct val="20000"/>
                        </a:spcBef>
                        <a:buFont typeface="Arial" pitchFamily="34" charset="0"/>
                        <a:defRPr>
                          <a:solidFill>
                            <a:schemeClr val="tx1"/>
                          </a:solidFill>
                          <a:latin typeface="Calibri" pitchFamily="34" charset="0"/>
                        </a:defRPr>
                      </a:lvl5pPr>
                      <a:lvl6pPr marL="2514600" indent="-228600" fontAlgn="base">
                        <a:spcBef>
                          <a:spcPct val="20000"/>
                        </a:spcBef>
                        <a:spcAft>
                          <a:spcPct val="0"/>
                        </a:spcAft>
                        <a:buFont typeface="Arial" pitchFamily="34" charset="0"/>
                        <a:defRPr>
                          <a:solidFill>
                            <a:schemeClr val="tx1"/>
                          </a:solidFill>
                          <a:latin typeface="Calibri" pitchFamily="34" charset="0"/>
                        </a:defRPr>
                      </a:lvl6pPr>
                      <a:lvl7pPr marL="2971800" indent="-228600" fontAlgn="base">
                        <a:spcBef>
                          <a:spcPct val="20000"/>
                        </a:spcBef>
                        <a:spcAft>
                          <a:spcPct val="0"/>
                        </a:spcAft>
                        <a:buFont typeface="Arial" pitchFamily="34" charset="0"/>
                        <a:defRPr>
                          <a:solidFill>
                            <a:schemeClr val="tx1"/>
                          </a:solidFill>
                          <a:latin typeface="Calibri" pitchFamily="34" charset="0"/>
                        </a:defRPr>
                      </a:lvl7pPr>
                      <a:lvl8pPr marL="3429000" indent="-228600" fontAlgn="base">
                        <a:spcBef>
                          <a:spcPct val="20000"/>
                        </a:spcBef>
                        <a:spcAft>
                          <a:spcPct val="0"/>
                        </a:spcAft>
                        <a:buFont typeface="Arial" pitchFamily="34" charset="0"/>
                        <a:defRPr>
                          <a:solidFill>
                            <a:schemeClr val="tx1"/>
                          </a:solidFill>
                          <a:latin typeface="Calibri" pitchFamily="34" charset="0"/>
                        </a:defRPr>
                      </a:lvl8pPr>
                      <a:lvl9pPr marL="3886200" indent="-228600" fontAlgn="base">
                        <a:spcBef>
                          <a:spcPct val="20000"/>
                        </a:spcBef>
                        <a:spcAft>
                          <a:spcPct val="0"/>
                        </a:spcAft>
                        <a:buFont typeface="Arial" pitchFamily="34" charset="0"/>
                        <a:defRPr>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PE" altLang="es-PE" sz="1600" b="0" i="0" u="none" strike="noStrike" cap="none" normalizeH="0" baseline="0" dirty="0" smtClean="0">
                          <a:ln>
                            <a:noFill/>
                          </a:ln>
                          <a:solidFill>
                            <a:srgbClr val="000000"/>
                          </a:solidFill>
                          <a:effectLst/>
                          <a:latin typeface="Calibri" pitchFamily="34" charset="0"/>
                        </a:rPr>
                        <a:t>Mantenimiento de parques</a:t>
                      </a:r>
                    </a:p>
                  </a:txBody>
                  <a:tcPr marL="91419" marR="91419"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5E7"/>
                    </a:solidFill>
                  </a:tcPr>
                </a:tc>
              </a:tr>
              <a:tr h="335257">
                <a:tc>
                  <a:txBody>
                    <a:bodyPr/>
                    <a:lstStyle>
                      <a:lvl1pPr>
                        <a:spcBef>
                          <a:spcPct val="20000"/>
                        </a:spcBef>
                        <a:buFont typeface="Arial" pitchFamily="34" charset="0"/>
                        <a:defRPr sz="2800">
                          <a:solidFill>
                            <a:schemeClr val="tx1"/>
                          </a:solidFill>
                          <a:latin typeface="Calibri" pitchFamily="34" charset="0"/>
                        </a:defRPr>
                      </a:lvl1pPr>
                      <a:lvl2pPr marL="742950" indent="-285750">
                        <a:spcBef>
                          <a:spcPct val="20000"/>
                        </a:spcBef>
                        <a:buFont typeface="Arial" pitchFamily="34" charset="0"/>
                        <a:defRPr sz="2400">
                          <a:solidFill>
                            <a:schemeClr val="tx1"/>
                          </a:solidFill>
                          <a:latin typeface="Calibri" pitchFamily="34" charset="0"/>
                        </a:defRPr>
                      </a:lvl2pPr>
                      <a:lvl3pPr marL="1143000" indent="-228600">
                        <a:spcBef>
                          <a:spcPct val="20000"/>
                        </a:spcBef>
                        <a:buFont typeface="Arial" pitchFamily="34" charset="0"/>
                        <a:defRPr sz="2000">
                          <a:solidFill>
                            <a:schemeClr val="tx1"/>
                          </a:solidFill>
                          <a:latin typeface="Calibri" pitchFamily="34" charset="0"/>
                        </a:defRPr>
                      </a:lvl3pPr>
                      <a:lvl4pPr marL="1600200" indent="-228600">
                        <a:spcBef>
                          <a:spcPct val="20000"/>
                        </a:spcBef>
                        <a:buFont typeface="Arial" pitchFamily="34" charset="0"/>
                        <a:defRPr>
                          <a:solidFill>
                            <a:schemeClr val="tx1"/>
                          </a:solidFill>
                          <a:latin typeface="Calibri" pitchFamily="34" charset="0"/>
                        </a:defRPr>
                      </a:lvl4pPr>
                      <a:lvl5pPr marL="2057400" indent="-228600">
                        <a:spcBef>
                          <a:spcPct val="20000"/>
                        </a:spcBef>
                        <a:buFont typeface="Arial" pitchFamily="34" charset="0"/>
                        <a:defRPr>
                          <a:solidFill>
                            <a:schemeClr val="tx1"/>
                          </a:solidFill>
                          <a:latin typeface="Calibri" pitchFamily="34" charset="0"/>
                        </a:defRPr>
                      </a:lvl5pPr>
                      <a:lvl6pPr marL="2514600" indent="-228600" fontAlgn="base">
                        <a:spcBef>
                          <a:spcPct val="20000"/>
                        </a:spcBef>
                        <a:spcAft>
                          <a:spcPct val="0"/>
                        </a:spcAft>
                        <a:buFont typeface="Arial" pitchFamily="34" charset="0"/>
                        <a:defRPr>
                          <a:solidFill>
                            <a:schemeClr val="tx1"/>
                          </a:solidFill>
                          <a:latin typeface="Calibri" pitchFamily="34" charset="0"/>
                        </a:defRPr>
                      </a:lvl6pPr>
                      <a:lvl7pPr marL="2971800" indent="-228600" fontAlgn="base">
                        <a:spcBef>
                          <a:spcPct val="20000"/>
                        </a:spcBef>
                        <a:spcAft>
                          <a:spcPct val="0"/>
                        </a:spcAft>
                        <a:buFont typeface="Arial" pitchFamily="34" charset="0"/>
                        <a:defRPr>
                          <a:solidFill>
                            <a:schemeClr val="tx1"/>
                          </a:solidFill>
                          <a:latin typeface="Calibri" pitchFamily="34" charset="0"/>
                        </a:defRPr>
                      </a:lvl7pPr>
                      <a:lvl8pPr marL="3429000" indent="-228600" fontAlgn="base">
                        <a:spcBef>
                          <a:spcPct val="20000"/>
                        </a:spcBef>
                        <a:spcAft>
                          <a:spcPct val="0"/>
                        </a:spcAft>
                        <a:buFont typeface="Arial" pitchFamily="34" charset="0"/>
                        <a:defRPr>
                          <a:solidFill>
                            <a:schemeClr val="tx1"/>
                          </a:solidFill>
                          <a:latin typeface="Calibri" pitchFamily="34" charset="0"/>
                        </a:defRPr>
                      </a:lvl8pPr>
                      <a:lvl9pPr marL="3886200" indent="-228600" fontAlgn="base">
                        <a:spcBef>
                          <a:spcPct val="20000"/>
                        </a:spcBef>
                        <a:spcAft>
                          <a:spcPct val="0"/>
                        </a:spcAft>
                        <a:buFont typeface="Arial" pitchFamily="34" charset="0"/>
                        <a:defRPr>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PE" altLang="es-PE" sz="1600" b="0" i="0" u="none" strike="noStrike" cap="none" normalizeH="0" baseline="0" dirty="0" smtClean="0">
                          <a:ln>
                            <a:noFill/>
                          </a:ln>
                          <a:solidFill>
                            <a:srgbClr val="000000"/>
                          </a:solidFill>
                          <a:effectLst/>
                          <a:latin typeface="Calibri" pitchFamily="34" charset="0"/>
                        </a:rPr>
                        <a:t>Mantenimiento de bermas</a:t>
                      </a:r>
                    </a:p>
                  </a:txBody>
                  <a:tcPr marL="91419" marR="91419"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EACB"/>
                    </a:solidFill>
                  </a:tcPr>
                </a:tc>
              </a:tr>
              <a:tr h="335257">
                <a:tc>
                  <a:txBody>
                    <a:bodyPr/>
                    <a:lstStyle>
                      <a:lvl1pPr>
                        <a:spcBef>
                          <a:spcPct val="20000"/>
                        </a:spcBef>
                        <a:buFont typeface="Arial" pitchFamily="34" charset="0"/>
                        <a:defRPr sz="2800">
                          <a:solidFill>
                            <a:schemeClr val="tx1"/>
                          </a:solidFill>
                          <a:latin typeface="Calibri" pitchFamily="34" charset="0"/>
                        </a:defRPr>
                      </a:lvl1pPr>
                      <a:lvl2pPr marL="742950" indent="-285750">
                        <a:spcBef>
                          <a:spcPct val="20000"/>
                        </a:spcBef>
                        <a:buFont typeface="Arial" pitchFamily="34" charset="0"/>
                        <a:defRPr sz="2400">
                          <a:solidFill>
                            <a:schemeClr val="tx1"/>
                          </a:solidFill>
                          <a:latin typeface="Calibri" pitchFamily="34" charset="0"/>
                        </a:defRPr>
                      </a:lvl2pPr>
                      <a:lvl3pPr marL="1143000" indent="-228600">
                        <a:spcBef>
                          <a:spcPct val="20000"/>
                        </a:spcBef>
                        <a:buFont typeface="Arial" pitchFamily="34" charset="0"/>
                        <a:defRPr sz="2000">
                          <a:solidFill>
                            <a:schemeClr val="tx1"/>
                          </a:solidFill>
                          <a:latin typeface="Calibri" pitchFamily="34" charset="0"/>
                        </a:defRPr>
                      </a:lvl3pPr>
                      <a:lvl4pPr marL="1600200" indent="-228600">
                        <a:spcBef>
                          <a:spcPct val="20000"/>
                        </a:spcBef>
                        <a:buFont typeface="Arial" pitchFamily="34" charset="0"/>
                        <a:defRPr>
                          <a:solidFill>
                            <a:schemeClr val="tx1"/>
                          </a:solidFill>
                          <a:latin typeface="Calibri" pitchFamily="34" charset="0"/>
                        </a:defRPr>
                      </a:lvl4pPr>
                      <a:lvl5pPr marL="2057400" indent="-228600">
                        <a:spcBef>
                          <a:spcPct val="20000"/>
                        </a:spcBef>
                        <a:buFont typeface="Arial" pitchFamily="34" charset="0"/>
                        <a:defRPr>
                          <a:solidFill>
                            <a:schemeClr val="tx1"/>
                          </a:solidFill>
                          <a:latin typeface="Calibri" pitchFamily="34" charset="0"/>
                        </a:defRPr>
                      </a:lvl5pPr>
                      <a:lvl6pPr marL="2514600" indent="-228600" fontAlgn="base">
                        <a:spcBef>
                          <a:spcPct val="20000"/>
                        </a:spcBef>
                        <a:spcAft>
                          <a:spcPct val="0"/>
                        </a:spcAft>
                        <a:buFont typeface="Arial" pitchFamily="34" charset="0"/>
                        <a:defRPr>
                          <a:solidFill>
                            <a:schemeClr val="tx1"/>
                          </a:solidFill>
                          <a:latin typeface="Calibri" pitchFamily="34" charset="0"/>
                        </a:defRPr>
                      </a:lvl6pPr>
                      <a:lvl7pPr marL="2971800" indent="-228600" fontAlgn="base">
                        <a:spcBef>
                          <a:spcPct val="20000"/>
                        </a:spcBef>
                        <a:spcAft>
                          <a:spcPct val="0"/>
                        </a:spcAft>
                        <a:buFont typeface="Arial" pitchFamily="34" charset="0"/>
                        <a:defRPr>
                          <a:solidFill>
                            <a:schemeClr val="tx1"/>
                          </a:solidFill>
                          <a:latin typeface="Calibri" pitchFamily="34" charset="0"/>
                        </a:defRPr>
                      </a:lvl7pPr>
                      <a:lvl8pPr marL="3429000" indent="-228600" fontAlgn="base">
                        <a:spcBef>
                          <a:spcPct val="20000"/>
                        </a:spcBef>
                        <a:spcAft>
                          <a:spcPct val="0"/>
                        </a:spcAft>
                        <a:buFont typeface="Arial" pitchFamily="34" charset="0"/>
                        <a:defRPr>
                          <a:solidFill>
                            <a:schemeClr val="tx1"/>
                          </a:solidFill>
                          <a:latin typeface="Calibri" pitchFamily="34" charset="0"/>
                        </a:defRPr>
                      </a:lvl8pPr>
                      <a:lvl9pPr marL="3886200" indent="-228600" fontAlgn="base">
                        <a:spcBef>
                          <a:spcPct val="20000"/>
                        </a:spcBef>
                        <a:spcAft>
                          <a:spcPct val="0"/>
                        </a:spcAft>
                        <a:buFont typeface="Arial" pitchFamily="34" charset="0"/>
                        <a:defRPr>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PE" altLang="es-PE" sz="1600" b="0" i="0" u="none" strike="noStrike" cap="none" normalizeH="0" baseline="0" smtClean="0">
                          <a:ln>
                            <a:noFill/>
                          </a:ln>
                          <a:solidFill>
                            <a:srgbClr val="000000"/>
                          </a:solidFill>
                          <a:effectLst/>
                          <a:latin typeface="Calibri" pitchFamily="34" charset="0"/>
                        </a:rPr>
                        <a:t>Mantenimiento de boulevares</a:t>
                      </a:r>
                    </a:p>
                  </a:txBody>
                  <a:tcPr marL="91419" marR="91419"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5E7"/>
                    </a:solidFill>
                  </a:tcPr>
                </a:tc>
              </a:tr>
              <a:tr h="335257">
                <a:tc>
                  <a:txBody>
                    <a:bodyPr/>
                    <a:lstStyle>
                      <a:lvl1pPr>
                        <a:spcBef>
                          <a:spcPct val="20000"/>
                        </a:spcBef>
                        <a:buFont typeface="Arial" pitchFamily="34" charset="0"/>
                        <a:defRPr sz="2800">
                          <a:solidFill>
                            <a:schemeClr val="tx1"/>
                          </a:solidFill>
                          <a:latin typeface="Calibri" pitchFamily="34" charset="0"/>
                        </a:defRPr>
                      </a:lvl1pPr>
                      <a:lvl2pPr marL="742950" indent="-285750">
                        <a:spcBef>
                          <a:spcPct val="20000"/>
                        </a:spcBef>
                        <a:buFont typeface="Arial" pitchFamily="34" charset="0"/>
                        <a:defRPr sz="2400">
                          <a:solidFill>
                            <a:schemeClr val="tx1"/>
                          </a:solidFill>
                          <a:latin typeface="Calibri" pitchFamily="34" charset="0"/>
                        </a:defRPr>
                      </a:lvl2pPr>
                      <a:lvl3pPr marL="1143000" indent="-228600">
                        <a:spcBef>
                          <a:spcPct val="20000"/>
                        </a:spcBef>
                        <a:buFont typeface="Arial" pitchFamily="34" charset="0"/>
                        <a:defRPr sz="2000">
                          <a:solidFill>
                            <a:schemeClr val="tx1"/>
                          </a:solidFill>
                          <a:latin typeface="Calibri" pitchFamily="34" charset="0"/>
                        </a:defRPr>
                      </a:lvl3pPr>
                      <a:lvl4pPr marL="1600200" indent="-228600">
                        <a:spcBef>
                          <a:spcPct val="20000"/>
                        </a:spcBef>
                        <a:buFont typeface="Arial" pitchFamily="34" charset="0"/>
                        <a:defRPr>
                          <a:solidFill>
                            <a:schemeClr val="tx1"/>
                          </a:solidFill>
                          <a:latin typeface="Calibri" pitchFamily="34" charset="0"/>
                        </a:defRPr>
                      </a:lvl4pPr>
                      <a:lvl5pPr marL="2057400" indent="-228600">
                        <a:spcBef>
                          <a:spcPct val="20000"/>
                        </a:spcBef>
                        <a:buFont typeface="Arial" pitchFamily="34" charset="0"/>
                        <a:defRPr>
                          <a:solidFill>
                            <a:schemeClr val="tx1"/>
                          </a:solidFill>
                          <a:latin typeface="Calibri" pitchFamily="34" charset="0"/>
                        </a:defRPr>
                      </a:lvl5pPr>
                      <a:lvl6pPr marL="2514600" indent="-228600" fontAlgn="base">
                        <a:spcBef>
                          <a:spcPct val="20000"/>
                        </a:spcBef>
                        <a:spcAft>
                          <a:spcPct val="0"/>
                        </a:spcAft>
                        <a:buFont typeface="Arial" pitchFamily="34" charset="0"/>
                        <a:defRPr>
                          <a:solidFill>
                            <a:schemeClr val="tx1"/>
                          </a:solidFill>
                          <a:latin typeface="Calibri" pitchFamily="34" charset="0"/>
                        </a:defRPr>
                      </a:lvl6pPr>
                      <a:lvl7pPr marL="2971800" indent="-228600" fontAlgn="base">
                        <a:spcBef>
                          <a:spcPct val="20000"/>
                        </a:spcBef>
                        <a:spcAft>
                          <a:spcPct val="0"/>
                        </a:spcAft>
                        <a:buFont typeface="Arial" pitchFamily="34" charset="0"/>
                        <a:defRPr>
                          <a:solidFill>
                            <a:schemeClr val="tx1"/>
                          </a:solidFill>
                          <a:latin typeface="Calibri" pitchFamily="34" charset="0"/>
                        </a:defRPr>
                      </a:lvl7pPr>
                      <a:lvl8pPr marL="3429000" indent="-228600" fontAlgn="base">
                        <a:spcBef>
                          <a:spcPct val="20000"/>
                        </a:spcBef>
                        <a:spcAft>
                          <a:spcPct val="0"/>
                        </a:spcAft>
                        <a:buFont typeface="Arial" pitchFamily="34" charset="0"/>
                        <a:defRPr>
                          <a:solidFill>
                            <a:schemeClr val="tx1"/>
                          </a:solidFill>
                          <a:latin typeface="Calibri" pitchFamily="34" charset="0"/>
                        </a:defRPr>
                      </a:lvl8pPr>
                      <a:lvl9pPr marL="3886200" indent="-228600" fontAlgn="base">
                        <a:spcBef>
                          <a:spcPct val="20000"/>
                        </a:spcBef>
                        <a:spcAft>
                          <a:spcPct val="0"/>
                        </a:spcAft>
                        <a:buFont typeface="Arial" pitchFamily="34" charset="0"/>
                        <a:defRPr>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PE" altLang="es-PE" sz="1600" b="0" i="0" u="none" strike="noStrike" cap="none" normalizeH="0" baseline="0" smtClean="0">
                          <a:ln>
                            <a:noFill/>
                          </a:ln>
                          <a:solidFill>
                            <a:srgbClr val="000000"/>
                          </a:solidFill>
                          <a:effectLst/>
                          <a:latin typeface="Calibri" pitchFamily="34" charset="0"/>
                        </a:rPr>
                        <a:t>Mantenimiento de escaleras </a:t>
                      </a:r>
                    </a:p>
                  </a:txBody>
                  <a:tcPr marL="91419" marR="91419"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EACB"/>
                    </a:solidFill>
                  </a:tcPr>
                </a:tc>
              </a:tr>
              <a:tr h="579095">
                <a:tc>
                  <a:txBody>
                    <a:bodyPr/>
                    <a:lstStyle>
                      <a:lvl1pPr>
                        <a:spcBef>
                          <a:spcPct val="20000"/>
                        </a:spcBef>
                        <a:buFont typeface="Arial" pitchFamily="34" charset="0"/>
                        <a:defRPr sz="2800">
                          <a:solidFill>
                            <a:schemeClr val="tx1"/>
                          </a:solidFill>
                          <a:latin typeface="Calibri" pitchFamily="34" charset="0"/>
                        </a:defRPr>
                      </a:lvl1pPr>
                      <a:lvl2pPr marL="742950" indent="-285750">
                        <a:spcBef>
                          <a:spcPct val="20000"/>
                        </a:spcBef>
                        <a:buFont typeface="Arial" pitchFamily="34" charset="0"/>
                        <a:defRPr sz="2400">
                          <a:solidFill>
                            <a:schemeClr val="tx1"/>
                          </a:solidFill>
                          <a:latin typeface="Calibri" pitchFamily="34" charset="0"/>
                        </a:defRPr>
                      </a:lvl2pPr>
                      <a:lvl3pPr marL="1143000" indent="-228600">
                        <a:spcBef>
                          <a:spcPct val="20000"/>
                        </a:spcBef>
                        <a:buFont typeface="Arial" pitchFamily="34" charset="0"/>
                        <a:defRPr sz="2000">
                          <a:solidFill>
                            <a:schemeClr val="tx1"/>
                          </a:solidFill>
                          <a:latin typeface="Calibri" pitchFamily="34" charset="0"/>
                        </a:defRPr>
                      </a:lvl3pPr>
                      <a:lvl4pPr marL="1600200" indent="-228600">
                        <a:spcBef>
                          <a:spcPct val="20000"/>
                        </a:spcBef>
                        <a:buFont typeface="Arial" pitchFamily="34" charset="0"/>
                        <a:defRPr>
                          <a:solidFill>
                            <a:schemeClr val="tx1"/>
                          </a:solidFill>
                          <a:latin typeface="Calibri" pitchFamily="34" charset="0"/>
                        </a:defRPr>
                      </a:lvl4pPr>
                      <a:lvl5pPr marL="2057400" indent="-228600">
                        <a:spcBef>
                          <a:spcPct val="20000"/>
                        </a:spcBef>
                        <a:buFont typeface="Arial" pitchFamily="34" charset="0"/>
                        <a:defRPr>
                          <a:solidFill>
                            <a:schemeClr val="tx1"/>
                          </a:solidFill>
                          <a:latin typeface="Calibri" pitchFamily="34" charset="0"/>
                        </a:defRPr>
                      </a:lvl5pPr>
                      <a:lvl6pPr marL="2514600" indent="-228600" fontAlgn="base">
                        <a:spcBef>
                          <a:spcPct val="20000"/>
                        </a:spcBef>
                        <a:spcAft>
                          <a:spcPct val="0"/>
                        </a:spcAft>
                        <a:buFont typeface="Arial" pitchFamily="34" charset="0"/>
                        <a:defRPr>
                          <a:solidFill>
                            <a:schemeClr val="tx1"/>
                          </a:solidFill>
                          <a:latin typeface="Calibri" pitchFamily="34" charset="0"/>
                        </a:defRPr>
                      </a:lvl6pPr>
                      <a:lvl7pPr marL="2971800" indent="-228600" fontAlgn="base">
                        <a:spcBef>
                          <a:spcPct val="20000"/>
                        </a:spcBef>
                        <a:spcAft>
                          <a:spcPct val="0"/>
                        </a:spcAft>
                        <a:buFont typeface="Arial" pitchFamily="34" charset="0"/>
                        <a:defRPr>
                          <a:solidFill>
                            <a:schemeClr val="tx1"/>
                          </a:solidFill>
                          <a:latin typeface="Calibri" pitchFamily="34" charset="0"/>
                        </a:defRPr>
                      </a:lvl7pPr>
                      <a:lvl8pPr marL="3429000" indent="-228600" fontAlgn="base">
                        <a:spcBef>
                          <a:spcPct val="20000"/>
                        </a:spcBef>
                        <a:spcAft>
                          <a:spcPct val="0"/>
                        </a:spcAft>
                        <a:buFont typeface="Arial" pitchFamily="34" charset="0"/>
                        <a:defRPr>
                          <a:solidFill>
                            <a:schemeClr val="tx1"/>
                          </a:solidFill>
                          <a:latin typeface="Calibri" pitchFamily="34" charset="0"/>
                        </a:defRPr>
                      </a:lvl8pPr>
                      <a:lvl9pPr marL="3886200" indent="-228600" fontAlgn="base">
                        <a:spcBef>
                          <a:spcPct val="20000"/>
                        </a:spcBef>
                        <a:spcAft>
                          <a:spcPct val="0"/>
                        </a:spcAft>
                        <a:buFont typeface="Arial" pitchFamily="34" charset="0"/>
                        <a:defRPr>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PE" altLang="es-PE" sz="1600" b="0" i="0" u="none" strike="noStrike" cap="none" normalizeH="0" baseline="0" dirty="0" smtClean="0">
                          <a:ln>
                            <a:noFill/>
                          </a:ln>
                          <a:solidFill>
                            <a:srgbClr val="000000"/>
                          </a:solidFill>
                          <a:effectLst/>
                          <a:latin typeface="Calibri" pitchFamily="34" charset="0"/>
                        </a:rPr>
                        <a:t>Mantenimiento de muros de contención</a:t>
                      </a:r>
                    </a:p>
                  </a:txBody>
                  <a:tcPr marL="91419" marR="91419"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5E7"/>
                    </a:solidFill>
                  </a:tcPr>
                </a:tc>
              </a:tr>
              <a:tr h="335257">
                <a:tc>
                  <a:txBody>
                    <a:bodyPr/>
                    <a:lstStyle>
                      <a:lvl1pPr>
                        <a:spcBef>
                          <a:spcPct val="20000"/>
                        </a:spcBef>
                        <a:buFont typeface="Arial" pitchFamily="34" charset="0"/>
                        <a:defRPr sz="2800">
                          <a:solidFill>
                            <a:schemeClr val="tx1"/>
                          </a:solidFill>
                          <a:latin typeface="Calibri" pitchFamily="34" charset="0"/>
                        </a:defRPr>
                      </a:lvl1pPr>
                      <a:lvl2pPr marL="742950" indent="-285750">
                        <a:spcBef>
                          <a:spcPct val="20000"/>
                        </a:spcBef>
                        <a:buFont typeface="Arial" pitchFamily="34" charset="0"/>
                        <a:defRPr sz="2400">
                          <a:solidFill>
                            <a:schemeClr val="tx1"/>
                          </a:solidFill>
                          <a:latin typeface="Calibri" pitchFamily="34" charset="0"/>
                        </a:defRPr>
                      </a:lvl2pPr>
                      <a:lvl3pPr marL="1143000" indent="-228600">
                        <a:spcBef>
                          <a:spcPct val="20000"/>
                        </a:spcBef>
                        <a:buFont typeface="Arial" pitchFamily="34" charset="0"/>
                        <a:defRPr sz="2000">
                          <a:solidFill>
                            <a:schemeClr val="tx1"/>
                          </a:solidFill>
                          <a:latin typeface="Calibri" pitchFamily="34" charset="0"/>
                        </a:defRPr>
                      </a:lvl3pPr>
                      <a:lvl4pPr marL="1600200" indent="-228600">
                        <a:spcBef>
                          <a:spcPct val="20000"/>
                        </a:spcBef>
                        <a:buFont typeface="Arial" pitchFamily="34" charset="0"/>
                        <a:defRPr>
                          <a:solidFill>
                            <a:schemeClr val="tx1"/>
                          </a:solidFill>
                          <a:latin typeface="Calibri" pitchFamily="34" charset="0"/>
                        </a:defRPr>
                      </a:lvl4pPr>
                      <a:lvl5pPr marL="2057400" indent="-228600">
                        <a:spcBef>
                          <a:spcPct val="20000"/>
                        </a:spcBef>
                        <a:buFont typeface="Arial" pitchFamily="34" charset="0"/>
                        <a:defRPr>
                          <a:solidFill>
                            <a:schemeClr val="tx1"/>
                          </a:solidFill>
                          <a:latin typeface="Calibri" pitchFamily="34" charset="0"/>
                        </a:defRPr>
                      </a:lvl5pPr>
                      <a:lvl6pPr marL="2514600" indent="-228600" fontAlgn="base">
                        <a:spcBef>
                          <a:spcPct val="20000"/>
                        </a:spcBef>
                        <a:spcAft>
                          <a:spcPct val="0"/>
                        </a:spcAft>
                        <a:buFont typeface="Arial" pitchFamily="34" charset="0"/>
                        <a:defRPr>
                          <a:solidFill>
                            <a:schemeClr val="tx1"/>
                          </a:solidFill>
                          <a:latin typeface="Calibri" pitchFamily="34" charset="0"/>
                        </a:defRPr>
                      </a:lvl6pPr>
                      <a:lvl7pPr marL="2971800" indent="-228600" fontAlgn="base">
                        <a:spcBef>
                          <a:spcPct val="20000"/>
                        </a:spcBef>
                        <a:spcAft>
                          <a:spcPct val="0"/>
                        </a:spcAft>
                        <a:buFont typeface="Arial" pitchFamily="34" charset="0"/>
                        <a:defRPr>
                          <a:solidFill>
                            <a:schemeClr val="tx1"/>
                          </a:solidFill>
                          <a:latin typeface="Calibri" pitchFamily="34" charset="0"/>
                        </a:defRPr>
                      </a:lvl7pPr>
                      <a:lvl8pPr marL="3429000" indent="-228600" fontAlgn="base">
                        <a:spcBef>
                          <a:spcPct val="20000"/>
                        </a:spcBef>
                        <a:spcAft>
                          <a:spcPct val="0"/>
                        </a:spcAft>
                        <a:buFont typeface="Arial" pitchFamily="34" charset="0"/>
                        <a:defRPr>
                          <a:solidFill>
                            <a:schemeClr val="tx1"/>
                          </a:solidFill>
                          <a:latin typeface="Calibri" pitchFamily="34" charset="0"/>
                        </a:defRPr>
                      </a:lvl8pPr>
                      <a:lvl9pPr marL="3886200" indent="-228600" fontAlgn="base">
                        <a:spcBef>
                          <a:spcPct val="20000"/>
                        </a:spcBef>
                        <a:spcAft>
                          <a:spcPct val="0"/>
                        </a:spcAft>
                        <a:buFont typeface="Arial" pitchFamily="34" charset="0"/>
                        <a:defRPr>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PE" altLang="es-PE" sz="1600" b="0" i="0" u="none" strike="noStrike" cap="none" normalizeH="0" baseline="0" dirty="0" smtClean="0">
                          <a:ln>
                            <a:noFill/>
                          </a:ln>
                          <a:solidFill>
                            <a:srgbClr val="000000"/>
                          </a:solidFill>
                          <a:effectLst/>
                          <a:latin typeface="Calibri" pitchFamily="34" charset="0"/>
                        </a:rPr>
                        <a:t>Pintado de postes </a:t>
                      </a:r>
                    </a:p>
                  </a:txBody>
                  <a:tcPr marL="91419" marR="91419"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EACB"/>
                    </a:solidFill>
                  </a:tcPr>
                </a:tc>
              </a:tr>
              <a:tr h="335257">
                <a:tc>
                  <a:txBody>
                    <a:bodyPr/>
                    <a:lstStyle>
                      <a:lvl1pPr>
                        <a:spcBef>
                          <a:spcPct val="20000"/>
                        </a:spcBef>
                        <a:buFont typeface="Arial" pitchFamily="34" charset="0"/>
                        <a:defRPr sz="2800">
                          <a:solidFill>
                            <a:schemeClr val="tx1"/>
                          </a:solidFill>
                          <a:latin typeface="Calibri" pitchFamily="34" charset="0"/>
                        </a:defRPr>
                      </a:lvl1pPr>
                      <a:lvl2pPr marL="742950" indent="-285750">
                        <a:spcBef>
                          <a:spcPct val="20000"/>
                        </a:spcBef>
                        <a:buFont typeface="Arial" pitchFamily="34" charset="0"/>
                        <a:defRPr sz="2400">
                          <a:solidFill>
                            <a:schemeClr val="tx1"/>
                          </a:solidFill>
                          <a:latin typeface="Calibri" pitchFamily="34" charset="0"/>
                        </a:defRPr>
                      </a:lvl2pPr>
                      <a:lvl3pPr marL="1143000" indent="-228600">
                        <a:spcBef>
                          <a:spcPct val="20000"/>
                        </a:spcBef>
                        <a:buFont typeface="Arial" pitchFamily="34" charset="0"/>
                        <a:defRPr sz="2000">
                          <a:solidFill>
                            <a:schemeClr val="tx1"/>
                          </a:solidFill>
                          <a:latin typeface="Calibri" pitchFamily="34" charset="0"/>
                        </a:defRPr>
                      </a:lvl3pPr>
                      <a:lvl4pPr marL="1600200" indent="-228600">
                        <a:spcBef>
                          <a:spcPct val="20000"/>
                        </a:spcBef>
                        <a:buFont typeface="Arial" pitchFamily="34" charset="0"/>
                        <a:defRPr>
                          <a:solidFill>
                            <a:schemeClr val="tx1"/>
                          </a:solidFill>
                          <a:latin typeface="Calibri" pitchFamily="34" charset="0"/>
                        </a:defRPr>
                      </a:lvl4pPr>
                      <a:lvl5pPr marL="2057400" indent="-228600">
                        <a:spcBef>
                          <a:spcPct val="20000"/>
                        </a:spcBef>
                        <a:buFont typeface="Arial" pitchFamily="34" charset="0"/>
                        <a:defRPr>
                          <a:solidFill>
                            <a:schemeClr val="tx1"/>
                          </a:solidFill>
                          <a:latin typeface="Calibri" pitchFamily="34" charset="0"/>
                        </a:defRPr>
                      </a:lvl5pPr>
                      <a:lvl6pPr marL="2514600" indent="-228600" fontAlgn="base">
                        <a:spcBef>
                          <a:spcPct val="20000"/>
                        </a:spcBef>
                        <a:spcAft>
                          <a:spcPct val="0"/>
                        </a:spcAft>
                        <a:buFont typeface="Arial" pitchFamily="34" charset="0"/>
                        <a:defRPr>
                          <a:solidFill>
                            <a:schemeClr val="tx1"/>
                          </a:solidFill>
                          <a:latin typeface="Calibri" pitchFamily="34" charset="0"/>
                        </a:defRPr>
                      </a:lvl6pPr>
                      <a:lvl7pPr marL="2971800" indent="-228600" fontAlgn="base">
                        <a:spcBef>
                          <a:spcPct val="20000"/>
                        </a:spcBef>
                        <a:spcAft>
                          <a:spcPct val="0"/>
                        </a:spcAft>
                        <a:buFont typeface="Arial" pitchFamily="34" charset="0"/>
                        <a:defRPr>
                          <a:solidFill>
                            <a:schemeClr val="tx1"/>
                          </a:solidFill>
                          <a:latin typeface="Calibri" pitchFamily="34" charset="0"/>
                        </a:defRPr>
                      </a:lvl7pPr>
                      <a:lvl8pPr marL="3429000" indent="-228600" fontAlgn="base">
                        <a:spcBef>
                          <a:spcPct val="20000"/>
                        </a:spcBef>
                        <a:spcAft>
                          <a:spcPct val="0"/>
                        </a:spcAft>
                        <a:buFont typeface="Arial" pitchFamily="34" charset="0"/>
                        <a:defRPr>
                          <a:solidFill>
                            <a:schemeClr val="tx1"/>
                          </a:solidFill>
                          <a:latin typeface="Calibri" pitchFamily="34" charset="0"/>
                        </a:defRPr>
                      </a:lvl8pPr>
                      <a:lvl9pPr marL="3886200" indent="-228600" fontAlgn="base">
                        <a:spcBef>
                          <a:spcPct val="20000"/>
                        </a:spcBef>
                        <a:spcAft>
                          <a:spcPct val="0"/>
                        </a:spcAft>
                        <a:buFont typeface="Arial" pitchFamily="34" charset="0"/>
                        <a:defRPr>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PE" altLang="es-PE" sz="1600" b="0" i="0" u="none" strike="noStrike" cap="none" normalizeH="0" baseline="0" smtClean="0">
                          <a:ln>
                            <a:noFill/>
                          </a:ln>
                          <a:solidFill>
                            <a:srgbClr val="000000"/>
                          </a:solidFill>
                          <a:effectLst/>
                          <a:latin typeface="Calibri" pitchFamily="34" charset="0"/>
                        </a:rPr>
                        <a:t>Pintado de Lemas municipales</a:t>
                      </a:r>
                    </a:p>
                  </a:txBody>
                  <a:tcPr marL="91419" marR="91419"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5E7"/>
                    </a:solidFill>
                  </a:tcPr>
                </a:tc>
              </a:tr>
              <a:tr h="1066771">
                <a:tc>
                  <a:txBody>
                    <a:bodyPr/>
                    <a:lstStyle>
                      <a:lvl1pPr>
                        <a:spcBef>
                          <a:spcPct val="20000"/>
                        </a:spcBef>
                        <a:buFont typeface="Arial" pitchFamily="34" charset="0"/>
                        <a:defRPr sz="2800">
                          <a:solidFill>
                            <a:schemeClr val="tx1"/>
                          </a:solidFill>
                          <a:latin typeface="Calibri" pitchFamily="34" charset="0"/>
                        </a:defRPr>
                      </a:lvl1pPr>
                      <a:lvl2pPr marL="742950" indent="-285750">
                        <a:spcBef>
                          <a:spcPct val="20000"/>
                        </a:spcBef>
                        <a:buFont typeface="Arial" pitchFamily="34" charset="0"/>
                        <a:defRPr sz="2400">
                          <a:solidFill>
                            <a:schemeClr val="tx1"/>
                          </a:solidFill>
                          <a:latin typeface="Calibri" pitchFamily="34" charset="0"/>
                        </a:defRPr>
                      </a:lvl2pPr>
                      <a:lvl3pPr marL="1143000" indent="-228600">
                        <a:spcBef>
                          <a:spcPct val="20000"/>
                        </a:spcBef>
                        <a:buFont typeface="Arial" pitchFamily="34" charset="0"/>
                        <a:defRPr sz="2000">
                          <a:solidFill>
                            <a:schemeClr val="tx1"/>
                          </a:solidFill>
                          <a:latin typeface="Calibri" pitchFamily="34" charset="0"/>
                        </a:defRPr>
                      </a:lvl3pPr>
                      <a:lvl4pPr marL="1600200" indent="-228600">
                        <a:spcBef>
                          <a:spcPct val="20000"/>
                        </a:spcBef>
                        <a:buFont typeface="Arial" pitchFamily="34" charset="0"/>
                        <a:defRPr>
                          <a:solidFill>
                            <a:schemeClr val="tx1"/>
                          </a:solidFill>
                          <a:latin typeface="Calibri" pitchFamily="34" charset="0"/>
                        </a:defRPr>
                      </a:lvl4pPr>
                      <a:lvl5pPr marL="2057400" indent="-228600">
                        <a:spcBef>
                          <a:spcPct val="20000"/>
                        </a:spcBef>
                        <a:buFont typeface="Arial" pitchFamily="34" charset="0"/>
                        <a:defRPr>
                          <a:solidFill>
                            <a:schemeClr val="tx1"/>
                          </a:solidFill>
                          <a:latin typeface="Calibri" pitchFamily="34" charset="0"/>
                        </a:defRPr>
                      </a:lvl5pPr>
                      <a:lvl6pPr marL="2514600" indent="-228600" fontAlgn="base">
                        <a:spcBef>
                          <a:spcPct val="20000"/>
                        </a:spcBef>
                        <a:spcAft>
                          <a:spcPct val="0"/>
                        </a:spcAft>
                        <a:buFont typeface="Arial" pitchFamily="34" charset="0"/>
                        <a:defRPr>
                          <a:solidFill>
                            <a:schemeClr val="tx1"/>
                          </a:solidFill>
                          <a:latin typeface="Calibri" pitchFamily="34" charset="0"/>
                        </a:defRPr>
                      </a:lvl6pPr>
                      <a:lvl7pPr marL="2971800" indent="-228600" fontAlgn="base">
                        <a:spcBef>
                          <a:spcPct val="20000"/>
                        </a:spcBef>
                        <a:spcAft>
                          <a:spcPct val="0"/>
                        </a:spcAft>
                        <a:buFont typeface="Arial" pitchFamily="34" charset="0"/>
                        <a:defRPr>
                          <a:solidFill>
                            <a:schemeClr val="tx1"/>
                          </a:solidFill>
                          <a:latin typeface="Calibri" pitchFamily="34" charset="0"/>
                        </a:defRPr>
                      </a:lvl7pPr>
                      <a:lvl8pPr marL="3429000" indent="-228600" fontAlgn="base">
                        <a:spcBef>
                          <a:spcPct val="20000"/>
                        </a:spcBef>
                        <a:spcAft>
                          <a:spcPct val="0"/>
                        </a:spcAft>
                        <a:buFont typeface="Arial" pitchFamily="34" charset="0"/>
                        <a:defRPr>
                          <a:solidFill>
                            <a:schemeClr val="tx1"/>
                          </a:solidFill>
                          <a:latin typeface="Calibri" pitchFamily="34" charset="0"/>
                        </a:defRPr>
                      </a:lvl8pPr>
                      <a:lvl9pPr marL="3886200" indent="-228600" fontAlgn="base">
                        <a:spcBef>
                          <a:spcPct val="20000"/>
                        </a:spcBef>
                        <a:spcAft>
                          <a:spcPct val="0"/>
                        </a:spcAft>
                        <a:buFont typeface="Arial" pitchFamily="34" charset="0"/>
                        <a:defRPr>
                          <a:solidFill>
                            <a:schemeClr val="tx1"/>
                          </a:solidFill>
                          <a:latin typeface="Calibri"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PE" altLang="es-PE" sz="1600" b="0" i="0" u="none" strike="noStrike" cap="none" normalizeH="0" baseline="0" dirty="0" smtClean="0">
                          <a:ln>
                            <a:noFill/>
                          </a:ln>
                          <a:solidFill>
                            <a:srgbClr val="000000"/>
                          </a:solidFill>
                          <a:effectLst/>
                          <a:latin typeface="Calibri" pitchFamily="34" charset="0"/>
                        </a:rPr>
                        <a:t>Mantenimiento del Balneario Costa Azul</a:t>
                      </a:r>
                    </a:p>
                    <a:p>
                      <a:pPr marL="0" marR="0" lvl="0" indent="0" algn="l" defTabSz="914400" rtl="0" eaLnBrk="1" fontAlgn="base" latinLnBrk="0" hangingPunct="1">
                        <a:lnSpc>
                          <a:spcPct val="100000"/>
                        </a:lnSpc>
                        <a:spcBef>
                          <a:spcPct val="0"/>
                        </a:spcBef>
                        <a:spcAft>
                          <a:spcPct val="0"/>
                        </a:spcAft>
                        <a:buClrTx/>
                        <a:buSzTx/>
                        <a:buFontTx/>
                        <a:buNone/>
                        <a:tabLst/>
                      </a:pPr>
                      <a:r>
                        <a:rPr kumimoji="0" lang="es-PE" altLang="es-PE" sz="1600" b="0" i="0" u="none" strike="noStrike" cap="none" normalizeH="0" baseline="0" dirty="0" smtClean="0">
                          <a:ln>
                            <a:noFill/>
                          </a:ln>
                          <a:solidFill>
                            <a:srgbClr val="000000"/>
                          </a:solidFill>
                          <a:effectLst/>
                          <a:latin typeface="Calibri" pitchFamily="34" charset="0"/>
                        </a:rPr>
                        <a:t>Implementación  y reparación de  juegos infantiles</a:t>
                      </a:r>
                    </a:p>
                  </a:txBody>
                  <a:tcPr marL="91419" marR="91419"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EACB"/>
                    </a:solidFill>
                  </a:tcPr>
                </a:tc>
              </a:tr>
            </a:tbl>
          </a:graphicData>
        </a:graphic>
      </p:graphicFrame>
      <p:grpSp>
        <p:nvGrpSpPr>
          <p:cNvPr id="10268" name="19 Grupo"/>
          <p:cNvGrpSpPr>
            <a:grpSpLocks/>
          </p:cNvGrpSpPr>
          <p:nvPr/>
        </p:nvGrpSpPr>
        <p:grpSpPr bwMode="auto">
          <a:xfrm>
            <a:off x="5983288" y="2565400"/>
            <a:ext cx="2692400" cy="1643063"/>
            <a:chOff x="2627784" y="5170874"/>
            <a:chExt cx="2690162" cy="1790760"/>
          </a:xfrm>
        </p:grpSpPr>
        <p:pic>
          <p:nvPicPr>
            <p:cNvPr id="7207" name="Picture 2" descr="C:\Users\soporte\Desktop\MARISELA\ELENA - ZONA SUR\JUEGOS DEL PARQUE VICTOR RAUL HAYA DE LA TORR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27784" y="5170874"/>
              <a:ext cx="2690161" cy="1732699"/>
            </a:xfrm>
            <a:prstGeom prst="rect">
              <a:avLst/>
            </a:prstGeom>
            <a:solidFill>
              <a:srgbClr val="FFFFFF">
                <a:shade val="85000"/>
              </a:srgbClr>
            </a:solidFill>
            <a:ln w="88900" cap="sq">
              <a:solidFill>
                <a:schemeClr val="accent3">
                  <a:lumMod val="60000"/>
                  <a:lumOff val="4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10279" name="7 CuadroTexto"/>
            <p:cNvSpPr txBox="1">
              <a:spLocks noChangeArrowheads="1"/>
            </p:cNvSpPr>
            <p:nvPr/>
          </p:nvSpPr>
          <p:spPr bwMode="auto">
            <a:xfrm>
              <a:off x="2648404" y="6428731"/>
              <a:ext cx="2669542" cy="5329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s-PE" altLang="es-PE" sz="1300" b="1">
                  <a:latin typeface="Century Gothic" pitchFamily="34" charset="0"/>
                </a:rPr>
                <a:t>Reparación Juegos Infantiles del Parque VRHT (Sur)</a:t>
              </a:r>
            </a:p>
          </p:txBody>
        </p:sp>
      </p:grpSp>
      <p:grpSp>
        <p:nvGrpSpPr>
          <p:cNvPr id="10269" name="21 Grupo"/>
          <p:cNvGrpSpPr>
            <a:grpSpLocks/>
          </p:cNvGrpSpPr>
          <p:nvPr/>
        </p:nvGrpSpPr>
        <p:grpSpPr bwMode="auto">
          <a:xfrm>
            <a:off x="6424613" y="4376738"/>
            <a:ext cx="2074862" cy="1573212"/>
            <a:chOff x="7192606" y="5170874"/>
            <a:chExt cx="2072861" cy="1715704"/>
          </a:xfrm>
        </p:grpSpPr>
        <p:pic>
          <p:nvPicPr>
            <p:cNvPr id="7205" name="Picture 4" descr="J:\losas y parques del distrito\BOULEVARD CONO NORTE (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2933" y="5170874"/>
              <a:ext cx="1872208" cy="1715704"/>
            </a:xfrm>
            <a:prstGeom prst="rect">
              <a:avLst/>
            </a:prstGeom>
            <a:solidFill>
              <a:srgbClr val="FFFFFF">
                <a:shade val="85000"/>
              </a:srgbClr>
            </a:solidFill>
            <a:ln w="88900" cap="sq">
              <a:solidFill>
                <a:schemeClr val="accent3">
                  <a:lumMod val="60000"/>
                  <a:lumOff val="4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10277" name="11 CuadroTexto"/>
            <p:cNvSpPr txBox="1">
              <a:spLocks noChangeArrowheads="1"/>
            </p:cNvSpPr>
            <p:nvPr/>
          </p:nvSpPr>
          <p:spPr bwMode="auto">
            <a:xfrm>
              <a:off x="7192606" y="6310060"/>
              <a:ext cx="2072861" cy="533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s-PE" altLang="es-PE" sz="1300" b="1">
                  <a:latin typeface="Century Gothic" pitchFamily="34" charset="0"/>
                </a:rPr>
                <a:t>Mantenimiento del Boulevard Cono Norte </a:t>
              </a:r>
            </a:p>
          </p:txBody>
        </p:sp>
      </p:grpSp>
      <p:grpSp>
        <p:nvGrpSpPr>
          <p:cNvPr id="10270" name="18 Grupo"/>
          <p:cNvGrpSpPr>
            <a:grpSpLocks/>
          </p:cNvGrpSpPr>
          <p:nvPr/>
        </p:nvGrpSpPr>
        <p:grpSpPr bwMode="auto">
          <a:xfrm>
            <a:off x="3924300" y="1412875"/>
            <a:ext cx="2557463" cy="1477963"/>
            <a:chOff x="0" y="5166522"/>
            <a:chExt cx="2627784" cy="1759163"/>
          </a:xfrm>
        </p:grpSpPr>
        <p:pic>
          <p:nvPicPr>
            <p:cNvPr id="7203" name="Picture 7" descr="C:\Users\soporte\Desktop\LOSAS DEPORTIVAS GRUPO B\Losa 3 pedro cueva.jpg"/>
            <p:cNvPicPr>
              <a:picLocks noChangeAspect="1" noChangeArrowheads="1"/>
            </p:cNvPicPr>
            <p:nvPr/>
          </p:nvPicPr>
          <p:blipFill>
            <a:blip r:embed="rId4">
              <a:extLst>
                <a:ext uri="{28A0092B-C50C-407E-A947-70E740481C1C}">
                  <a14:useLocalDpi xmlns:a14="http://schemas.microsoft.com/office/drawing/2010/main" val="0"/>
                </a:ext>
              </a:extLst>
            </a:blip>
            <a:srcRect l="4015"/>
            <a:stretch>
              <a:fillRect/>
            </a:stretch>
          </p:blipFill>
          <p:spPr bwMode="auto">
            <a:xfrm>
              <a:off x="0" y="5166522"/>
              <a:ext cx="2627784" cy="1715704"/>
            </a:xfrm>
            <a:prstGeom prst="rect">
              <a:avLst/>
            </a:prstGeom>
            <a:solidFill>
              <a:srgbClr val="FFFFFF">
                <a:shade val="85000"/>
              </a:srgbClr>
            </a:solidFill>
            <a:ln w="88900" cap="sq">
              <a:solidFill>
                <a:schemeClr val="accent3">
                  <a:lumMod val="60000"/>
                  <a:lumOff val="4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10275" name="15 CuadroTexto"/>
            <p:cNvSpPr txBox="1">
              <a:spLocks noChangeArrowheads="1"/>
            </p:cNvSpPr>
            <p:nvPr/>
          </p:nvSpPr>
          <p:spPr bwMode="auto">
            <a:xfrm>
              <a:off x="125599" y="6343706"/>
              <a:ext cx="2376586" cy="5819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s-PE" altLang="es-PE" sz="1300" b="1">
                  <a:latin typeface="Century Gothic" pitchFamily="34" charset="0"/>
                </a:rPr>
                <a:t>Mantenimiento de la losa N°3 Pedro Cueva (Centro)</a:t>
              </a:r>
            </a:p>
          </p:txBody>
        </p:sp>
      </p:grpSp>
      <p:grpSp>
        <p:nvGrpSpPr>
          <p:cNvPr id="10271" name="20 Grupo"/>
          <p:cNvGrpSpPr>
            <a:grpSpLocks/>
          </p:cNvGrpSpPr>
          <p:nvPr/>
        </p:nvGrpSpPr>
        <p:grpSpPr bwMode="auto">
          <a:xfrm>
            <a:off x="3995738" y="4310063"/>
            <a:ext cx="2068512" cy="1639887"/>
            <a:chOff x="5317946" y="5170873"/>
            <a:chExt cx="2067224" cy="1788772"/>
          </a:xfrm>
        </p:grpSpPr>
        <p:pic>
          <p:nvPicPr>
            <p:cNvPr id="7201" name="Picture 8" descr="C:\Users\soporte\Desktop\MARISELA\pachautec\PINTADO DE POSTES YENI BUMACHAR.JPG"/>
            <p:cNvPicPr>
              <a:picLocks noChangeAspect="1" noChangeArrowheads="1"/>
            </p:cNvPicPr>
            <p:nvPr/>
          </p:nvPicPr>
          <p:blipFill>
            <a:blip r:embed="rId5">
              <a:extLst>
                <a:ext uri="{28A0092B-C50C-407E-A947-70E740481C1C}">
                  <a14:useLocalDpi xmlns:a14="http://schemas.microsoft.com/office/drawing/2010/main" val="0"/>
                </a:ext>
              </a:extLst>
            </a:blip>
            <a:srcRect l="13602" r="23300" b="20160"/>
            <a:stretch>
              <a:fillRect/>
            </a:stretch>
          </p:blipFill>
          <p:spPr bwMode="auto">
            <a:xfrm>
              <a:off x="5317946" y="5170873"/>
              <a:ext cx="1974987" cy="1757603"/>
            </a:xfrm>
            <a:prstGeom prst="rect">
              <a:avLst/>
            </a:prstGeom>
            <a:solidFill>
              <a:srgbClr val="FFFFFF">
                <a:shade val="85000"/>
              </a:srgbClr>
            </a:solidFill>
            <a:ln w="88900" cap="sq">
              <a:solidFill>
                <a:schemeClr val="accent3">
                  <a:lumMod val="60000"/>
                  <a:lumOff val="4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10273" name="17 CuadroTexto"/>
            <p:cNvSpPr txBox="1">
              <a:spLocks noChangeArrowheads="1"/>
            </p:cNvSpPr>
            <p:nvPr/>
          </p:nvSpPr>
          <p:spPr bwMode="auto">
            <a:xfrm>
              <a:off x="5317946" y="6209850"/>
              <a:ext cx="2067224" cy="749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s-PE" altLang="es-PE" sz="1300" b="1">
                  <a:latin typeface="Century Gothic" pitchFamily="34" charset="0"/>
                </a:rPr>
                <a:t>Pintado de postes en el AA.HH Yeni Bumacher (Pachacutec)</a:t>
              </a:r>
            </a:p>
          </p:txBody>
        </p:sp>
      </p:grpSp>
    </p:spTree>
    <p:extLst>
      <p:ext uri="{BB962C8B-B14F-4D97-AF65-F5344CB8AC3E}">
        <p14:creationId xmlns:p14="http://schemas.microsoft.com/office/powerpoint/2010/main" val="1710205216"/>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6"/>
          <p:cNvSpPr>
            <a:spLocks noChangeArrowheads="1"/>
          </p:cNvSpPr>
          <p:nvPr/>
        </p:nvSpPr>
        <p:spPr bwMode="auto">
          <a:xfrm>
            <a:off x="323850" y="1484313"/>
            <a:ext cx="8496300" cy="4608512"/>
          </a:xfrm>
          <a:prstGeom prst="rect">
            <a:avLst/>
          </a:prstGeom>
          <a:noFill/>
          <a:ln w="38100">
            <a:solidFill>
              <a:srgbClr val="6699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1267" name="Rectangle 1"/>
          <p:cNvSpPr>
            <a:spLocks noChangeArrowheads="1"/>
          </p:cNvSpPr>
          <p:nvPr/>
        </p:nvSpPr>
        <p:spPr bwMode="auto">
          <a:xfrm>
            <a:off x="395288" y="1841500"/>
            <a:ext cx="7572375" cy="2524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just"/>
            <a:r>
              <a:rPr lang="es-PE" altLang="es-PE" sz="2400">
                <a:latin typeface="Calibri" pitchFamily="34" charset="0"/>
              </a:rPr>
              <a:t>Se tiene:</a:t>
            </a:r>
          </a:p>
          <a:p>
            <a:pPr algn="just"/>
            <a:r>
              <a:rPr lang="es-PE" altLang="es-PE" sz="2200">
                <a:latin typeface="Calibri" pitchFamily="34" charset="0"/>
              </a:rPr>
              <a:t>120 Parques</a:t>
            </a:r>
          </a:p>
          <a:p>
            <a:pPr algn="just"/>
            <a:r>
              <a:rPr lang="es-PE" altLang="es-PE" sz="2200">
                <a:latin typeface="Calibri" pitchFamily="34" charset="0"/>
              </a:rPr>
              <a:t>Grupo A: 77 losas deportivas</a:t>
            </a:r>
          </a:p>
          <a:p>
            <a:pPr algn="just"/>
            <a:r>
              <a:rPr lang="es-PE" altLang="es-PE" sz="2200">
                <a:latin typeface="Calibri" pitchFamily="34" charset="0"/>
              </a:rPr>
              <a:t>Grupo B: 21 losas deportivas</a:t>
            </a:r>
          </a:p>
          <a:p>
            <a:pPr algn="just"/>
            <a:r>
              <a:rPr lang="es-PE" altLang="es-PE" sz="2200">
                <a:latin typeface="Calibri" pitchFamily="34" charset="0"/>
              </a:rPr>
              <a:t>Grupo C: 44 losas deportivas</a:t>
            </a:r>
          </a:p>
          <a:p>
            <a:pPr algn="just"/>
            <a:r>
              <a:rPr lang="es-PE" altLang="es-PE" sz="2200">
                <a:latin typeface="Calibri" pitchFamily="34" charset="0"/>
              </a:rPr>
              <a:t>44 canchas sintéticas (37 GRC – 07 MDV)</a:t>
            </a:r>
          </a:p>
          <a:p>
            <a:pPr algn="just"/>
            <a:endParaRPr lang="es-PE" altLang="es-PE" sz="2400">
              <a:latin typeface="Calibri" pitchFamily="34" charset="0"/>
            </a:endParaRPr>
          </a:p>
        </p:txBody>
      </p:sp>
      <p:sp>
        <p:nvSpPr>
          <p:cNvPr id="11268" name="Rectangle 9"/>
          <p:cNvSpPr>
            <a:spLocks noChangeArrowheads="1"/>
          </p:cNvSpPr>
          <p:nvPr/>
        </p:nvSpPr>
        <p:spPr bwMode="auto">
          <a:xfrm>
            <a:off x="755650" y="4221163"/>
            <a:ext cx="7559675" cy="1512887"/>
          </a:xfrm>
          <a:prstGeom prst="rect">
            <a:avLst/>
          </a:prstGeom>
          <a:noFill/>
          <a:ln w="25400">
            <a:solidFill>
              <a:srgbClr val="6699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1269" name="Rectangle 10"/>
          <p:cNvSpPr>
            <a:spLocks noChangeArrowheads="1"/>
          </p:cNvSpPr>
          <p:nvPr/>
        </p:nvSpPr>
        <p:spPr bwMode="auto">
          <a:xfrm>
            <a:off x="827088" y="4365625"/>
            <a:ext cx="7345362"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s-PE" altLang="es-PE"/>
              <a:t>La infraestructura urbana con la que se cuenta es aún insuficiente en el distrito. </a:t>
            </a:r>
          </a:p>
          <a:p>
            <a:r>
              <a:rPr lang="es-PE" altLang="es-PE"/>
              <a:t>Existen problemas con el cuidado de la infraestructura urbana  - falta de Sensibilización a la población.</a:t>
            </a:r>
          </a:p>
        </p:txBody>
      </p:sp>
      <p:pic>
        <p:nvPicPr>
          <p:cNvPr id="11272" name="Picture 2" descr="C:\Users\soporte\Desktop\MARISELA\LOSAS MAL ESTADO ZONA SUR Y REFLECTORES\PARQUE DEL NIÑO 2 - LA NAVAL.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51500" y="2420938"/>
            <a:ext cx="3024188" cy="1449387"/>
          </a:xfrm>
          <a:prstGeom prst="rect">
            <a:avLst/>
          </a:prstGeom>
          <a:solidFill>
            <a:srgbClr val="FFFFFF">
              <a:shade val="85000"/>
            </a:srgbClr>
          </a:solidFill>
          <a:ln w="88900" cap="sq">
            <a:solidFill>
              <a:schemeClr val="accent3">
                <a:lumMod val="60000"/>
                <a:lumOff val="4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11271" name="Oval 12"/>
          <p:cNvSpPr>
            <a:spLocks noChangeArrowheads="1"/>
          </p:cNvSpPr>
          <p:nvPr/>
        </p:nvSpPr>
        <p:spPr bwMode="auto">
          <a:xfrm>
            <a:off x="5722938" y="2779713"/>
            <a:ext cx="1665287" cy="477837"/>
          </a:xfrm>
          <a:prstGeom prst="ellipse">
            <a:avLst/>
          </a:prstGeom>
          <a:noFill/>
          <a:ln w="2857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3" name="2 Cerrar llave"/>
          <p:cNvSpPr/>
          <p:nvPr/>
        </p:nvSpPr>
        <p:spPr>
          <a:xfrm>
            <a:off x="3779838" y="2852738"/>
            <a:ext cx="287337" cy="792162"/>
          </a:xfrm>
          <a:prstGeom prst="rightBrace">
            <a:avLst/>
          </a:prstGeom>
        </p:spPr>
        <p:style>
          <a:lnRef idx="1">
            <a:schemeClr val="dk1"/>
          </a:lnRef>
          <a:fillRef idx="0">
            <a:schemeClr val="dk1"/>
          </a:fillRef>
          <a:effectRef idx="0">
            <a:schemeClr val="dk1"/>
          </a:effectRef>
          <a:fontRef idx="minor">
            <a:schemeClr val="tx1"/>
          </a:fontRef>
        </p:style>
        <p:txBody>
          <a:bodyPr anchor="ctr"/>
          <a:lstStyle/>
          <a:p>
            <a:pPr algn="ctr">
              <a:defRPr/>
            </a:pPr>
            <a:endParaRPr lang="es-PE"/>
          </a:p>
        </p:txBody>
      </p:sp>
      <p:sp>
        <p:nvSpPr>
          <p:cNvPr id="4" name="3 Rectángulo"/>
          <p:cNvSpPr/>
          <p:nvPr/>
        </p:nvSpPr>
        <p:spPr>
          <a:xfrm>
            <a:off x="4252913" y="3052763"/>
            <a:ext cx="638175" cy="409575"/>
          </a:xfrm>
          <a:prstGeom prst="rect">
            <a:avLst/>
          </a:prstGeom>
          <a:ln>
            <a:solidFill>
              <a:schemeClr val="tx1"/>
            </a:solidFill>
          </a:ln>
        </p:spPr>
        <p:style>
          <a:lnRef idx="2">
            <a:schemeClr val="accent6"/>
          </a:lnRef>
          <a:fillRef idx="1">
            <a:schemeClr val="lt1"/>
          </a:fillRef>
          <a:effectRef idx="0">
            <a:schemeClr val="accent6"/>
          </a:effectRef>
          <a:fontRef idx="minor">
            <a:schemeClr val="dk1"/>
          </a:fontRef>
        </p:style>
        <p:txBody>
          <a:bodyPr anchor="ctr"/>
          <a:lstStyle/>
          <a:p>
            <a:pPr algn="ctr">
              <a:defRPr/>
            </a:pPr>
            <a:r>
              <a:rPr lang="es-PE" dirty="0"/>
              <a:t>142</a:t>
            </a:r>
          </a:p>
        </p:txBody>
      </p:sp>
      <p:sp>
        <p:nvSpPr>
          <p:cNvPr id="13" name="1 Título"/>
          <p:cNvSpPr>
            <a:spLocks noGrp="1"/>
          </p:cNvSpPr>
          <p:nvPr>
            <p:ph type="title" idx="4294967295"/>
          </p:nvPr>
        </p:nvSpPr>
        <p:spPr>
          <a:xfrm>
            <a:off x="323850" y="188913"/>
            <a:ext cx="8496300" cy="1081087"/>
          </a:xfrm>
          <a:solidFill>
            <a:schemeClr val="accent3">
              <a:lumMod val="75000"/>
            </a:schemeClr>
          </a:solidFill>
        </p:spPr>
        <p:txBody>
          <a:bodyPr>
            <a:normAutofit fontScale="90000"/>
          </a:bodyPr>
          <a:lstStyle/>
          <a:p>
            <a:pPr eaLnBrk="1" hangingPunct="1">
              <a:defRPr/>
            </a:pPr>
            <a:r>
              <a:rPr lang="en-US" altLang="es-PE" sz="4000" dirty="0" err="1" smtClean="0">
                <a:solidFill>
                  <a:schemeClr val="bg1"/>
                </a:solidFill>
                <a:latin typeface="Eras Bold ITC" panose="020B0907030504020204" pitchFamily="34" charset="0"/>
              </a:rPr>
              <a:t>Problemática</a:t>
            </a:r>
            <a:r>
              <a:rPr lang="en-US" altLang="es-PE" sz="4000" dirty="0" smtClean="0">
                <a:solidFill>
                  <a:schemeClr val="bg1"/>
                </a:solidFill>
                <a:latin typeface="Eras Bold ITC" panose="020B0907030504020204" pitchFamily="34" charset="0"/>
              </a:rPr>
              <a:t> de la </a:t>
            </a:r>
            <a:r>
              <a:rPr lang="en-US" altLang="es-PE" sz="4000" dirty="0" err="1" smtClean="0">
                <a:solidFill>
                  <a:schemeClr val="bg1"/>
                </a:solidFill>
                <a:latin typeface="Eras Bold ITC" panose="020B0907030504020204" pitchFamily="34" charset="0"/>
              </a:rPr>
              <a:t>Infraestructura</a:t>
            </a:r>
            <a:r>
              <a:rPr lang="en-US" altLang="es-PE" sz="4000" dirty="0" smtClean="0">
                <a:solidFill>
                  <a:schemeClr val="bg1"/>
                </a:solidFill>
                <a:latin typeface="Eras Bold ITC" panose="020B0907030504020204" pitchFamily="34" charset="0"/>
              </a:rPr>
              <a:t> Urbana</a:t>
            </a:r>
            <a:endParaRPr lang="en-US" altLang="es-PE" sz="4000" dirty="0">
              <a:solidFill>
                <a:schemeClr val="bg1"/>
              </a:solidFill>
              <a:latin typeface="Eras Bold ITC" panose="020B0907030504020204" pitchFamily="34" charset="0"/>
            </a:endParaRPr>
          </a:p>
        </p:txBody>
      </p:sp>
    </p:spTree>
    <p:extLst>
      <p:ext uri="{BB962C8B-B14F-4D97-AF65-F5344CB8AC3E}">
        <p14:creationId xmlns:p14="http://schemas.microsoft.com/office/powerpoint/2010/main" val="923989132"/>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39750" y="2636838"/>
            <a:ext cx="8229600" cy="1143000"/>
          </a:xfrm>
          <a:solidFill>
            <a:schemeClr val="accent3">
              <a:lumMod val="75000"/>
            </a:schemeClr>
          </a:solidFill>
        </p:spPr>
        <p:txBody>
          <a:bodyPr/>
          <a:lstStyle/>
          <a:p>
            <a:pPr eaLnBrk="1" hangingPunct="1">
              <a:defRPr/>
            </a:pPr>
            <a:r>
              <a:rPr lang="es-PE" sz="4000" dirty="0">
                <a:solidFill>
                  <a:schemeClr val="bg1"/>
                </a:solidFill>
                <a:latin typeface="Eras Bold ITC" panose="020B0907030504020204" pitchFamily="34" charset="0"/>
              </a:rPr>
              <a:t>Gerencia</a:t>
            </a:r>
            <a:r>
              <a:rPr lang="es-PE" dirty="0">
                <a:solidFill>
                  <a:schemeClr val="bg1"/>
                </a:solidFill>
                <a:latin typeface="Eras Bold ITC" panose="020B0907030504020204" pitchFamily="34" charset="0"/>
              </a:rPr>
              <a:t> de Á</a:t>
            </a:r>
            <a:r>
              <a:rPr lang="es-PE" dirty="0" smtClean="0">
                <a:solidFill>
                  <a:schemeClr val="bg1"/>
                </a:solidFill>
                <a:latin typeface="Eras Bold ITC" panose="020B0907030504020204" pitchFamily="34" charset="0"/>
              </a:rPr>
              <a:t>reas Verdes</a:t>
            </a:r>
            <a:endParaRPr lang="es-PE" dirty="0">
              <a:solidFill>
                <a:schemeClr val="bg1"/>
              </a:solidFill>
              <a:latin typeface="Eras Bold ITC" panose="020B0907030504020204" pitchFamily="34" charset="0"/>
            </a:endParaRPr>
          </a:p>
        </p:txBody>
      </p:sp>
    </p:spTree>
    <p:extLst>
      <p:ext uri="{BB962C8B-B14F-4D97-AF65-F5344CB8AC3E}">
        <p14:creationId xmlns:p14="http://schemas.microsoft.com/office/powerpoint/2010/main" val="2912356951"/>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6"/>
          <p:cNvSpPr>
            <a:spLocks noChangeArrowheads="1"/>
          </p:cNvSpPr>
          <p:nvPr/>
        </p:nvSpPr>
        <p:spPr bwMode="auto">
          <a:xfrm>
            <a:off x="323850" y="1484313"/>
            <a:ext cx="8496300" cy="4608512"/>
          </a:xfrm>
          <a:prstGeom prst="rect">
            <a:avLst/>
          </a:prstGeom>
          <a:noFill/>
          <a:ln w="38100">
            <a:solidFill>
              <a:srgbClr val="6699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s-ES"/>
          </a:p>
        </p:txBody>
      </p:sp>
      <p:graphicFrame>
        <p:nvGraphicFramePr>
          <p:cNvPr id="26676" name="Group 52"/>
          <p:cNvGraphicFramePr>
            <a:graphicFrameLocks noGrp="1"/>
          </p:cNvGraphicFramePr>
          <p:nvPr/>
        </p:nvGraphicFramePr>
        <p:xfrm>
          <a:off x="971550" y="1700213"/>
          <a:ext cx="7500938" cy="3098799"/>
        </p:xfrm>
        <a:graphic>
          <a:graphicData uri="http://schemas.openxmlformats.org/drawingml/2006/table">
            <a:tbl>
              <a:tblPr/>
              <a:tblGrid>
                <a:gridCol w="1944688"/>
                <a:gridCol w="1404937"/>
                <a:gridCol w="4151313"/>
              </a:tblGrid>
              <a:tr h="500176">
                <a:tc>
                  <a:txBody>
                    <a:bodyPr/>
                    <a:lstStyle/>
                    <a:p>
                      <a:pPr marL="452438" marR="0" lvl="0" indent="-225425" algn="ctr" defTabSz="914400" rtl="0" eaLnBrk="1" fontAlgn="base" latinLnBrk="0" hangingPunct="1">
                        <a:lnSpc>
                          <a:spcPct val="115000"/>
                        </a:lnSpc>
                        <a:spcBef>
                          <a:spcPct val="0"/>
                        </a:spcBef>
                        <a:spcAft>
                          <a:spcPct val="0"/>
                        </a:spcAft>
                        <a:buClrTx/>
                        <a:buSzTx/>
                        <a:buFontTx/>
                        <a:buNone/>
                        <a:tabLst/>
                      </a:pPr>
                      <a:r>
                        <a:rPr kumimoji="0" lang="es-PE" sz="1600" b="1" i="0" u="none" strike="noStrike" cap="none" normalizeH="0" baseline="0" dirty="0" smtClean="0">
                          <a:ln>
                            <a:noFill/>
                          </a:ln>
                          <a:solidFill>
                            <a:schemeClr val="tx1"/>
                          </a:solidFill>
                          <a:effectLst/>
                          <a:latin typeface="Arial" pitchFamily="34" charset="0"/>
                          <a:cs typeface="Times New Roman" pitchFamily="18" charset="0"/>
                        </a:rPr>
                        <a:t>Zonas</a:t>
                      </a:r>
                      <a:endParaRPr kumimoji="0" lang="es-PE"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anchor="ctr" horzOverflow="overflow">
                    <a:lnL>
                      <a:noFill/>
                    </a:lnL>
                    <a:lnR>
                      <a:noFill/>
                    </a:lnR>
                    <a:lnT>
                      <a:noFill/>
                    </a:lnT>
                    <a:lnB w="12700" cap="flat" cmpd="sng" algn="ctr">
                      <a:solidFill>
                        <a:srgbClr val="7F7F7F"/>
                      </a:solidFill>
                      <a:prstDash val="solid"/>
                      <a:round/>
                      <a:headEnd type="none" w="med" len="med"/>
                      <a:tailEnd type="none" w="med" len="med"/>
                    </a:lnB>
                    <a:lnTlToBr>
                      <a:noFill/>
                    </a:lnTlToBr>
                    <a:lnBlToTr>
                      <a:noFill/>
                    </a:lnBlToTr>
                    <a:solidFill>
                      <a:srgbClr val="D8D8D8"/>
                    </a:solidFill>
                  </a:tcPr>
                </a:tc>
                <a:tc>
                  <a:txBody>
                    <a:bodyPr/>
                    <a:lstStyle/>
                    <a:p>
                      <a:pPr marL="452438" marR="0" lvl="0" indent="-225425" algn="ctr" defTabSz="914400" rtl="0" eaLnBrk="1" fontAlgn="base" latinLnBrk="0" hangingPunct="1">
                        <a:lnSpc>
                          <a:spcPct val="115000"/>
                        </a:lnSpc>
                        <a:spcBef>
                          <a:spcPct val="0"/>
                        </a:spcBef>
                        <a:spcAft>
                          <a:spcPct val="0"/>
                        </a:spcAft>
                        <a:buClrTx/>
                        <a:buSzTx/>
                        <a:buFontTx/>
                        <a:buNone/>
                        <a:tabLst/>
                      </a:pPr>
                      <a:r>
                        <a:rPr kumimoji="0" lang="es-PE" sz="1600" b="1" i="0" u="none" strike="noStrike" cap="none" normalizeH="0" baseline="0" smtClean="0">
                          <a:ln>
                            <a:noFill/>
                          </a:ln>
                          <a:solidFill>
                            <a:schemeClr val="tx1"/>
                          </a:solidFill>
                          <a:effectLst/>
                          <a:latin typeface="Arial" pitchFamily="34" charset="0"/>
                          <a:cs typeface="Times New Roman" pitchFamily="18" charset="0"/>
                        </a:rPr>
                        <a:t>%</a:t>
                      </a:r>
                      <a:endParaRPr kumimoji="0" lang="es-PE" sz="16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anchor="ctr" horzOverflow="overflow">
                    <a:lnL>
                      <a:noFill/>
                    </a:lnL>
                    <a:lnR>
                      <a:noFill/>
                    </a:lnR>
                    <a:lnT>
                      <a:noFill/>
                    </a:lnT>
                    <a:lnB w="12700" cap="flat" cmpd="sng" algn="ctr">
                      <a:solidFill>
                        <a:srgbClr val="7F7F7F"/>
                      </a:solidFill>
                      <a:prstDash val="solid"/>
                      <a:round/>
                      <a:headEnd type="none" w="med" len="med"/>
                      <a:tailEnd type="none" w="med" len="med"/>
                    </a:lnB>
                    <a:lnTlToBr>
                      <a:noFill/>
                    </a:lnTlToBr>
                    <a:lnBlToTr>
                      <a:noFill/>
                    </a:lnBlToTr>
                    <a:solidFill>
                      <a:srgbClr val="D8D8D8"/>
                    </a:solidFill>
                  </a:tcPr>
                </a:tc>
                <a:tc>
                  <a:txBody>
                    <a:bodyPr/>
                    <a:lstStyle/>
                    <a:p>
                      <a:pPr marL="452438" marR="0" lvl="0" indent="-225425" algn="ctr" defTabSz="914400" rtl="0" eaLnBrk="1" fontAlgn="base" latinLnBrk="0" hangingPunct="1">
                        <a:lnSpc>
                          <a:spcPct val="115000"/>
                        </a:lnSpc>
                        <a:spcBef>
                          <a:spcPct val="0"/>
                        </a:spcBef>
                        <a:spcAft>
                          <a:spcPct val="0"/>
                        </a:spcAft>
                        <a:buClrTx/>
                        <a:buSzTx/>
                        <a:buFontTx/>
                        <a:buNone/>
                        <a:tabLst/>
                      </a:pPr>
                      <a:r>
                        <a:rPr kumimoji="0" lang="es-PE" sz="1600" b="0" i="0" u="none" strike="noStrike" cap="none" normalizeH="0" baseline="0" smtClean="0">
                          <a:ln>
                            <a:noFill/>
                          </a:ln>
                          <a:solidFill>
                            <a:schemeClr val="tx1"/>
                          </a:solidFill>
                          <a:effectLst/>
                          <a:latin typeface="Arial" pitchFamily="34" charset="0"/>
                          <a:cs typeface="Times New Roman" pitchFamily="18" charset="0"/>
                        </a:rPr>
                        <a:t> </a:t>
                      </a:r>
                      <a:r>
                        <a:rPr kumimoji="0" lang="es-PE" sz="1600" b="1" i="0" u="none" strike="noStrike" cap="none" normalizeH="0" baseline="0" smtClean="0">
                          <a:ln>
                            <a:noFill/>
                          </a:ln>
                          <a:solidFill>
                            <a:schemeClr val="tx1"/>
                          </a:solidFill>
                          <a:effectLst/>
                          <a:latin typeface="Arial" pitchFamily="34" charset="0"/>
                          <a:cs typeface="Times New Roman" pitchFamily="18" charset="0"/>
                        </a:rPr>
                        <a:t>Involucrados</a:t>
                      </a:r>
                    </a:p>
                  </a:txBody>
                  <a:tcPr marL="44450" marR="44450" marT="0" marB="0" anchor="ctr" horzOverflow="overflow">
                    <a:lnL>
                      <a:noFill/>
                    </a:lnL>
                    <a:lnR>
                      <a:noFill/>
                    </a:lnR>
                    <a:lnT>
                      <a:noFill/>
                    </a:lnT>
                    <a:lnB w="12700" cap="flat" cmpd="sng" algn="ctr">
                      <a:solidFill>
                        <a:srgbClr val="7F7F7F"/>
                      </a:solidFill>
                      <a:prstDash val="solid"/>
                      <a:round/>
                      <a:headEnd type="none" w="med" len="med"/>
                      <a:tailEnd type="none" w="med" len="med"/>
                    </a:lnB>
                    <a:lnTlToBr>
                      <a:noFill/>
                    </a:lnTlToBr>
                    <a:lnBlToTr>
                      <a:noFill/>
                    </a:lnBlToTr>
                    <a:solidFill>
                      <a:srgbClr val="D8D8D8"/>
                    </a:solidFill>
                  </a:tcPr>
                </a:tc>
              </a:tr>
              <a:tr h="543047">
                <a:tc>
                  <a:txBody>
                    <a:bodyPr/>
                    <a:lstStyle/>
                    <a:p>
                      <a:pPr marL="452438" marR="0" lvl="0" indent="-225425" algn="ctr" defTabSz="914400" rtl="0" eaLnBrk="1" fontAlgn="base" latinLnBrk="0" hangingPunct="1">
                        <a:lnSpc>
                          <a:spcPct val="115000"/>
                        </a:lnSpc>
                        <a:spcBef>
                          <a:spcPct val="0"/>
                        </a:spcBef>
                        <a:spcAft>
                          <a:spcPct val="0"/>
                        </a:spcAft>
                        <a:buClrTx/>
                        <a:buSzTx/>
                        <a:buFontTx/>
                        <a:buNone/>
                        <a:tabLst/>
                      </a:pPr>
                      <a:r>
                        <a:rPr kumimoji="0" lang="es-PE" sz="1600" b="0" i="0" u="none" strike="noStrike" cap="none" normalizeH="0" baseline="0" smtClean="0">
                          <a:ln>
                            <a:noFill/>
                          </a:ln>
                          <a:solidFill>
                            <a:schemeClr val="tx1"/>
                          </a:solidFill>
                          <a:effectLst/>
                          <a:latin typeface="Arial" pitchFamily="34" charset="0"/>
                          <a:cs typeface="Times New Roman" pitchFamily="18" charset="0"/>
                        </a:rPr>
                        <a:t>Zona Norte</a:t>
                      </a:r>
                      <a:endParaRPr kumimoji="0" lang="es-PE" sz="16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noFill/>
                  </a:tcPr>
                </a:tc>
                <a:tc>
                  <a:txBody>
                    <a:bodyPr/>
                    <a:lstStyle/>
                    <a:p>
                      <a:pPr marL="452438" marR="0" lvl="0" indent="-225425" algn="ctr" defTabSz="914400" rtl="0" eaLnBrk="1" fontAlgn="base" latinLnBrk="0" hangingPunct="1">
                        <a:lnSpc>
                          <a:spcPct val="115000"/>
                        </a:lnSpc>
                        <a:spcBef>
                          <a:spcPct val="0"/>
                        </a:spcBef>
                        <a:spcAft>
                          <a:spcPct val="0"/>
                        </a:spcAft>
                        <a:buClrTx/>
                        <a:buSzTx/>
                        <a:buFontTx/>
                        <a:buNone/>
                        <a:tabLst/>
                      </a:pPr>
                      <a:r>
                        <a:rPr kumimoji="0" lang="es-PE" sz="1600" b="0" i="0" u="none" strike="noStrike" cap="none" normalizeH="0" baseline="0" dirty="0" smtClean="0">
                          <a:ln>
                            <a:noFill/>
                          </a:ln>
                          <a:solidFill>
                            <a:schemeClr val="tx1"/>
                          </a:solidFill>
                          <a:effectLst/>
                          <a:latin typeface="Arial" pitchFamily="34" charset="0"/>
                          <a:cs typeface="Times New Roman" pitchFamily="18" charset="0"/>
                        </a:rPr>
                        <a:t>14.9</a:t>
                      </a:r>
                      <a:endParaRPr kumimoji="0" lang="es-PE"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noFill/>
                  </a:tcPr>
                </a:tc>
                <a:tc>
                  <a:txBody>
                    <a:bodyPr/>
                    <a:lstStyle/>
                    <a:p>
                      <a:pPr marL="452438" marR="0" lvl="0" indent="-225425" algn="l" defTabSz="914400" rtl="0" eaLnBrk="1" fontAlgn="base" latinLnBrk="0" hangingPunct="1">
                        <a:lnSpc>
                          <a:spcPct val="115000"/>
                        </a:lnSpc>
                        <a:spcBef>
                          <a:spcPct val="0"/>
                        </a:spcBef>
                        <a:spcAft>
                          <a:spcPct val="0"/>
                        </a:spcAft>
                        <a:buClrTx/>
                        <a:buSzTx/>
                        <a:buFontTx/>
                        <a:buNone/>
                        <a:tabLst/>
                      </a:pPr>
                      <a:r>
                        <a:rPr kumimoji="0" lang="es-PE" sz="1600" b="0" i="0" u="none" strike="noStrike" cap="none" normalizeH="0" baseline="0" smtClean="0">
                          <a:ln>
                            <a:noFill/>
                          </a:ln>
                          <a:solidFill>
                            <a:schemeClr val="tx1"/>
                          </a:solidFill>
                          <a:effectLst/>
                          <a:latin typeface="Arial" pitchFamily="34" charset="0"/>
                          <a:cs typeface="Times New Roman" pitchFamily="18" charset="0"/>
                        </a:rPr>
                        <a:t>Cono Norte</a:t>
                      </a:r>
                      <a:endParaRPr kumimoji="0" lang="es-PE" sz="16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noFill/>
                  </a:tcPr>
                </a:tc>
              </a:tr>
              <a:tr h="543047">
                <a:tc>
                  <a:txBody>
                    <a:bodyPr/>
                    <a:lstStyle/>
                    <a:p>
                      <a:pPr marL="452438" marR="0" lvl="0" indent="-225425" algn="ctr" defTabSz="914400" rtl="0" eaLnBrk="1" fontAlgn="base" latinLnBrk="0" hangingPunct="1">
                        <a:lnSpc>
                          <a:spcPct val="115000"/>
                        </a:lnSpc>
                        <a:spcBef>
                          <a:spcPct val="0"/>
                        </a:spcBef>
                        <a:spcAft>
                          <a:spcPct val="0"/>
                        </a:spcAft>
                        <a:buClrTx/>
                        <a:buSzTx/>
                        <a:buFontTx/>
                        <a:buNone/>
                        <a:tabLst/>
                      </a:pPr>
                      <a:r>
                        <a:rPr kumimoji="0" lang="es-PE" sz="1600" b="0" i="0" u="none" strike="noStrike" cap="none" normalizeH="0" baseline="0" dirty="0" smtClean="0">
                          <a:ln>
                            <a:noFill/>
                          </a:ln>
                          <a:solidFill>
                            <a:schemeClr val="tx1"/>
                          </a:solidFill>
                          <a:effectLst/>
                          <a:latin typeface="Arial" pitchFamily="34" charset="0"/>
                          <a:cs typeface="Times New Roman" pitchFamily="18" charset="0"/>
                        </a:rPr>
                        <a:t>Zona Oeste</a:t>
                      </a:r>
                      <a:endParaRPr kumimoji="0" lang="es-PE"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FFFF00"/>
                    </a:solidFill>
                  </a:tcPr>
                </a:tc>
                <a:tc>
                  <a:txBody>
                    <a:bodyPr/>
                    <a:lstStyle/>
                    <a:p>
                      <a:pPr marL="452438" marR="0" lvl="0" indent="-225425" algn="ctr" defTabSz="914400" rtl="0" eaLnBrk="1" fontAlgn="base" latinLnBrk="0" hangingPunct="1">
                        <a:lnSpc>
                          <a:spcPct val="115000"/>
                        </a:lnSpc>
                        <a:spcBef>
                          <a:spcPct val="0"/>
                        </a:spcBef>
                        <a:spcAft>
                          <a:spcPct val="0"/>
                        </a:spcAft>
                        <a:buClrTx/>
                        <a:buSzTx/>
                        <a:buFontTx/>
                        <a:buNone/>
                        <a:tabLst/>
                      </a:pPr>
                      <a:r>
                        <a:rPr kumimoji="0" lang="es-PE"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5.6</a:t>
                      </a:r>
                    </a:p>
                  </a:txBody>
                  <a:tcPr marL="44450" marR="44450" marT="0" marB="0"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FFFF00"/>
                    </a:solidFill>
                  </a:tcPr>
                </a:tc>
                <a:tc>
                  <a:txBody>
                    <a:bodyPr/>
                    <a:lstStyle/>
                    <a:p>
                      <a:pPr marL="452438" marR="0" lvl="0" indent="-225425" algn="l" defTabSz="914400" rtl="0" eaLnBrk="1" fontAlgn="base" latinLnBrk="0" hangingPunct="1">
                        <a:lnSpc>
                          <a:spcPct val="115000"/>
                        </a:lnSpc>
                        <a:spcBef>
                          <a:spcPct val="0"/>
                        </a:spcBef>
                        <a:spcAft>
                          <a:spcPct val="0"/>
                        </a:spcAft>
                        <a:buClrTx/>
                        <a:buSzTx/>
                        <a:buFontTx/>
                        <a:buNone/>
                        <a:tabLst/>
                      </a:pPr>
                      <a:r>
                        <a:rPr kumimoji="0" lang="es-PE" sz="1600" b="0" i="0" u="none" strike="noStrike" cap="none" normalizeH="0" baseline="0" smtClean="0">
                          <a:ln>
                            <a:noFill/>
                          </a:ln>
                          <a:solidFill>
                            <a:schemeClr val="tx1"/>
                          </a:solidFill>
                          <a:effectLst/>
                          <a:latin typeface="Arial" pitchFamily="34" charset="0"/>
                          <a:cs typeface="Times New Roman" pitchFamily="18" charset="0"/>
                        </a:rPr>
                        <a:t>Pachacutec</a:t>
                      </a:r>
                      <a:endParaRPr kumimoji="0" lang="es-PE" sz="16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solidFill>
                      <a:srgbClr val="FFFF00"/>
                    </a:solidFill>
                  </a:tcPr>
                </a:tc>
              </a:tr>
              <a:tr h="560958">
                <a:tc>
                  <a:txBody>
                    <a:bodyPr/>
                    <a:lstStyle/>
                    <a:p>
                      <a:pPr marL="452438" marR="0" lvl="0" indent="-225425" algn="ctr" defTabSz="914400" rtl="0" eaLnBrk="1" fontAlgn="base" latinLnBrk="0" hangingPunct="1">
                        <a:lnSpc>
                          <a:spcPct val="115000"/>
                        </a:lnSpc>
                        <a:spcBef>
                          <a:spcPct val="0"/>
                        </a:spcBef>
                        <a:spcAft>
                          <a:spcPct val="0"/>
                        </a:spcAft>
                        <a:buClrTx/>
                        <a:buSzTx/>
                        <a:buFontTx/>
                        <a:buNone/>
                        <a:tabLst/>
                      </a:pPr>
                      <a:r>
                        <a:rPr kumimoji="0" lang="es-PE" sz="1600" b="0" i="0" u="none" strike="noStrike" cap="none" normalizeH="0" baseline="0" smtClean="0">
                          <a:ln>
                            <a:noFill/>
                          </a:ln>
                          <a:solidFill>
                            <a:schemeClr val="tx1"/>
                          </a:solidFill>
                          <a:effectLst/>
                          <a:latin typeface="Arial" pitchFamily="34" charset="0"/>
                          <a:cs typeface="Times New Roman" pitchFamily="18" charset="0"/>
                        </a:rPr>
                        <a:t>Zona Sur</a:t>
                      </a:r>
                      <a:endParaRPr kumimoji="0" lang="es-PE" sz="16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noFill/>
                  </a:tcPr>
                </a:tc>
                <a:tc>
                  <a:txBody>
                    <a:bodyPr/>
                    <a:lstStyle/>
                    <a:p>
                      <a:pPr marL="452438" marR="0" lvl="0" indent="-225425" algn="ctr" defTabSz="914400" rtl="0" eaLnBrk="1" fontAlgn="base" latinLnBrk="0" hangingPunct="1">
                        <a:lnSpc>
                          <a:spcPct val="115000"/>
                        </a:lnSpc>
                        <a:spcBef>
                          <a:spcPct val="0"/>
                        </a:spcBef>
                        <a:spcAft>
                          <a:spcPct val="0"/>
                        </a:spcAft>
                        <a:buClrTx/>
                        <a:buSzTx/>
                        <a:buFontTx/>
                        <a:buNone/>
                        <a:tabLst/>
                      </a:pPr>
                      <a:r>
                        <a:rPr kumimoji="0" lang="es-PE"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rPr>
                        <a:t>30.7</a:t>
                      </a:r>
                    </a:p>
                  </a:txBody>
                  <a:tcPr marL="44450" marR="44450" marT="0" marB="0"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noFill/>
                  </a:tcPr>
                </a:tc>
                <a:tc>
                  <a:txBody>
                    <a:bodyPr/>
                    <a:lstStyle/>
                    <a:p>
                      <a:pPr marL="452438" marR="0" lvl="0" indent="-225425" algn="l" defTabSz="914400" rtl="0" eaLnBrk="1" fontAlgn="base" latinLnBrk="0" hangingPunct="1">
                        <a:lnSpc>
                          <a:spcPct val="115000"/>
                        </a:lnSpc>
                        <a:spcBef>
                          <a:spcPct val="0"/>
                        </a:spcBef>
                        <a:spcAft>
                          <a:spcPct val="0"/>
                        </a:spcAft>
                        <a:buClrTx/>
                        <a:buSzTx/>
                        <a:buFontTx/>
                        <a:buNone/>
                        <a:tabLst/>
                      </a:pPr>
                      <a:r>
                        <a:rPr kumimoji="0" lang="es-PE" sz="1600" b="0" i="0" u="none" strike="noStrike" cap="none" normalizeH="0" baseline="0" dirty="0" smtClean="0">
                          <a:ln>
                            <a:noFill/>
                          </a:ln>
                          <a:solidFill>
                            <a:schemeClr val="tx1"/>
                          </a:solidFill>
                          <a:effectLst/>
                          <a:latin typeface="Arial" pitchFamily="34" charset="0"/>
                          <a:cs typeface="Times New Roman" pitchFamily="18" charset="0"/>
                        </a:rPr>
                        <a:t>Angamos, Antonia Moreno, Naval, Licenciados, Hijos de Grau</a:t>
                      </a:r>
                      <a:endParaRPr kumimoji="0" lang="es-PE"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noFill/>
                  </a:tcPr>
                </a:tc>
              </a:tr>
              <a:tr h="560958">
                <a:tc>
                  <a:txBody>
                    <a:bodyPr/>
                    <a:lstStyle/>
                    <a:p>
                      <a:pPr marL="452438" marR="0" lvl="0" indent="-225425" algn="ctr" defTabSz="914400" rtl="0" eaLnBrk="1" fontAlgn="base" latinLnBrk="0" hangingPunct="1">
                        <a:lnSpc>
                          <a:spcPct val="115000"/>
                        </a:lnSpc>
                        <a:spcBef>
                          <a:spcPct val="0"/>
                        </a:spcBef>
                        <a:spcAft>
                          <a:spcPct val="0"/>
                        </a:spcAft>
                        <a:buClrTx/>
                        <a:buSzTx/>
                        <a:buFontTx/>
                        <a:buNone/>
                        <a:tabLst/>
                      </a:pPr>
                      <a:r>
                        <a:rPr kumimoji="0" lang="es-PE" sz="1600" b="0" i="0" u="none" strike="noStrike" cap="none" normalizeH="0" baseline="0" smtClean="0">
                          <a:ln>
                            <a:noFill/>
                          </a:ln>
                          <a:solidFill>
                            <a:schemeClr val="tx1"/>
                          </a:solidFill>
                          <a:effectLst/>
                          <a:latin typeface="Arial" pitchFamily="34" charset="0"/>
                          <a:cs typeface="Times New Roman" pitchFamily="18" charset="0"/>
                        </a:rPr>
                        <a:t>Zona Centro</a:t>
                      </a:r>
                      <a:endParaRPr kumimoji="0" lang="es-PE" sz="16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noFill/>
                  </a:tcPr>
                </a:tc>
                <a:tc>
                  <a:txBody>
                    <a:bodyPr/>
                    <a:lstStyle/>
                    <a:p>
                      <a:pPr marL="452438" marR="0" lvl="0" indent="-225425" algn="ctr" defTabSz="914400" rtl="0" eaLnBrk="1" fontAlgn="base" latinLnBrk="0" hangingPunct="1">
                        <a:lnSpc>
                          <a:spcPct val="115000"/>
                        </a:lnSpc>
                        <a:spcBef>
                          <a:spcPct val="0"/>
                        </a:spcBef>
                        <a:spcAft>
                          <a:spcPct val="0"/>
                        </a:spcAft>
                        <a:buClrTx/>
                        <a:buSzTx/>
                        <a:buFontTx/>
                        <a:buNone/>
                        <a:tabLst/>
                      </a:pPr>
                      <a:r>
                        <a:rPr kumimoji="0" lang="es-PE" sz="1600" b="0" i="0" u="none" strike="noStrike" cap="none" normalizeH="0" baseline="0" dirty="0" smtClean="0">
                          <a:ln>
                            <a:noFill/>
                          </a:ln>
                          <a:solidFill>
                            <a:schemeClr val="tx1"/>
                          </a:solidFill>
                          <a:effectLst/>
                          <a:latin typeface="Arial" pitchFamily="34" charset="0"/>
                          <a:ea typeface="+mn-ea"/>
                          <a:cs typeface="Times New Roman" pitchFamily="18" charset="0"/>
                        </a:rPr>
                        <a:t>48.8</a:t>
                      </a:r>
                      <a:endParaRPr kumimoji="0" lang="es-PE"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noFill/>
                  </a:tcPr>
                </a:tc>
                <a:tc>
                  <a:txBody>
                    <a:bodyPr/>
                    <a:lstStyle/>
                    <a:p>
                      <a:pPr marL="452438" marR="0" lvl="0" indent="-225425" algn="l" defTabSz="914400" rtl="0" eaLnBrk="1" fontAlgn="base" latinLnBrk="0" hangingPunct="1">
                        <a:lnSpc>
                          <a:spcPct val="115000"/>
                        </a:lnSpc>
                        <a:spcBef>
                          <a:spcPct val="0"/>
                        </a:spcBef>
                        <a:spcAft>
                          <a:spcPct val="0"/>
                        </a:spcAft>
                        <a:buClrTx/>
                        <a:buSzTx/>
                        <a:buFontTx/>
                        <a:buNone/>
                        <a:tabLst/>
                      </a:pPr>
                      <a:r>
                        <a:rPr kumimoji="0" lang="es-PE" sz="1600" b="0" i="0" u="none" strike="noStrike" cap="none" normalizeH="0" baseline="0" dirty="0" smtClean="0">
                          <a:ln>
                            <a:noFill/>
                          </a:ln>
                          <a:solidFill>
                            <a:schemeClr val="tx1"/>
                          </a:solidFill>
                          <a:effectLst/>
                          <a:latin typeface="Arial" pitchFamily="34" charset="0"/>
                          <a:cs typeface="Times New Roman" pitchFamily="18" charset="0"/>
                        </a:rPr>
                        <a:t>Satélite, Pedro cueva, Ex zona comercial, Hijos de Ventanilla</a:t>
                      </a:r>
                      <a:endParaRPr kumimoji="0" lang="es-PE"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anchor="ctr" horzOverflow="overflow">
                    <a:lnL w="12700" cap="flat" cmpd="sng" algn="ctr">
                      <a:solidFill>
                        <a:srgbClr val="7F7F7F"/>
                      </a:solidFill>
                      <a:prstDash val="solid"/>
                      <a:round/>
                      <a:headEnd type="none" w="med" len="med"/>
                      <a:tailEnd type="none" w="med" len="med"/>
                    </a:lnL>
                    <a:lnR w="12700" cap="flat" cmpd="sng" algn="ctr">
                      <a:solidFill>
                        <a:srgbClr val="7F7F7F"/>
                      </a:solidFill>
                      <a:prstDash val="solid"/>
                      <a:round/>
                      <a:headEnd type="none" w="med" len="med"/>
                      <a:tailEnd type="none" w="med" len="med"/>
                    </a:lnR>
                    <a:lnT w="12700" cap="flat" cmpd="sng" algn="ctr">
                      <a:solidFill>
                        <a:srgbClr val="7F7F7F"/>
                      </a:solidFill>
                      <a:prstDash val="solid"/>
                      <a:round/>
                      <a:headEnd type="none" w="med" len="med"/>
                      <a:tailEnd type="none" w="med" len="med"/>
                    </a:lnT>
                    <a:lnB w="12700" cap="flat" cmpd="sng" algn="ctr">
                      <a:solidFill>
                        <a:srgbClr val="7F7F7F"/>
                      </a:solidFill>
                      <a:prstDash val="solid"/>
                      <a:round/>
                      <a:headEnd type="none" w="med" len="med"/>
                      <a:tailEnd type="none" w="med" len="med"/>
                    </a:lnB>
                    <a:lnTlToBr>
                      <a:noFill/>
                    </a:lnTlToBr>
                    <a:lnBlToTr>
                      <a:noFill/>
                    </a:lnBlToTr>
                    <a:noFill/>
                  </a:tcPr>
                </a:tc>
              </a:tr>
              <a:tr h="390613">
                <a:tc>
                  <a:txBody>
                    <a:bodyPr/>
                    <a:lstStyle/>
                    <a:p>
                      <a:pPr marL="452438" marR="0" lvl="0" indent="-225425" algn="ctr" defTabSz="914400" rtl="0" eaLnBrk="1" fontAlgn="base" latinLnBrk="0" hangingPunct="1">
                        <a:lnSpc>
                          <a:spcPct val="115000"/>
                        </a:lnSpc>
                        <a:spcBef>
                          <a:spcPct val="0"/>
                        </a:spcBef>
                        <a:spcAft>
                          <a:spcPct val="0"/>
                        </a:spcAft>
                        <a:buClrTx/>
                        <a:buSzTx/>
                        <a:buFontTx/>
                        <a:buNone/>
                        <a:tabLst/>
                      </a:pPr>
                      <a:r>
                        <a:rPr kumimoji="0" lang="es-PE" sz="1600" b="1" i="0" u="none" strike="noStrike" cap="none" normalizeH="0" baseline="0" smtClean="0">
                          <a:ln>
                            <a:noFill/>
                          </a:ln>
                          <a:solidFill>
                            <a:schemeClr val="tx1"/>
                          </a:solidFill>
                          <a:effectLst/>
                          <a:latin typeface="Arial" pitchFamily="34" charset="0"/>
                          <a:cs typeface="Times New Roman" pitchFamily="18" charset="0"/>
                        </a:rPr>
                        <a:t>Total</a:t>
                      </a:r>
                      <a:endParaRPr kumimoji="0" lang="es-PE" sz="16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anchor="b" horzOverflow="overflow">
                    <a:lnL>
                      <a:noFill/>
                    </a:lnL>
                    <a:lnR>
                      <a:noFill/>
                    </a:lnR>
                    <a:lnT w="12700" cap="flat" cmpd="sng" algn="ctr">
                      <a:solidFill>
                        <a:srgbClr val="7F7F7F"/>
                      </a:solidFill>
                      <a:prstDash val="solid"/>
                      <a:round/>
                      <a:headEnd type="none" w="med" len="med"/>
                      <a:tailEnd type="none" w="med" len="med"/>
                    </a:lnT>
                    <a:lnB>
                      <a:noFill/>
                    </a:lnB>
                    <a:lnTlToBr>
                      <a:noFill/>
                    </a:lnTlToBr>
                    <a:lnBlToTr>
                      <a:noFill/>
                    </a:lnBlToTr>
                    <a:solidFill>
                      <a:srgbClr val="D8D8D8"/>
                    </a:solidFill>
                  </a:tcPr>
                </a:tc>
                <a:tc>
                  <a:txBody>
                    <a:bodyPr/>
                    <a:lstStyle/>
                    <a:p>
                      <a:pPr marL="452438" marR="0" lvl="0" indent="-225425" algn="ctr" defTabSz="914400" rtl="0" eaLnBrk="1" fontAlgn="base" latinLnBrk="0" hangingPunct="1">
                        <a:lnSpc>
                          <a:spcPct val="115000"/>
                        </a:lnSpc>
                        <a:spcBef>
                          <a:spcPct val="0"/>
                        </a:spcBef>
                        <a:spcAft>
                          <a:spcPct val="0"/>
                        </a:spcAft>
                        <a:buClrTx/>
                        <a:buSzTx/>
                        <a:buFontTx/>
                        <a:buNone/>
                        <a:tabLst/>
                      </a:pPr>
                      <a:r>
                        <a:rPr kumimoji="0" lang="es-PE" sz="1600" b="1" i="0" u="none" strike="noStrike" cap="none" normalizeH="0" baseline="0" smtClean="0">
                          <a:ln>
                            <a:noFill/>
                          </a:ln>
                          <a:solidFill>
                            <a:schemeClr val="tx1"/>
                          </a:solidFill>
                          <a:effectLst/>
                          <a:latin typeface="Arial" pitchFamily="34" charset="0"/>
                          <a:cs typeface="Times New Roman" pitchFamily="18" charset="0"/>
                        </a:rPr>
                        <a:t>100%</a:t>
                      </a:r>
                      <a:endParaRPr kumimoji="0" lang="es-PE" sz="1600" b="0" i="0" u="none" strike="noStrike" cap="none" normalizeH="0" baseline="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anchor="b" horzOverflow="overflow">
                    <a:lnL>
                      <a:noFill/>
                    </a:lnL>
                    <a:lnR>
                      <a:noFill/>
                    </a:lnR>
                    <a:lnT w="12700" cap="flat" cmpd="sng" algn="ctr">
                      <a:solidFill>
                        <a:srgbClr val="7F7F7F"/>
                      </a:solidFill>
                      <a:prstDash val="solid"/>
                      <a:round/>
                      <a:headEnd type="none" w="med" len="med"/>
                      <a:tailEnd type="none" w="med" len="med"/>
                    </a:lnT>
                    <a:lnB>
                      <a:noFill/>
                    </a:lnB>
                    <a:lnTlToBr>
                      <a:noFill/>
                    </a:lnTlToBr>
                    <a:lnBlToTr>
                      <a:noFill/>
                    </a:lnBlToTr>
                    <a:solidFill>
                      <a:srgbClr val="D8D8D8"/>
                    </a:solidFill>
                  </a:tcPr>
                </a:tc>
                <a:tc>
                  <a:txBody>
                    <a:bodyPr/>
                    <a:lstStyle/>
                    <a:p>
                      <a:pPr marL="452438" marR="0" lvl="0" indent="-225425" algn="l" defTabSz="914400" rtl="0" eaLnBrk="1" fontAlgn="base" latinLnBrk="0" hangingPunct="1">
                        <a:lnSpc>
                          <a:spcPct val="115000"/>
                        </a:lnSpc>
                        <a:spcBef>
                          <a:spcPct val="0"/>
                        </a:spcBef>
                        <a:spcAft>
                          <a:spcPct val="0"/>
                        </a:spcAft>
                        <a:buClrTx/>
                        <a:buSzTx/>
                        <a:buFontTx/>
                        <a:buNone/>
                        <a:tabLst/>
                      </a:pPr>
                      <a:r>
                        <a:rPr kumimoji="0" lang="es-PE" sz="1600" b="0" i="0" u="none" strike="noStrike" cap="none" normalizeH="0" baseline="0" dirty="0" smtClean="0">
                          <a:ln>
                            <a:noFill/>
                          </a:ln>
                          <a:solidFill>
                            <a:schemeClr val="tx1"/>
                          </a:solidFill>
                          <a:effectLst/>
                          <a:latin typeface="Arial" pitchFamily="34" charset="0"/>
                          <a:cs typeface="Times New Roman" pitchFamily="18" charset="0"/>
                        </a:rPr>
                        <a:t> </a:t>
                      </a:r>
                      <a:endParaRPr kumimoji="0" lang="es-PE" sz="1600" b="0" i="0" u="none" strike="noStrike" cap="none" normalizeH="0" baseline="0" dirty="0" smtClean="0">
                        <a:ln>
                          <a:noFill/>
                        </a:ln>
                        <a:solidFill>
                          <a:schemeClr val="tx1"/>
                        </a:solidFill>
                        <a:effectLst/>
                        <a:latin typeface="Calibri" pitchFamily="34" charset="0"/>
                        <a:ea typeface="Calibri" pitchFamily="34" charset="0"/>
                        <a:cs typeface="Times New Roman" pitchFamily="18" charset="0"/>
                      </a:endParaRPr>
                    </a:p>
                  </a:txBody>
                  <a:tcPr marL="44450" marR="44450" marT="0" marB="0" anchor="b" horzOverflow="overflow">
                    <a:lnL>
                      <a:noFill/>
                    </a:lnL>
                    <a:lnR>
                      <a:noFill/>
                    </a:lnR>
                    <a:lnT w="12700" cap="flat" cmpd="sng" algn="ctr">
                      <a:solidFill>
                        <a:srgbClr val="7F7F7F"/>
                      </a:solidFill>
                      <a:prstDash val="solid"/>
                      <a:round/>
                      <a:headEnd type="none" w="med" len="med"/>
                      <a:tailEnd type="none" w="med" len="med"/>
                    </a:lnT>
                    <a:lnB>
                      <a:noFill/>
                    </a:lnB>
                    <a:lnTlToBr>
                      <a:noFill/>
                    </a:lnTlToBr>
                    <a:lnBlToTr>
                      <a:noFill/>
                    </a:lnBlToTr>
                    <a:solidFill>
                      <a:srgbClr val="D8D8D8"/>
                    </a:solidFill>
                  </a:tcPr>
                </a:tc>
              </a:tr>
            </a:tbl>
          </a:graphicData>
        </a:graphic>
      </p:graphicFrame>
      <p:sp>
        <p:nvSpPr>
          <p:cNvPr id="13343" name="Rectangle 39"/>
          <p:cNvSpPr>
            <a:spLocks noChangeArrowheads="1"/>
          </p:cNvSpPr>
          <p:nvPr/>
        </p:nvSpPr>
        <p:spPr bwMode="auto">
          <a:xfrm>
            <a:off x="539750" y="5445125"/>
            <a:ext cx="2592388" cy="503238"/>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s-ES"/>
          </a:p>
        </p:txBody>
      </p:sp>
      <p:sp>
        <p:nvSpPr>
          <p:cNvPr id="13344" name="Rectangle 40"/>
          <p:cNvSpPr>
            <a:spLocks noChangeArrowheads="1"/>
          </p:cNvSpPr>
          <p:nvPr/>
        </p:nvSpPr>
        <p:spPr bwMode="auto">
          <a:xfrm>
            <a:off x="3348038" y="5445125"/>
            <a:ext cx="2663825" cy="5048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s-ES"/>
          </a:p>
        </p:txBody>
      </p:sp>
      <p:sp>
        <p:nvSpPr>
          <p:cNvPr id="13345" name="Rectangle 41"/>
          <p:cNvSpPr>
            <a:spLocks noChangeArrowheads="1"/>
          </p:cNvSpPr>
          <p:nvPr/>
        </p:nvSpPr>
        <p:spPr bwMode="auto">
          <a:xfrm>
            <a:off x="6156325" y="5445125"/>
            <a:ext cx="2449513" cy="5048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s-ES"/>
          </a:p>
        </p:txBody>
      </p:sp>
      <p:sp>
        <p:nvSpPr>
          <p:cNvPr id="13346" name="Text Box 42"/>
          <p:cNvSpPr txBox="1">
            <a:spLocks noChangeArrowheads="1"/>
          </p:cNvSpPr>
          <p:nvPr/>
        </p:nvSpPr>
        <p:spPr bwMode="auto">
          <a:xfrm>
            <a:off x="827088" y="5516563"/>
            <a:ext cx="2165350"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r>
              <a:rPr lang="es-PE">
                <a:cs typeface="Arial" pitchFamily="34" charset="0"/>
              </a:rPr>
              <a:t>0.8 m2 por persona</a:t>
            </a:r>
            <a:endParaRPr lang="es-ES">
              <a:cs typeface="Arial" pitchFamily="34" charset="0"/>
            </a:endParaRPr>
          </a:p>
        </p:txBody>
      </p:sp>
      <p:sp>
        <p:nvSpPr>
          <p:cNvPr id="13347" name="Text Box 43"/>
          <p:cNvSpPr txBox="1">
            <a:spLocks noChangeArrowheads="1"/>
          </p:cNvSpPr>
          <p:nvPr/>
        </p:nvSpPr>
        <p:spPr bwMode="auto">
          <a:xfrm>
            <a:off x="3563938" y="5516563"/>
            <a:ext cx="230346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es-PE">
                <a:cs typeface="Arial" pitchFamily="34" charset="0"/>
              </a:rPr>
              <a:t>1 hab.= 8m2</a:t>
            </a:r>
            <a:endParaRPr lang="es-ES">
              <a:cs typeface="Arial" pitchFamily="34" charset="0"/>
            </a:endParaRPr>
          </a:p>
        </p:txBody>
      </p:sp>
      <p:sp>
        <p:nvSpPr>
          <p:cNvPr id="13348" name="Text Box 44"/>
          <p:cNvSpPr txBox="1">
            <a:spLocks noChangeArrowheads="1"/>
          </p:cNvSpPr>
          <p:nvPr/>
        </p:nvSpPr>
        <p:spPr bwMode="auto">
          <a:xfrm>
            <a:off x="6443663" y="5445125"/>
            <a:ext cx="20891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es-PE" sz="1600">
                <a:cs typeface="Arial" pitchFamily="34" charset="0"/>
              </a:rPr>
              <a:t>71,487.7 m3 mensuales </a:t>
            </a:r>
            <a:r>
              <a:rPr lang="es-PE" sz="1400">
                <a:cs typeface="Arial" pitchFamily="34" charset="0"/>
              </a:rPr>
              <a:t>(Agua)</a:t>
            </a:r>
            <a:endParaRPr lang="es-ES" sz="1400">
              <a:cs typeface="Arial" pitchFamily="34" charset="0"/>
            </a:endParaRPr>
          </a:p>
        </p:txBody>
      </p:sp>
      <p:sp>
        <p:nvSpPr>
          <p:cNvPr id="13349" name="Text Box 48"/>
          <p:cNvSpPr txBox="1">
            <a:spLocks noChangeArrowheads="1"/>
          </p:cNvSpPr>
          <p:nvPr/>
        </p:nvSpPr>
        <p:spPr bwMode="auto">
          <a:xfrm>
            <a:off x="3708400" y="4962525"/>
            <a:ext cx="1584325" cy="338138"/>
          </a:xfrm>
          <a:prstGeom prst="rect">
            <a:avLst/>
          </a:prstGeom>
          <a:solidFill>
            <a:schemeClr val="accent3">
              <a:lumMod val="60000"/>
              <a:lumOff val="40000"/>
            </a:schemeClr>
          </a:solidFill>
          <a:ln/>
        </p:spPr>
        <p:style>
          <a:lnRef idx="2">
            <a:schemeClr val="accent1"/>
          </a:lnRef>
          <a:fillRef idx="1">
            <a:schemeClr val="lt1"/>
          </a:fillRef>
          <a:effectRef idx="0">
            <a:schemeClr val="accent1"/>
          </a:effectRef>
          <a:fontRef idx="minor">
            <a:schemeClr val="dk1"/>
          </a:fontRef>
        </p:style>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defRPr/>
            </a:pPr>
            <a:r>
              <a:rPr lang="es-PE" sz="1600" b="1" smtClean="0"/>
              <a:t>397,154.01 m2</a:t>
            </a:r>
            <a:endParaRPr lang="es-ES" sz="1600" b="1" smtClean="0"/>
          </a:p>
        </p:txBody>
      </p:sp>
      <p:sp>
        <p:nvSpPr>
          <p:cNvPr id="13" name="1 Título"/>
          <p:cNvSpPr>
            <a:spLocks noGrp="1"/>
          </p:cNvSpPr>
          <p:nvPr>
            <p:ph type="title"/>
          </p:nvPr>
        </p:nvSpPr>
        <p:spPr>
          <a:xfrm>
            <a:off x="468313" y="549275"/>
            <a:ext cx="8229600" cy="719138"/>
          </a:xfrm>
          <a:solidFill>
            <a:schemeClr val="accent3">
              <a:lumMod val="75000"/>
            </a:schemeClr>
          </a:solidFill>
        </p:spPr>
        <p:txBody>
          <a:bodyPr/>
          <a:lstStyle/>
          <a:p>
            <a:pPr eaLnBrk="1" hangingPunct="1">
              <a:defRPr/>
            </a:pPr>
            <a:r>
              <a:rPr lang="es-PE" sz="3600" dirty="0">
                <a:solidFill>
                  <a:schemeClr val="bg1"/>
                </a:solidFill>
                <a:latin typeface="Eras Bold ITC" panose="020B0907030504020204" pitchFamily="34" charset="0"/>
              </a:rPr>
              <a:t>Gerencia</a:t>
            </a:r>
            <a:r>
              <a:rPr lang="es-PE" sz="4000" dirty="0">
                <a:solidFill>
                  <a:schemeClr val="bg1"/>
                </a:solidFill>
                <a:latin typeface="Eras Bold ITC" panose="020B0907030504020204" pitchFamily="34" charset="0"/>
              </a:rPr>
              <a:t> de Á</a:t>
            </a:r>
            <a:r>
              <a:rPr lang="es-PE" sz="4000" dirty="0" smtClean="0">
                <a:solidFill>
                  <a:schemeClr val="bg1"/>
                </a:solidFill>
                <a:latin typeface="Eras Bold ITC" panose="020B0907030504020204" pitchFamily="34" charset="0"/>
              </a:rPr>
              <a:t>reas Verdes</a:t>
            </a:r>
            <a:endParaRPr lang="es-PE" sz="4000" dirty="0">
              <a:solidFill>
                <a:schemeClr val="bg1"/>
              </a:solidFill>
              <a:latin typeface="Eras Bold ITC" panose="020B0907030504020204" pitchFamily="34" charset="0"/>
            </a:endParaRPr>
          </a:p>
        </p:txBody>
      </p:sp>
    </p:spTree>
    <p:extLst>
      <p:ext uri="{BB962C8B-B14F-4D97-AF65-F5344CB8AC3E}">
        <p14:creationId xmlns:p14="http://schemas.microsoft.com/office/powerpoint/2010/main" val="716183068"/>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6"/>
          <p:cNvSpPr>
            <a:spLocks noChangeArrowheads="1"/>
          </p:cNvSpPr>
          <p:nvPr/>
        </p:nvSpPr>
        <p:spPr bwMode="auto">
          <a:xfrm>
            <a:off x="323850" y="1341438"/>
            <a:ext cx="8496300" cy="4751387"/>
          </a:xfrm>
          <a:prstGeom prst="rect">
            <a:avLst/>
          </a:prstGeom>
          <a:noFill/>
          <a:ln w="38100">
            <a:solidFill>
              <a:srgbClr val="6699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s-ES"/>
          </a:p>
        </p:txBody>
      </p:sp>
      <p:graphicFrame>
        <p:nvGraphicFramePr>
          <p:cNvPr id="45097" name="Group 41"/>
          <p:cNvGraphicFramePr>
            <a:graphicFrameLocks noGrp="1"/>
          </p:cNvGraphicFramePr>
          <p:nvPr/>
        </p:nvGraphicFramePr>
        <p:xfrm>
          <a:off x="395288" y="1628775"/>
          <a:ext cx="4321175" cy="4321176"/>
        </p:xfrm>
        <a:graphic>
          <a:graphicData uri="http://schemas.openxmlformats.org/drawingml/2006/table">
            <a:tbl>
              <a:tblPr/>
              <a:tblGrid>
                <a:gridCol w="4321175"/>
              </a:tblGrid>
              <a:tr h="52070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es-PE" sz="2000" b="1" i="0" u="none" strike="noStrike" cap="none" normalizeH="0" baseline="0" dirty="0" smtClean="0">
                        <a:ln>
                          <a:noFill/>
                        </a:ln>
                        <a:solidFill>
                          <a:srgbClr val="0D0D0D"/>
                        </a:solidFill>
                        <a:effectLst/>
                        <a:latin typeface="Arial Narrow" pitchFamily="34" charset="0"/>
                      </a:endParaRPr>
                    </a:p>
                  </a:txBody>
                  <a:tcPr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rgbClr val="669900"/>
                    </a:solidFill>
                  </a:tcPr>
                </a:tc>
              </a:tr>
              <a:tr h="1150937">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s-PE" sz="1600" b="1" i="0" u="none" strike="noStrike" cap="none" normalizeH="0" baseline="0" dirty="0" smtClean="0">
                        <a:ln>
                          <a:noFill/>
                        </a:ln>
                        <a:solidFill>
                          <a:srgbClr val="000000"/>
                        </a:solidFill>
                        <a:effectLst/>
                        <a:latin typeface="Calibri"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pPr>
                      <a:r>
                        <a:rPr kumimoji="0" lang="es-PE" sz="1600" b="1" i="0" u="none" strike="noStrike" cap="none" normalizeH="0" baseline="0" dirty="0" smtClean="0">
                          <a:ln>
                            <a:noFill/>
                          </a:ln>
                          <a:solidFill>
                            <a:srgbClr val="000000"/>
                          </a:solidFill>
                          <a:effectLst/>
                          <a:latin typeface="Calibri" pitchFamily="34" charset="0"/>
                        </a:rPr>
                        <a:t>MANTENIMIENTO DE AREAS VERDES  </a:t>
                      </a:r>
                      <a:r>
                        <a:rPr kumimoji="0" lang="es-PE" sz="1600" b="0" i="0" u="none" strike="noStrike" cap="none" normalizeH="0" baseline="0" dirty="0" smtClean="0">
                          <a:ln>
                            <a:noFill/>
                          </a:ln>
                          <a:solidFill>
                            <a:srgbClr val="000000"/>
                          </a:solidFill>
                          <a:effectLst/>
                          <a:latin typeface="Calibri" pitchFamily="34" charset="0"/>
                        </a:rPr>
                        <a:t>(Deshierbo, perfilados, </a:t>
                      </a:r>
                      <a:r>
                        <a:rPr kumimoji="0" lang="es-PE" sz="1600" b="0" i="0" u="none" strike="noStrike" cap="none" normalizeH="0" baseline="0" dirty="0" err="1" smtClean="0">
                          <a:ln>
                            <a:noFill/>
                          </a:ln>
                          <a:solidFill>
                            <a:srgbClr val="000000"/>
                          </a:solidFill>
                          <a:effectLst/>
                          <a:latin typeface="Calibri" pitchFamily="34" charset="0"/>
                        </a:rPr>
                        <a:t>riego,limpieza</a:t>
                      </a:r>
                      <a:r>
                        <a:rPr kumimoji="0" lang="es-PE" sz="1600" b="0" i="0" u="none" strike="noStrike" cap="none" normalizeH="0" baseline="0" dirty="0" smtClean="0">
                          <a:ln>
                            <a:noFill/>
                          </a:ln>
                          <a:solidFill>
                            <a:srgbClr val="000000"/>
                          </a:solidFill>
                          <a:effectLst/>
                          <a:latin typeface="Calibri" pitchFamily="34" charset="0"/>
                        </a:rPr>
                        <a:t> de platos)</a:t>
                      </a:r>
                    </a:p>
                    <a:p>
                      <a:pPr marL="0" marR="0" lvl="0" indent="0" algn="just" defTabSz="914400" rtl="0" eaLnBrk="1" fontAlgn="base" latinLnBrk="0" hangingPunct="1">
                        <a:lnSpc>
                          <a:spcPct val="100000"/>
                        </a:lnSpc>
                        <a:spcBef>
                          <a:spcPct val="0"/>
                        </a:spcBef>
                        <a:spcAft>
                          <a:spcPct val="0"/>
                        </a:spcAft>
                        <a:buClrTx/>
                        <a:buSzTx/>
                        <a:buFontTx/>
                        <a:buNone/>
                        <a:tabLst/>
                      </a:pPr>
                      <a:endParaRPr kumimoji="0" lang="es-PE" sz="1600" b="0" i="0" u="none" strike="noStrike" cap="none" normalizeH="0" baseline="0" dirty="0" smtClean="0">
                        <a:ln>
                          <a:noFill/>
                        </a:ln>
                        <a:solidFill>
                          <a:schemeClr val="bg1"/>
                        </a:solidFill>
                        <a:effectLst/>
                        <a:latin typeface="Arial Narrow"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EACB"/>
                    </a:solidFill>
                  </a:tcPr>
                </a:tc>
              </a:tr>
              <a:tr h="363538">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PE" sz="1600" b="0" i="0" u="none" strike="noStrike" cap="none" normalizeH="0" baseline="0" smtClean="0">
                          <a:ln>
                            <a:noFill/>
                          </a:ln>
                          <a:solidFill>
                            <a:srgbClr val="000000"/>
                          </a:solidFill>
                          <a:effectLst/>
                          <a:latin typeface="Calibri" pitchFamily="34" charset="0"/>
                        </a:rPr>
                        <a:t>-PODA DE GRASS (Corte con Moto guadañas)</a:t>
                      </a:r>
                      <a:endParaRPr kumimoji="0" lang="es-PE" sz="1600" b="0" i="0" u="none" strike="noStrike" cap="none" normalizeH="0" baseline="0" smtClean="0">
                        <a:ln>
                          <a:noFill/>
                        </a:ln>
                        <a:solidFill>
                          <a:schemeClr val="bg1"/>
                        </a:solidFill>
                        <a:effectLst/>
                        <a:latin typeface="Arial Narrow"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5E7"/>
                    </a:solidFill>
                  </a:tcPr>
                </a:tc>
              </a:tr>
              <a:tr h="623888">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PE" sz="1600" b="0" i="0" u="none" strike="noStrike" cap="none" normalizeH="0" baseline="0" smtClean="0">
                          <a:ln>
                            <a:noFill/>
                          </a:ln>
                          <a:solidFill>
                            <a:srgbClr val="000000"/>
                          </a:solidFill>
                          <a:effectLst/>
                          <a:latin typeface="Calibri" pitchFamily="34" charset="0"/>
                        </a:rPr>
                        <a:t>-PODA DE ÁRBOLES (Corte  con podadora de altura, tijeras y moto sierra)</a:t>
                      </a:r>
                      <a:endParaRPr kumimoji="0" lang="es-PE" sz="1600" b="1" i="0" u="none" strike="noStrike" cap="none" normalizeH="0" baseline="0" smtClean="0">
                        <a:ln>
                          <a:noFill/>
                        </a:ln>
                        <a:solidFill>
                          <a:schemeClr val="bg1"/>
                        </a:solidFill>
                        <a:effectLst/>
                        <a:latin typeface="Arial Narrow"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EACB"/>
                    </a:solidFill>
                  </a:tcPr>
                </a:tc>
              </a:tr>
              <a:tr h="623888">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PE" sz="1600" b="0" i="0" u="none" strike="noStrike" cap="none" normalizeH="0" baseline="0" smtClean="0">
                          <a:ln>
                            <a:noFill/>
                          </a:ln>
                          <a:solidFill>
                            <a:srgbClr val="000000"/>
                          </a:solidFill>
                          <a:effectLst/>
                          <a:latin typeface="Calibri" pitchFamily="34" charset="0"/>
                        </a:rPr>
                        <a:t>-SIEMBRA DE FLORES PERENNES  (Tecomarias, Geranio, Cucardas)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5E7"/>
                    </a:solidFill>
                  </a:tcPr>
                </a:tc>
              </a:tr>
              <a:tr h="669925">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PE" sz="1600" b="0" i="0" u="none" strike="noStrike" cap="none" normalizeH="0" baseline="0" smtClean="0">
                          <a:ln>
                            <a:noFill/>
                          </a:ln>
                          <a:solidFill>
                            <a:srgbClr val="000000"/>
                          </a:solidFill>
                          <a:effectLst/>
                          <a:latin typeface="Calibri" pitchFamily="34" charset="0"/>
                        </a:rPr>
                        <a:t>-RIEGO CON MANGUERA</a:t>
                      </a:r>
                    </a:p>
                    <a:p>
                      <a:pPr marL="0" marR="0" lvl="0" indent="0" algn="just" defTabSz="914400" rtl="0" eaLnBrk="1" fontAlgn="base" latinLnBrk="0" hangingPunct="1">
                        <a:lnSpc>
                          <a:spcPct val="100000"/>
                        </a:lnSpc>
                        <a:spcBef>
                          <a:spcPct val="0"/>
                        </a:spcBef>
                        <a:spcAft>
                          <a:spcPct val="0"/>
                        </a:spcAft>
                        <a:buClrTx/>
                        <a:buSzTx/>
                        <a:buFontTx/>
                        <a:buNone/>
                        <a:tabLst/>
                      </a:pPr>
                      <a:r>
                        <a:rPr kumimoji="0" lang="es-PE" sz="1600" b="0" i="0" u="none" strike="noStrike" cap="none" normalizeH="0" baseline="0" smtClean="0">
                          <a:ln>
                            <a:noFill/>
                          </a:ln>
                          <a:solidFill>
                            <a:srgbClr val="000000"/>
                          </a:solidFill>
                          <a:effectLst/>
                          <a:latin typeface="Calibri" pitchFamily="34" charset="0"/>
                        </a:rPr>
                        <a:t>Frecuencia de tres días de riego por parque.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DCEACB"/>
                    </a:solidFill>
                  </a:tcPr>
                </a:tc>
              </a:tr>
              <a:tr h="368300">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PE" sz="1600" b="0" i="0" u="none" strike="noStrike" cap="none" normalizeH="0" baseline="0" dirty="0" smtClean="0">
                          <a:ln>
                            <a:noFill/>
                          </a:ln>
                          <a:solidFill>
                            <a:srgbClr val="000000"/>
                          </a:solidFill>
                          <a:effectLst/>
                          <a:latin typeface="Calibri" pitchFamily="34" charset="0"/>
                        </a:rPr>
                        <a:t>-RIEGO CON CISTERNA</a:t>
                      </a:r>
                      <a:endParaRPr kumimoji="0" lang="es-PE" sz="1600" b="1" i="0" u="none" strike="noStrike" cap="none" normalizeH="0" baseline="0" dirty="0" smtClean="0">
                        <a:ln>
                          <a:noFill/>
                        </a:ln>
                        <a:solidFill>
                          <a:schemeClr val="bg1"/>
                        </a:solidFill>
                        <a:effectLst/>
                        <a:latin typeface="Arial Narrow" pitchFamily="34"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FF5E7"/>
                    </a:solidFill>
                  </a:tcPr>
                </a:tc>
              </a:tr>
            </a:tbl>
          </a:graphicData>
        </a:graphic>
      </p:graphicFrame>
      <p:grpSp>
        <p:nvGrpSpPr>
          <p:cNvPr id="14357" name="16 Grupo"/>
          <p:cNvGrpSpPr>
            <a:grpSpLocks/>
          </p:cNvGrpSpPr>
          <p:nvPr/>
        </p:nvGrpSpPr>
        <p:grpSpPr bwMode="auto">
          <a:xfrm>
            <a:off x="4716463" y="3789363"/>
            <a:ext cx="1971675" cy="1500187"/>
            <a:chOff x="5357818" y="4143380"/>
            <a:chExt cx="2221856" cy="1634317"/>
          </a:xfrm>
        </p:grpSpPr>
        <p:pic>
          <p:nvPicPr>
            <p:cNvPr id="1436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57818" y="4143380"/>
              <a:ext cx="2122186" cy="15920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66" name="15 Rectángulo"/>
            <p:cNvSpPr>
              <a:spLocks noChangeArrowheads="1"/>
            </p:cNvSpPr>
            <p:nvPr/>
          </p:nvSpPr>
          <p:spPr bwMode="auto">
            <a:xfrm>
              <a:off x="5436533" y="5073685"/>
              <a:ext cx="2143141" cy="704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PE" sz="1200" b="1">
                  <a:latin typeface="Century Gothic" pitchFamily="34" charset="0"/>
                </a:rPr>
                <a:t>Siembra de 500,000 Flores perennes y de estacion.</a:t>
              </a:r>
            </a:p>
          </p:txBody>
        </p:sp>
      </p:grpSp>
      <p:pic>
        <p:nvPicPr>
          <p:cNvPr id="1435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659563" y="2420938"/>
            <a:ext cx="2068512" cy="152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59"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59563" y="4797425"/>
            <a:ext cx="2068512" cy="1181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60" name="17 Rectángulo"/>
          <p:cNvSpPr>
            <a:spLocks noChangeArrowheads="1"/>
          </p:cNvSpPr>
          <p:nvPr/>
        </p:nvSpPr>
        <p:spPr bwMode="auto">
          <a:xfrm>
            <a:off x="6802438" y="3933825"/>
            <a:ext cx="2233612"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s-PE" sz="1200" b="1">
                <a:solidFill>
                  <a:srgbClr val="0D0D0D"/>
                </a:solidFill>
                <a:latin typeface="Century Gothic" pitchFamily="34" charset="0"/>
              </a:rPr>
              <a:t>165,808 m</a:t>
            </a:r>
            <a:r>
              <a:rPr lang="es-PE" sz="1200" b="1" baseline="30000">
                <a:solidFill>
                  <a:srgbClr val="0D0D0D"/>
                </a:solidFill>
                <a:latin typeface="Century Gothic" pitchFamily="34" charset="0"/>
              </a:rPr>
              <a:t>2</a:t>
            </a:r>
            <a:r>
              <a:rPr lang="es-PE" sz="1200" b="1">
                <a:solidFill>
                  <a:srgbClr val="0D0D0D"/>
                </a:solidFill>
                <a:latin typeface="Century Gothic" pitchFamily="34" charset="0"/>
              </a:rPr>
              <a:t> de área verde con un requerimiento de 994.85 m</a:t>
            </a:r>
            <a:r>
              <a:rPr lang="es-PE" sz="1200" b="1" baseline="30000">
                <a:solidFill>
                  <a:srgbClr val="0D0D0D"/>
                </a:solidFill>
                <a:latin typeface="Century Gothic" pitchFamily="34" charset="0"/>
              </a:rPr>
              <a:t>3</a:t>
            </a:r>
            <a:r>
              <a:rPr lang="es-PE" sz="1200" b="1">
                <a:solidFill>
                  <a:srgbClr val="0D0D0D"/>
                </a:solidFill>
                <a:latin typeface="Century Gothic" pitchFamily="34" charset="0"/>
              </a:rPr>
              <a:t> de agua</a:t>
            </a:r>
            <a:r>
              <a:rPr lang="es-PE" sz="1000" b="1">
                <a:solidFill>
                  <a:srgbClr val="0D0D0D"/>
                </a:solidFill>
                <a:latin typeface="Century Gothic" pitchFamily="34" charset="0"/>
              </a:rPr>
              <a:t>  </a:t>
            </a:r>
            <a:r>
              <a:rPr lang="es-PE" sz="1200" b="1">
                <a:solidFill>
                  <a:srgbClr val="0D0D0D"/>
                </a:solidFill>
                <a:latin typeface="Century Gothic" pitchFamily="34" charset="0"/>
              </a:rPr>
              <a:t>con manguera</a:t>
            </a:r>
          </a:p>
        </p:txBody>
      </p:sp>
      <p:grpSp>
        <p:nvGrpSpPr>
          <p:cNvPr id="14361" name="11 Grupo"/>
          <p:cNvGrpSpPr>
            <a:grpSpLocks/>
          </p:cNvGrpSpPr>
          <p:nvPr/>
        </p:nvGrpSpPr>
        <p:grpSpPr bwMode="auto">
          <a:xfrm>
            <a:off x="4572000" y="1484313"/>
            <a:ext cx="2282825" cy="1657350"/>
            <a:chOff x="6357950" y="1678744"/>
            <a:chExt cx="2571736" cy="1864665"/>
          </a:xfrm>
        </p:grpSpPr>
        <p:pic>
          <p:nvPicPr>
            <p:cNvPr id="14363"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572264" y="1678744"/>
              <a:ext cx="2357422" cy="17685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64" name="10 CuadroTexto"/>
            <p:cNvSpPr txBox="1">
              <a:spLocks noChangeArrowheads="1"/>
            </p:cNvSpPr>
            <p:nvPr/>
          </p:nvSpPr>
          <p:spPr bwMode="auto">
            <a:xfrm>
              <a:off x="6357950" y="2954507"/>
              <a:ext cx="2428663" cy="588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r>
                <a:rPr lang="es-PE" sz="1600" b="1">
                  <a:latin typeface="Century Gothic" pitchFamily="34" charset="0"/>
                </a:rPr>
                <a:t> </a:t>
              </a:r>
              <a:r>
                <a:rPr lang="es-PE" sz="1200" b="1">
                  <a:latin typeface="Century Gothic" pitchFamily="34" charset="0"/>
                </a:rPr>
                <a:t>Todas las áreas verdes del Distrito </a:t>
              </a:r>
              <a:r>
                <a:rPr lang="es-PE" sz="1200" b="1"/>
                <a:t>392,119.01</a:t>
              </a:r>
              <a:r>
                <a:rPr lang="es-PE" sz="1200" b="1">
                  <a:latin typeface="Century Gothic" pitchFamily="34" charset="0"/>
                </a:rPr>
                <a:t> m</a:t>
              </a:r>
              <a:r>
                <a:rPr lang="es-PE" sz="1200" b="1" baseline="30000">
                  <a:latin typeface="Century Gothic" pitchFamily="34" charset="0"/>
                </a:rPr>
                <a:t>2</a:t>
              </a:r>
              <a:endParaRPr lang="es-PE" sz="1200" b="1">
                <a:latin typeface="Century Gothic" pitchFamily="34" charset="0"/>
              </a:endParaRPr>
            </a:p>
          </p:txBody>
        </p:sp>
      </p:grpSp>
      <p:sp>
        <p:nvSpPr>
          <p:cNvPr id="14" name="1 Título"/>
          <p:cNvSpPr>
            <a:spLocks noGrp="1"/>
          </p:cNvSpPr>
          <p:nvPr>
            <p:ph type="title"/>
          </p:nvPr>
        </p:nvSpPr>
        <p:spPr>
          <a:xfrm>
            <a:off x="468313" y="333375"/>
            <a:ext cx="8229600" cy="719138"/>
          </a:xfrm>
          <a:solidFill>
            <a:schemeClr val="accent3">
              <a:lumMod val="75000"/>
            </a:schemeClr>
          </a:solidFill>
        </p:spPr>
        <p:txBody>
          <a:bodyPr/>
          <a:lstStyle/>
          <a:p>
            <a:pPr eaLnBrk="1" hangingPunct="1">
              <a:defRPr/>
            </a:pPr>
            <a:r>
              <a:rPr lang="es-PE" sz="4000" dirty="0" smtClean="0">
                <a:solidFill>
                  <a:schemeClr val="bg1"/>
                </a:solidFill>
                <a:latin typeface="Eras Bold ITC" panose="020B0907030504020204" pitchFamily="34" charset="0"/>
              </a:rPr>
              <a:t>Actividades</a:t>
            </a:r>
            <a:endParaRPr lang="es-PE" dirty="0">
              <a:solidFill>
                <a:schemeClr val="bg1"/>
              </a:solidFill>
              <a:latin typeface="Eras Bold ITC" panose="020B0907030504020204" pitchFamily="34" charset="0"/>
            </a:endParaRPr>
          </a:p>
        </p:txBody>
      </p:sp>
    </p:spTree>
    <p:extLst>
      <p:ext uri="{BB962C8B-B14F-4D97-AF65-F5344CB8AC3E}">
        <p14:creationId xmlns:p14="http://schemas.microsoft.com/office/powerpoint/2010/main" val="211382512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307975" y="404664"/>
            <a:ext cx="8378825" cy="1008112"/>
          </a:xfrm>
          <a:solidFill>
            <a:schemeClr val="accent3">
              <a:lumMod val="75000"/>
            </a:schemeClr>
          </a:solidFill>
        </p:spPr>
        <p:txBody>
          <a:bodyPr>
            <a:normAutofit/>
          </a:bodyPr>
          <a:lstStyle/>
          <a:p>
            <a:r>
              <a:rPr lang="es-PE" sz="4000" dirty="0" smtClean="0">
                <a:solidFill>
                  <a:schemeClr val="bg1"/>
                </a:solidFill>
                <a:latin typeface="Eras Bold ITC" panose="020B0907030504020204" pitchFamily="34" charset="0"/>
              </a:rPr>
              <a:t>Conclusiones</a:t>
            </a:r>
            <a:endParaRPr lang="es-PE" sz="4000" dirty="0">
              <a:solidFill>
                <a:schemeClr val="bg1"/>
              </a:solidFill>
              <a:latin typeface="Eras Bold ITC" panose="020B0907030504020204" pitchFamily="34" charset="0"/>
            </a:endParaRPr>
          </a:p>
        </p:txBody>
      </p:sp>
      <p:sp>
        <p:nvSpPr>
          <p:cNvPr id="3" name="2 Marcador de contenido"/>
          <p:cNvSpPr>
            <a:spLocks noGrp="1"/>
          </p:cNvSpPr>
          <p:nvPr>
            <p:ph idx="1"/>
          </p:nvPr>
        </p:nvSpPr>
        <p:spPr>
          <a:xfrm>
            <a:off x="467544" y="1916832"/>
            <a:ext cx="8229600" cy="2736304"/>
          </a:xfrm>
        </p:spPr>
        <p:txBody>
          <a:bodyPr>
            <a:normAutofit/>
          </a:bodyPr>
          <a:lstStyle/>
          <a:p>
            <a:pPr marL="0" indent="0" algn="ctr">
              <a:buNone/>
            </a:pPr>
            <a:r>
              <a:rPr lang="es-PE" sz="3400" dirty="0" smtClean="0"/>
              <a:t>Las redes educativas que tienen niños que lograron lo esperado en un porcentaje mayoritario son: la Red 3 Mi Perú; la Red 1 </a:t>
            </a:r>
            <a:r>
              <a:rPr lang="es-PE" sz="3400" dirty="0" err="1" smtClean="0"/>
              <a:t>Pachacutec</a:t>
            </a:r>
            <a:r>
              <a:rPr lang="es-PE" sz="3400" dirty="0" smtClean="0"/>
              <a:t>  y la Red 2 Villa los Reyes. </a:t>
            </a:r>
            <a:endParaRPr lang="es-PE" sz="3400" dirty="0"/>
          </a:p>
        </p:txBody>
      </p:sp>
      <p:sp>
        <p:nvSpPr>
          <p:cNvPr id="4" name="AutoShape 4" descr="data:image/jpeg;base64,/9j/4AAQSkZJRgABAQAAAQABAAD/2wCEAAkGBxIPDw8ODxAQDw0ODxAUEA8ODw8PEBEPFBIXFhYRFBUYHCggGBolGxQVITEjJSkrLi8uFx8zODMsNygtLisBCgoKDg0OGhAQFy0kHCUsLywsLC8vLCwsLCwsLCwsLCwsLCwsLCwsLCwsLCwsLCwsLCwsLCwsLCwsLCwsLCwsK//AABEIAKIBNwMBIgACEQEDEQH/xAAcAAEAAQUBAQAAAAAAAAAAAAAAAgEEBQYHAwj/xABCEAACAgIAAgYGCAQEBAcAAAABAgADBBEFEgYTFiExQRQiUVORoQcyUlRhcZLRM0JygRUjJME0YrHhFyVDRGOCsv/EABoBAQEBAQEBAQAAAAAAAAAAAAABAgQDBQb/xAAsEQACAQMDAgUEAgMAAAAAAAAAARECAwQFEhUhURMUMWGRIjJBUkJxBiOB/9oADAMBAAIRAxEAPwDuMREAREQBERAEREAREQBERAEREAREQBERAEREAREQBERAEREAREQBERAEREAREQBERAEREAREQBERAEREAREQBERAEREAREQBERAEREAREQBEw2RlW32tRjsKkqIF15UOQxG+rrU92/aT4ewyOXiPSnWDNsQr55PVvUx9jDQ1/YiCJyZuJYcKzzcGDryXVHVib2NkbDKfNSO8GX8NQUREQBERAEREAREQBERAEREAREQBERAEREApuJGJSEokYgEokYgEo3IykAnKblIgEo3IykAnG5GUgE9xIxAJRuRlIBrdfFlw8GzIat7BVfd6QK9FkBubdhB8QAQfynlwLfErP8Qs2cNT/oqj4MB/7hh5k+XsEyWdw5w1j0rXYl41fj2nSWd2tg6OjruOwdxW+Qla1UYldQUBV5rV6tB+CqNn8u6VpEaPWk/6+3l8Bi1Btfb6x9b/AB1MpuWHCuH9QrczGy6xua2w/wAzfgPIDwAl9MrqCW4kIlKTiRiASiRiASiRiASiRiASiRiASiRiASiRiAV3EpKQBEjuJYISiRiASiRjcAlEjEQCUSMbgEokdxuIBKJHcbgEpRmABJ8ANym545dvLXY3reqjH1Prdw8vxiCSYvh3S/ByKTfXlVBFJDCxhW6lT3gq3ePCe+F0lw76zbVlUOi75j1gGteOwe+fKWNf/qetFBvtXIdzzhmD6fm0yjx7gdyluWch772qr3dcjdXXUQCobZVNeA0O+STR9f4962KtlbB0cbVlOwR7RLThXGacrrhS22otauxWUqyuvj3Hy/GW/Ri0Pg4z11ClWpUpUDtQD4a/Cc9+iNLrM/iefdr/AFNjhWQkKTXaUZSv4AL8ZRB088Rq9cdahaoNzqrBmXl8fVHfMLj9OuH2LQyZSFcl3RG0wAdFLMH2PU7gfGaVxSuhekOQtNT49/8AheSWvG1BuO25h5HY33zjGZiGtcWqyl1yWsdrd7POj8rJoeBOifjLBD67xsqu0c1bpYvtRlYfKes+d/oPfk4tbWHuVOSw9SoARzvQLjfdoT6G3JAJRIbldxAJRIgwTAJRI7jcQCUSO43EAluJGNxAJRuR3G4gEo3I7jcQCW4kdxAI7jchE3BCe43IREAnuNyERAJ7jchEQCe5TcjEQCW5XchEQCe43IREAsuPZzY+Nbcmi9a7HMCRv8Zzu/p1lurJqpQ6kbVGDAEa7jzeM3npd/wOR/R/vOQT5OoXq7dSVLg+Zm3aqa0kz0w7acYixcfHUogXmbnGiAQbD631yCdnzlxg8UrQ12VYuH/lqRWVr2ACNE9x1sjxmB48lZqDXMRXWwblH/qEeCTx6M08tLN3AW2FlRSCEU+Czk8S47W/c5PLfc8PfuZvmJ01yKUSqqvHrqrGkRK2UKvsADTx4Z0zyaQ6LXQq9YxACto78T9aYCeOLy7s5ST/AJh5t+R0PCeSyrsP6jyWRcj7jYn6SO1/pJox/SCOU2dW2yutcp9bvH4TC8U4jTl5dd7ihcuoqeWrSb5PDmXz7u78pSarTVU+UldRUCl2ay1yA7uf5R7RPaxduXJmt9Eetm5XWnNT6G4cNuXGyRl0VV13rv1gGI5SACmifq902rC6eZLWVq608rOobSMDonv1600+euJ/ET+pf+onlRlXtyW78nnTkXHUvqO5VvzAH2iTlvifw0/pE9Z+kR9xehOJCJYBOJCIgE4kIiATiQiIBLcSMRAJblZCIgE4kIiAR3KyO43NAluU3KbjcQCu5WR3KbiAT3EhuNxAJM2u+eHpY9knae4/lLAz8/rWfexXQrb9TosW6a5kvPSxHpY9ks4nw+cy/wBl8HT5egvPSx7JT0seyWc88moujortWzqVFia5kJGuYb8xNU63ltpbl8B49BLjinIx7aV0GsXQJ8JovYu/7dfzl59GedddRlrkXPkPj511S2Wa5iiaA3qbjMZ2bkK66K6k49jmrwLN6KmjneX9H9lyhbDUyg7AJYd8Yf0evSCKzWgbxALGdEicvnr0bZ6E4yzEdY/s0PsVd7yv5zwxehuQTZzWU9z6XlJ8NDx/GdDmN4Ryc2V1fNv0lus5vDn5V+r+GtS05dzaycXj9jVexd326/nLMfRuQ3OBQG3vff4zpAiZWdeXoyrS7C9J+TQuxV/26viZ6UdDbldWL16DAnW/IzeJqH0n2304XpWPk2470WV7WvWrA7hdN8Z641+7du00JxJl6ZYp6wbzRkcqqp8gBJ+lj2THY7bRCe8lFJP4kCegnQ9by6XG5dPY61j0QXnpY9kr6WJZxJzmX+y+C+XoLz0sR6WJZTxyz6v/ANl//Qnvi6xlV3qaamob7GarFCTaM2GgmQErP2sHAV3G5TcpuIBLcruQ3K7iAV3G5GIgEtxKREAhuNyG43NQZJ7jciJbZnEaaBzXW11gfbYCRtL1N00VVOKVJd7jc07P+kPEr2KhZeR9leRd/m01jiH0iZVmxUteOvlr/Mf9RGvlOWvMtUfk+jY0fKu/xhe51d3CjbEKB5sQBMVd0nw0JVsqoEf825xfP4ldkfx7rLfwdvV/SO6WmpyV6k5+mk+xa/xumP8AZX19jtj9LMLR/wBVV+qW/abE+8V/qnG5WfKzl5xp19IOu3oNmj0qZ2PtLifeK/1R2lxPvFf6pxp20CfITDcSyA/I9bMCtiqR3gaJnJb0q3W/Vnlk6fas0zubO/dpcT7xX+qB0mxPvFf6pxsSs8+Otp+rOhaNba+5nSujd+FgrkKuYlnpGTZeeYgcpf8AlEzHabE+81/qnHYm7mDTcq3VNyVaLbX8mdi7TYn3mv8AVHabE+8V/qnHYmONt92OGt/szsXabE+8V/qlrhdJMcG7rMmjRtJr5CAer5R9b8d7nJ5444G30P5u+bWn24Zl6RbTS3M7R2mxPvFX6o7TYn3ir9U47Exx1vuzXDW/2Z2LtNifeK/1CYrpPm4WfivitlpWLCh5gQT6jhv9pzKJujBooqVVLcoPRbb/AJM7BV0jxFVV9JrPKoG+b2DUn2mxPvFf6pxyRsYKCT4ATL06236sj0e2l9zOydpsT7xV+qV7S4n3ir9U4DxDIDmt0ZhqxVI7wNTNATVelW6UnLOezp1q7XVSqn0OydpcT7xV+qeOX0jxCvdkV/WX+b2GciiLWFRbrVa/B0vRbbUbmdtHSzC1/wAVV8Zd4XHca46qyKnPsDDc4PKET761Kr80nLV/jllrpW5PoncbnC+H9I8vH11eRZyj+Vzzr8GmzcO+kq1dDIoWweb1NyN+kjR+M6aM+3V69D5l/QMijrRFR07cbmscO6cYV2gbOpc+VwKj9XhNhpuVxtGVh7VIM7KblNXoz5F3GvWnFdLR7bjchuNzcHgT3EhuIgEeaYri2ZlL3Y1FT/8ANbYw+Cgf7zJRqVqUapq2uTnvE14zfsFgiH+WjaD46385gH6I5rHmass3tZiT852HUrOavDor+5s+la1a9aUUJL/hxzsfme6HxP7R2PzPdD4n9p2LUamOPsntz2X3Rxzsfme6HxP7R2PzPdfM/tOxTB9L+J2Y9NQpKrbk5NNC2ONrX1h1z689SeQtDncvujnPY/M90Pif2jsfme6HxP7TpvBKMiprasjKTKA5SjcipcoI7w4Xu17O6eOdxCxeJYWMpHU3Y+U7robLVmvl7/L65k8haHPZfdHOOx+Z7ofE/tPDK6C5dgANXgwPifEf2m4dI+MZK8SsxqrcpKUxaLAMTEryW53ZwS/N4D1RPcZGZlXZNVOX6KuBXSN2UoTdayc5e3fgvl3a84WFaT6SZr1rJrUODT+x2Z7r5n9pXsdme6+Z/abfxizNGXgVV53ImcbAwrpqdENdPOShI7wT7ZY2cXzWxcvii5SrXh3XKMTql5bEoflbnbxDtoka9seRtGlruV7fBr3Y7M918z+0p2QzPdfM/tMjxPpbl9flCq+1HW+lMWgYyPQxepH5LbT9U7YzK9JemFmNn0VdZUlOOtJzam5eZzceUCvf2fEzPkrJeey+6NZ7IZnuvmf2jshme6+Z/adi2D3jwPh+UTfH2hz+X3Rx3sfme6+Z/aeVfQ/NXf8AlbBPdrf7TtERx9oy9dym/VHGuyeZ7kx2SzPcmdliOPtF57L7o412SzPcmOyWZ7k/Obt0/wCN5GG2E2OwVGtdshSobmorAZh+HduYvh3TS0txbItcHEopFmIulHql3RST57Kb/vMvBsovO5fdGu9ksz3Jjslme5Myw6S5dnDcu8ZqDL4cd2mmup67ks5Sh7/DQJHd5iX/ABjiObj5GPi+lZVofGe13xsOm20tzgDa+AGjHkbROey+6NSy+hGXZy7pb1WBGvwnueieZ7kzYM/pZkYedWttjNhjBqawW1JXZ19otKswH1TuvWvaZbdp8luEuMi2sZuRmNjo9iqtaL3FuYewLuV4dp9OpmnWslN1KJfsYjsnme5P9twOieZ7k/ObVk8auu4MnEMTJFD0VasrSut0axWCEd/gAd+EjxbjuXgWmpr/AEn/AMua4M9aIOua9a1YhfIBpPI2TfO5fdGsdk8z3J+cdk8z3J+c6FhtkYnWWZeamTQMc2lWRa7VYDZ5OXxT85jfo86T2ZhvqyLK7LQqXV9UV0tNm/8ALOvNSNGPI2hz2X3Rp/ZPM9yfn+0dk8z3J+f7Tsu4muPtE57L7r4OMnolme5Pznti9HeIVHmqWys+1GZZ2CJVgW05Ukq1zJqUOPg0bhebxivS2JXcv/ygq36lE3Hh2TY67uqFT+xX51PxAlxE6qLe38nzb1/xHLpS/onuVnnE3B4FNxuRibghLcbkY3EAluNyMRAJblpxTh1eVU1Ny81bEHWyCGHgykd4I9sudxJAMNhdGaKVdVNxax0d7XudrWKfVBcnfL+E9uL8Bpy3qtsNqWUq4R6bXqYK+uYbX+kfCZOIhAwVnROhnFvWZS2ipay6ZNqsyKSQGIPrfWPjK5/RPGvIZ+tDdWtdhS6xDdWvgtuj6/8AeZm20IrOx0qKWY+wAbJmkcH+khcrIWqvCyTi2WFEygAU2D9YjyEjhA26zhVTPjWcumw+bqOUkBQy8p7vPumOyeiGLZa1rLYFscWWUra60WWA7DtWDomYP/xHDZVuLXgZVopv6p7ayhUNvXMR7JXjX0jJTkPjYuJfnPTrrmp0ET2rvzImZpNQzZL+juM6ZSMhK5li2WjmP8RVCqy/ZICr4eyQXo1i8mRW1fWelfxWs9dz6oXuY947gPCYV/pCo6jDv6m4emZIoNbgI9Vnnzb8R+UynH+k1eFkYWO9buc57FVlIATkCnZHn9YS/SRyZrGpFaJWuyqKFHMdnQGhsz1mrdF+m1HEKsiysMj4vPz0sQX5V36w/A6mFs+lSnqcSxMTItfM63kqRk5h1bAH8/GXchDOh7jc1bo504x83rlZbMS/HUtbTkgKyoP59+YmCP0q18xsXCymwFblOWAOXx1z8v2YlA6NuNy2w8xLqkvrcNTYgdXHgVI3uaPmfSegtsXFwsnLopYizIq1y93jyDzlbgG5cS4TVklGuUsa1sC9+hqxeVvlMdX0Nw1VFFZ5EWheXnPKVoYtWGHnosTMRxn6RasdcNq8a/JOcjNWiaRxy62pB7998yHRvppRnU5FoSzHbE5uvqu0HQKN77pmaZBfZvRnGuNxavlGRUtVq1nkV0VuYbA89+crxPo7TkWJczXJbXX1atTc9R5N70eXxmM6H9N6eJ13ulb1Nj97I5BLJrYcfnqYLE+lul1W18HLrxWbl9J9R6179bbUTSINpyeiOLaCLVe0slKM1ljMxWly6bJ8SCx+M9qOjOMlq3CvmZXtdVc8yB7dczcp7vITGdJenNGGtHVq+XflKGppo1tkI7nJ8hJdE+mlefY+O9VuJmVgFse4d5X7SnzEfTI6mT7O4/U5GOEIpyn57EViBzHW+X7O9Dwnrl8DousNtqc7NjNjkMTymliGK6/MDvmQia2oGvp0MxQliHrrOtRULWXWOwqU7FSknuXu8Jkl4PQLq8hUCW1VsimvSAo2thgPHwEvtxG1AluNyMSwQluNyMRAJbjcjEQCW4lJSSClIkdym5qDJOJHcpuIBONyO43EAluNyO43EAlEhuNxAIZhXqres76+rfnABPqcp33flucMp4pTg5FB4JnZFq3ZCizAtqflVSe/xA/ed2Msk4Tjq/WLRUtn21rUNv8AOZqokqcHGuC561cUzQ/EbMAvnb6lai63bbwY67vHUvuB51fDf8WwsvIfByrb2tqy1rLl0J2OXu79/wC86vZwnHdudqKmcnfMa1Lb9u5PL4dTdrraa7OXw50ViPy3Mq3Bdxw+y3Nuwac7Ia3Ixsbii2K7JqzqANc+gPDu+c2XpFx2nivE+ELgs14xTbZc4VgqBlXuJ9vqGdRWhAnVhFFetcnKOXXs1PHE4bTSSaqa6y3iURVJ+EeH+BuOIdHeD3pg3cVwt+kUXZCX1d+rcY72NDzEs+D5iY3+A5FxKU1WZZduVjyjnHkBPoCnGRAVRFVWJJCqACT4kieL8LoKhGoqKAkhTWugT4kDUeGNxyTith41xHMu4crmkcPerreRqxa5B1+fsl1w7pjh08BbBcMM0UWUnFNTc7WkEA69nfvc6tjYtdQ1Ui1r7EUKPlPGzhOOz9a1FRs+2a15t+3cux9xuNf6D8OtTgtePZtbnx3Cg+K86nQ+c5/wXjVeJwq3AsyrOG8RxrnLBKiz3d50o2O8GdsAlnlcLotYPZRU7j+Zq1LfGV0EVRxGw8QuPBWNjLnMMo0vYveO/agjXslTnivh+ZSDc3GuIZYoyksGm7ztiuv5TrX953N8WslGKIWr+oSo2n9J8pB+H0s3WGqs2b3zFF5tjz37ZPD9y7jj/Br78DiFXX4hw6cvEbH0G51d66zyvvXcZZcB6UYtXR+/hzcz513XIlIqZjzOx5W3rXdO4346WcvOivyHa8yg8p9o9kt04Rjq3OuPSH3vmFag7+EnhvuNxyHhFLcJzuGZfEFYYzYCVdYVZhVZvem9n/eZ3D4gnEukVOVhbbGxccpbcFKo5IPd+PiPhOk5OMlq8liLYn2XUMPgZDCwqqQVprStT5IoX/pLsG4u9xuR3G5uDMkokJXcQJJRIbiIBONyO5TcQCe43I7jcQCYMpIgxEFKRESkEREACViIBSUiIAlYiUFJUxEgEpEQBKxEASkRAErEQBKGIlBUSkrEgKRESgrKCViQAQYiAIiJQUiIgCViIAEGIkBSIiCo/9k="/>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PE"/>
          </a:p>
        </p:txBody>
      </p:sp>
      <p:sp>
        <p:nvSpPr>
          <p:cNvPr id="5" name="AutoShape 6" descr="data:image/jpeg;base64,/9j/4AAQSkZJRgABAQAAAQABAAD/2wCEAAkGBxIPDw8ODxAQDw0ODxAUEA8ODw8PEBEPFBIXFhYRFBUYHCggGBolGxQVITEjJSkrLi8uFx8zODMsNygtLisBCgoKDg0OGhAQFy0kHCUsLywsLC8vLCwsLCwsLCwsLCwsLCwsLCwsLCwsLCwsLCwsLCwsLCwsLCwsLCwsLCwsK//AABEIAKIBNwMBIgACEQEDEQH/xAAcAAEAAQUBAQAAAAAAAAAAAAAAAgEEBQYHAwj/xABCEAACAgIAAgYGCAQEBAcAAAABAgADBBEFEgYTFiExQRQiUVORoQcyUlRhcZLRM0JygRUjJME0YrHhFyVDRGOCsv/EABoBAQEBAQEBAQAAAAAAAAAAAAABAgQDBQb/xAAsEQACAQMDAgUEAgMAAAAAAAAAARECAwQFEhUhURMUMWGRIjJBUkJxBiOB/9oADAMBAAIRAxEAPwDuMREAREQBERAEREAREQBERAEREAREQBERAEREAREQBERAEREAREQBERAEREAREQBERAEREAREQBERAEREAREQBERAEREAREQBERAEREAREQBEw2RlW32tRjsKkqIF15UOQxG+rrU92/aT4ewyOXiPSnWDNsQr55PVvUx9jDQ1/YiCJyZuJYcKzzcGDryXVHVib2NkbDKfNSO8GX8NQUREQBERAEREAREQBERAEREAREQBERAEREApuJGJSEokYgEokYgEo3IykAnKblIgEo3IykAnG5GUgE9xIxAJRuRlIBrdfFlw8GzIat7BVfd6QK9FkBubdhB8QAQfynlwLfErP8Qs2cNT/oqj4MB/7hh5k+XsEyWdw5w1j0rXYl41fj2nSWd2tg6OjruOwdxW+Qla1UYldQUBV5rV6tB+CqNn8u6VpEaPWk/6+3l8Bi1Btfb6x9b/AB1MpuWHCuH9QrczGy6xua2w/wAzfgPIDwAl9MrqCW4kIlKTiRiASiRiASiRiASiRiASiRiASiRiASiRiAV3EpKQBEjuJYISiRiASiRjcAlEjEQCUSMbgEokdxuIBKJHcbgEpRmABJ8ANym545dvLXY3reqjH1Prdw8vxiCSYvh3S/ByKTfXlVBFJDCxhW6lT3gq3ePCe+F0lw76zbVlUOi75j1gGteOwe+fKWNf/qetFBvtXIdzzhmD6fm0yjx7gdyluWch772qr3dcjdXXUQCobZVNeA0O+STR9f4962KtlbB0cbVlOwR7RLThXGacrrhS22otauxWUqyuvj3Hy/GW/Ri0Pg4z11ClWpUpUDtQD4a/Cc9+iNLrM/iefdr/AFNjhWQkKTXaUZSv4AL8ZRB088Rq9cdahaoNzqrBmXl8fVHfMLj9OuH2LQyZSFcl3RG0wAdFLMH2PU7gfGaVxSuhekOQtNT49/8AheSWvG1BuO25h5HY33zjGZiGtcWqyl1yWsdrd7POj8rJoeBOifjLBD67xsqu0c1bpYvtRlYfKes+d/oPfk4tbWHuVOSw9SoARzvQLjfdoT6G3JAJRIbldxAJRIgwTAJRI7jcQCUSO43EAluJGNxAJRuR3G4gEo3I7jcQCW4kdxAI7jchE3BCe43IREAnuNyERAJ7jchEQCe5TcjEQCW5XchEQCe43IREAsuPZzY+Nbcmi9a7HMCRv8Zzu/p1lurJqpQ6kbVGDAEa7jzeM3npd/wOR/R/vOQT5OoXq7dSVLg+Zm3aqa0kz0w7acYixcfHUogXmbnGiAQbD631yCdnzlxg8UrQ12VYuH/lqRWVr2ACNE9x1sjxmB48lZqDXMRXWwblH/qEeCTx6M08tLN3AW2FlRSCEU+Czk8S47W/c5PLfc8PfuZvmJ01yKUSqqvHrqrGkRK2UKvsADTx4Z0zyaQ6LXQq9YxACto78T9aYCeOLy7s5ST/AJh5t+R0PCeSyrsP6jyWRcj7jYn6SO1/pJox/SCOU2dW2yutcp9bvH4TC8U4jTl5dd7ihcuoqeWrSb5PDmXz7u78pSarTVU+UldRUCl2ay1yA7uf5R7RPaxduXJmt9Eetm5XWnNT6G4cNuXGyRl0VV13rv1gGI5SACmifq902rC6eZLWVq608rOobSMDonv1600+euJ/ET+pf+onlRlXtyW78nnTkXHUvqO5VvzAH2iTlvifw0/pE9Z+kR9xehOJCJYBOJCIgE4kIiATiQiIBLcSMRAJblZCIgE4kIiAR3KyO43NAluU3KbjcQCu5WR3KbiAT3EhuNxAJM2u+eHpY9knae4/lLAz8/rWfexXQrb9TosW6a5kvPSxHpY9ks4nw+cy/wBl8HT5egvPSx7JT0seyWc88moujortWzqVFia5kJGuYb8xNU63ltpbl8B49BLjinIx7aV0GsXQJ8JovYu/7dfzl59GedddRlrkXPkPj511S2Wa5iiaA3qbjMZ2bkK66K6k49jmrwLN6KmjneX9H9lyhbDUyg7AJYd8Yf0evSCKzWgbxALGdEicvnr0bZ6E4yzEdY/s0PsVd7yv5zwxehuQTZzWU9z6XlJ8NDx/GdDmN4Ryc2V1fNv0lus5vDn5V+r+GtS05dzaycXj9jVexd326/nLMfRuQ3OBQG3vff4zpAiZWdeXoyrS7C9J+TQuxV/26viZ6UdDbldWL16DAnW/IzeJqH0n2304XpWPk2470WV7WvWrA7hdN8Z641+7du00JxJl6ZYp6wbzRkcqqp8gBJ+lj2THY7bRCe8lFJP4kCegnQ9by6XG5dPY61j0QXnpY9kr6WJZxJzmX+y+C+XoLz0sR6WJZTxyz6v/ANl//Qnvi6xlV3qaamob7GarFCTaM2GgmQErP2sHAV3G5TcpuIBLcruQ3K7iAV3G5GIgEtxKREAhuNyG43NQZJ7jciJbZnEaaBzXW11gfbYCRtL1N00VVOKVJd7jc07P+kPEr2KhZeR9leRd/m01jiH0iZVmxUteOvlr/Mf9RGvlOWvMtUfk+jY0fKu/xhe51d3CjbEKB5sQBMVd0nw0JVsqoEf825xfP4ldkfx7rLfwdvV/SO6WmpyV6k5+mk+xa/xumP8AZX19jtj9LMLR/wBVV+qW/abE+8V/qnG5WfKzl5xp19IOu3oNmj0qZ2PtLifeK/1R2lxPvFf6pxp20CfITDcSyA/I9bMCtiqR3gaJnJb0q3W/Vnlk6fas0zubO/dpcT7xX+qB0mxPvFf6pxsSs8+Otp+rOhaNba+5nSujd+FgrkKuYlnpGTZeeYgcpf8AlEzHabE+81/qnHYm7mDTcq3VNyVaLbX8mdi7TYn3mv8AVHabE+8V/qnHYmONt92OGt/szsXabE+8V/qlrhdJMcG7rMmjRtJr5CAer5R9b8d7nJ5444G30P5u+bWn24Zl6RbTS3M7R2mxPvFX6o7TYn3ir9U47Exx1vuzXDW/2Z2LtNifeK/1CYrpPm4WfivitlpWLCh5gQT6jhv9pzKJujBooqVVLcoPRbb/AJM7BV0jxFVV9JrPKoG+b2DUn2mxPvFf6pxyRsYKCT4ATL06236sj0e2l9zOydpsT7xV+qV7S4n3ir9U4DxDIDmt0ZhqxVI7wNTNATVelW6UnLOezp1q7XVSqn0OydpcT7xV+qeOX0jxCvdkV/WX+b2GciiLWFRbrVa/B0vRbbUbmdtHSzC1/wAVV8Zd4XHca46qyKnPsDDc4PKET761Kr80nLV/jllrpW5PoncbnC+H9I8vH11eRZyj+Vzzr8GmzcO+kq1dDIoWweb1NyN+kjR+M6aM+3V69D5l/QMijrRFR07cbmscO6cYV2gbOpc+VwKj9XhNhpuVxtGVh7VIM7KblNXoz5F3GvWnFdLR7bjchuNzcHgT3EhuIgEeaYri2ZlL3Y1FT/8ANbYw+Cgf7zJRqVqUapq2uTnvE14zfsFgiH+WjaD46385gH6I5rHmass3tZiT852HUrOavDor+5s+la1a9aUUJL/hxzsfme6HxP7R2PzPdD4n9p2LUamOPsntz2X3Rxzsfme6HxP7R2PzPdfM/tOxTB9L+J2Y9NQpKrbk5NNC2ONrX1h1z689SeQtDncvujnPY/M90Pif2jsfme6HxP7TpvBKMiprasjKTKA5SjcipcoI7w4Xu17O6eOdxCxeJYWMpHU3Y+U7robLVmvl7/L65k8haHPZfdHOOx+Z7ofE/tPDK6C5dgANXgwPifEf2m4dI+MZK8SsxqrcpKUxaLAMTEryW53ZwS/N4D1RPcZGZlXZNVOX6KuBXSN2UoTdayc5e3fgvl3a84WFaT6SZr1rJrUODT+x2Z7r5n9pXsdme6+Z/abfxizNGXgVV53ImcbAwrpqdENdPOShI7wT7ZY2cXzWxcvii5SrXh3XKMTql5bEoflbnbxDtoka9seRtGlruV7fBr3Y7M918z+0p2QzPdfM/tMjxPpbl9flCq+1HW+lMWgYyPQxepH5LbT9U7YzK9JemFmNn0VdZUlOOtJzam5eZzceUCvf2fEzPkrJeey+6NZ7IZnuvmf2jshme6+Z/adi2D3jwPh+UTfH2hz+X3Rx3sfme6+Z/aeVfQ/NXf8AlbBPdrf7TtERx9oy9dym/VHGuyeZ7kx2SzPcmdliOPtF57L7o412SzPcmOyWZ7k/Obt0/wCN5GG2E2OwVGtdshSobmorAZh+HduYvh3TS0txbItcHEopFmIulHql3RST57Kb/vMvBsovO5fdGu9ksz3Jjslme5Myw6S5dnDcu8ZqDL4cd2mmup67ks5Sh7/DQJHd5iX/ABjiObj5GPi+lZVofGe13xsOm20tzgDa+AGjHkbROey+6NSy+hGXZy7pb1WBGvwnueieZ7kzYM/pZkYedWttjNhjBqawW1JXZ19otKswH1TuvWvaZbdp8luEuMi2sZuRmNjo9iqtaL3FuYewLuV4dp9OpmnWslN1KJfsYjsnme5P9twOieZ7k/ObVk8auu4MnEMTJFD0VasrSut0axWCEd/gAd+EjxbjuXgWmpr/AEn/AMua4M9aIOua9a1YhfIBpPI2TfO5fdGsdk8z3J+cdk8z3J+c6FhtkYnWWZeamTQMc2lWRa7VYDZ5OXxT85jfo86T2ZhvqyLK7LQqXV9UV0tNm/8ALOvNSNGPI2hz2X3Rp/ZPM9yfn+0dk8z3J+f7Tsu4muPtE57L7r4OMnolme5Pznti9HeIVHmqWys+1GZZ2CJVgW05Ukq1zJqUOPg0bhebxivS2JXcv/ygq36lE3Hh2TY67uqFT+xX51PxAlxE6qLe38nzb1/xHLpS/onuVnnE3B4FNxuRibghLcbkY3EAluNyMRAJblpxTh1eVU1Ny81bEHWyCGHgykd4I9sudxJAMNhdGaKVdVNxax0d7XudrWKfVBcnfL+E9uL8Bpy3qtsNqWUq4R6bXqYK+uYbX+kfCZOIhAwVnROhnFvWZS2ipay6ZNqsyKSQGIPrfWPjK5/RPGvIZ+tDdWtdhS6xDdWvgtuj6/8AeZm20IrOx0qKWY+wAbJmkcH+khcrIWqvCyTi2WFEygAU2D9YjyEjhA26zhVTPjWcumw+bqOUkBQy8p7vPumOyeiGLZa1rLYFscWWUra60WWA7DtWDomYP/xHDZVuLXgZVopv6p7ayhUNvXMR7JXjX0jJTkPjYuJfnPTrrmp0ET2rvzImZpNQzZL+juM6ZSMhK5li2WjmP8RVCqy/ZICr4eyQXo1i8mRW1fWelfxWs9dz6oXuY947gPCYV/pCo6jDv6m4emZIoNbgI9Vnnzb8R+UynH+k1eFkYWO9buc57FVlIATkCnZHn9YS/SRyZrGpFaJWuyqKFHMdnQGhsz1mrdF+m1HEKsiysMj4vPz0sQX5V36w/A6mFs+lSnqcSxMTItfM63kqRk5h1bAH8/GXchDOh7jc1bo504x83rlZbMS/HUtbTkgKyoP59+YmCP0q18xsXCymwFblOWAOXx1z8v2YlA6NuNy2w8xLqkvrcNTYgdXHgVI3uaPmfSegtsXFwsnLopYizIq1y93jyDzlbgG5cS4TVklGuUsa1sC9+hqxeVvlMdX0Nw1VFFZ5EWheXnPKVoYtWGHnosTMRxn6RasdcNq8a/JOcjNWiaRxy62pB7998yHRvppRnU5FoSzHbE5uvqu0HQKN77pmaZBfZvRnGuNxavlGRUtVq1nkV0VuYbA89+crxPo7TkWJczXJbXX1atTc9R5N70eXxmM6H9N6eJ13ulb1Nj97I5BLJrYcfnqYLE+lul1W18HLrxWbl9J9R6179bbUTSINpyeiOLaCLVe0slKM1ljMxWly6bJ8SCx+M9qOjOMlq3CvmZXtdVc8yB7dczcp7vITGdJenNGGtHVq+XflKGppo1tkI7nJ8hJdE+mlefY+O9VuJmVgFse4d5X7SnzEfTI6mT7O4/U5GOEIpyn57EViBzHW+X7O9Dwnrl8DousNtqc7NjNjkMTymliGK6/MDvmQia2oGvp0MxQliHrrOtRULWXWOwqU7FSknuXu8Jkl4PQLq8hUCW1VsimvSAo2thgPHwEvtxG1AluNyMSwQluNyMRAJbjcjEQCW4lJSSClIkdym5qDJOJHcpuIBONyO43EAluNyO43EAlEhuNxAIZhXqres76+rfnABPqcp33flucMp4pTg5FB4JnZFq3ZCizAtqflVSe/xA/ed2Msk4Tjq/WLRUtn21rUNv8AOZqokqcHGuC561cUzQ/EbMAvnb6lai63bbwY67vHUvuB51fDf8WwsvIfByrb2tqy1rLl0J2OXu79/wC86vZwnHdudqKmcnfMa1Lb9u5PL4dTdrraa7OXw50ViPy3Mq3Bdxw+y3Nuwac7Ia3Ixsbii2K7JqzqANc+gPDu+c2XpFx2nivE+ELgs14xTbZc4VgqBlXuJ9vqGdRWhAnVhFFetcnKOXXs1PHE4bTSSaqa6y3iURVJ+EeH+BuOIdHeD3pg3cVwt+kUXZCX1d+rcY72NDzEs+D5iY3+A5FxKU1WZZduVjyjnHkBPoCnGRAVRFVWJJCqACT4kieL8LoKhGoqKAkhTWugT4kDUeGNxyTith41xHMu4crmkcPerreRqxa5B1+fsl1w7pjh08BbBcMM0UWUnFNTc7WkEA69nfvc6tjYtdQ1Ui1r7EUKPlPGzhOOz9a1FRs+2a15t+3cux9xuNf6D8OtTgtePZtbnx3Cg+K86nQ+c5/wXjVeJwq3AsyrOG8RxrnLBKiz3d50o2O8GdsAlnlcLotYPZRU7j+Zq1LfGV0EVRxGw8QuPBWNjLnMMo0vYveO/agjXslTnivh+ZSDc3GuIZYoyksGm7ztiuv5TrX953N8WslGKIWr+oSo2n9J8pB+H0s3WGqs2b3zFF5tjz37ZPD9y7jj/Br78DiFXX4hw6cvEbH0G51d66zyvvXcZZcB6UYtXR+/hzcz513XIlIqZjzOx5W3rXdO4346WcvOivyHa8yg8p9o9kt04Rjq3OuPSH3vmFag7+EnhvuNxyHhFLcJzuGZfEFYYzYCVdYVZhVZvem9n/eZ3D4gnEukVOVhbbGxccpbcFKo5IPd+PiPhOk5OMlq8liLYn2XUMPgZDCwqqQVprStT5IoX/pLsG4u9xuR3G5uDMkokJXcQJJRIbiIBONyO5TcQCe43I7jcQCYMpIgxEFKRESkEREACViIBSUiIAlYiUFJUxEgEpEQBKxEASkRAErEQBKGIlBUSkrEgKRESgrKCViQAQYiAIiJQUiIgCViIAEGIkBSIiCo/9k="/>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PE"/>
          </a:p>
        </p:txBody>
      </p:sp>
      <p:pic>
        <p:nvPicPr>
          <p:cNvPr id="1032" name="Picture 8" descr="http://www.todospodemosaprender.pe/repositorio/imagenes/noticias-2013/Noviembre/ece-caso-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83768" y="4149080"/>
            <a:ext cx="4176464" cy="1897386"/>
          </a:xfrm>
          <a:prstGeom prst="rect">
            <a:avLst/>
          </a:prstGeom>
          <a:noFill/>
          <a:extLst>
            <a:ext uri="{909E8E84-426E-40DD-AFC4-6F175D3DCCD1}">
              <a14:hiddenFill xmlns:a14="http://schemas.microsoft.com/office/drawing/2010/main">
                <a:solidFill>
                  <a:srgbClr val="FFFFFF"/>
                </a:solidFill>
              </a14:hiddenFill>
            </a:ext>
          </a:extLst>
        </p:spPr>
      </p:pic>
      <p:sp>
        <p:nvSpPr>
          <p:cNvPr id="8" name="AutoShape 5" descr="2Q=="/>
          <p:cNvSpPr>
            <a:spLocks noChangeAspect="1" noChangeArrowheads="1"/>
          </p:cNvSpPr>
          <p:nvPr/>
        </p:nvSpPr>
        <p:spPr bwMode="auto">
          <a:xfrm>
            <a:off x="144463" y="46038"/>
            <a:ext cx="325976" cy="217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s-PE"/>
          </a:p>
        </p:txBody>
      </p:sp>
    </p:spTree>
    <p:extLst>
      <p:ext uri="{BB962C8B-B14F-4D97-AF65-F5344CB8AC3E}">
        <p14:creationId xmlns:p14="http://schemas.microsoft.com/office/powerpoint/2010/main" val="319231739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6"/>
          <p:cNvSpPr>
            <a:spLocks noChangeArrowheads="1"/>
          </p:cNvSpPr>
          <p:nvPr/>
        </p:nvSpPr>
        <p:spPr bwMode="auto">
          <a:xfrm>
            <a:off x="323850" y="1341438"/>
            <a:ext cx="8496300" cy="4751387"/>
          </a:xfrm>
          <a:prstGeom prst="rect">
            <a:avLst/>
          </a:prstGeom>
          <a:noFill/>
          <a:ln w="38100">
            <a:solidFill>
              <a:srgbClr val="6699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s-ES"/>
          </a:p>
        </p:txBody>
      </p:sp>
      <p:sp>
        <p:nvSpPr>
          <p:cNvPr id="15363" name="2 Marcador de contenido"/>
          <p:cNvSpPr>
            <a:spLocks/>
          </p:cNvSpPr>
          <p:nvPr/>
        </p:nvSpPr>
        <p:spPr bwMode="auto">
          <a:xfrm>
            <a:off x="395288" y="1700213"/>
            <a:ext cx="3786187" cy="4008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273050" algn="just">
              <a:spcBef>
                <a:spcPct val="20000"/>
              </a:spcBef>
              <a:buFont typeface="Arial" pitchFamily="34" charset="0"/>
              <a:buChar char="•"/>
            </a:pPr>
            <a:r>
              <a:rPr lang="es-PE" sz="2000">
                <a:latin typeface="Calibri" pitchFamily="34" charset="0"/>
              </a:rPr>
              <a:t>Pisado de césped por transeúntes.</a:t>
            </a:r>
          </a:p>
          <a:p>
            <a:pPr marL="342900" indent="-273050" algn="just">
              <a:spcBef>
                <a:spcPct val="20000"/>
              </a:spcBef>
              <a:buFont typeface="Arial" pitchFamily="34" charset="0"/>
              <a:buChar char="•"/>
            </a:pPr>
            <a:r>
              <a:rPr lang="es-PE" sz="2000">
                <a:latin typeface="Calibri" pitchFamily="34" charset="0"/>
              </a:rPr>
              <a:t>Arranque de flores de los parques.</a:t>
            </a:r>
          </a:p>
          <a:p>
            <a:pPr marL="342900" indent="-273050" algn="just">
              <a:spcBef>
                <a:spcPct val="20000"/>
              </a:spcBef>
              <a:buFont typeface="Arial" pitchFamily="34" charset="0"/>
              <a:buChar char="•"/>
            </a:pPr>
            <a:r>
              <a:rPr lang="es-PE" sz="2000">
                <a:latin typeface="Calibri" pitchFamily="34" charset="0"/>
              </a:rPr>
              <a:t>Uso indebido de agua de los parques por la población. (lavado de autos)</a:t>
            </a:r>
          </a:p>
          <a:p>
            <a:pPr marL="342900" indent="-273050" algn="just">
              <a:spcBef>
                <a:spcPct val="20000"/>
              </a:spcBef>
              <a:buFont typeface="Arial" pitchFamily="34" charset="0"/>
              <a:buChar char="•"/>
            </a:pPr>
            <a:r>
              <a:rPr lang="es-PE" sz="2000">
                <a:latin typeface="Calibri" pitchFamily="34" charset="0"/>
              </a:rPr>
              <a:t>Presencia de excrementos de canes.</a:t>
            </a:r>
          </a:p>
        </p:txBody>
      </p:sp>
      <p:pic>
        <p:nvPicPr>
          <p:cNvPr id="15364" name="Picture 17" descr="C:\Users\lrosales\Desktop\exp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16688" y="1700213"/>
            <a:ext cx="2216150" cy="150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Picture 5" descr="C:\Users\lrosales\Desktop\piscina.jpg"/>
          <p:cNvPicPr>
            <a:picLocks noChangeAspect="1" noChangeArrowheads="1"/>
          </p:cNvPicPr>
          <p:nvPr/>
        </p:nvPicPr>
        <p:blipFill>
          <a:blip r:embed="rId3">
            <a:extLst>
              <a:ext uri="{28A0092B-C50C-407E-A947-70E740481C1C}">
                <a14:useLocalDpi xmlns:a14="http://schemas.microsoft.com/office/drawing/2010/main" val="0"/>
              </a:ext>
            </a:extLst>
          </a:blip>
          <a:srcRect b="38234"/>
          <a:stretch>
            <a:fillRect/>
          </a:stretch>
        </p:blipFill>
        <p:spPr bwMode="auto">
          <a:xfrm>
            <a:off x="1724025" y="4581525"/>
            <a:ext cx="2632075" cy="133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6" name="Picture 11" descr="C:\Users\lrosales\Desktop\cesped.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43438" y="2781300"/>
            <a:ext cx="1712912" cy="182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7" name="Picture 13" descr="Résultats de recherche d'images pour « Arranque de flores de los parques publicos »"/>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59563" y="4437063"/>
            <a:ext cx="2066925" cy="154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1 Título"/>
          <p:cNvSpPr>
            <a:spLocks noGrp="1"/>
          </p:cNvSpPr>
          <p:nvPr>
            <p:ph type="title"/>
          </p:nvPr>
        </p:nvSpPr>
        <p:spPr>
          <a:xfrm>
            <a:off x="468313" y="404813"/>
            <a:ext cx="8229600" cy="720725"/>
          </a:xfrm>
          <a:solidFill>
            <a:schemeClr val="accent3">
              <a:lumMod val="75000"/>
            </a:schemeClr>
          </a:solidFill>
        </p:spPr>
        <p:txBody>
          <a:bodyPr/>
          <a:lstStyle/>
          <a:p>
            <a:pPr eaLnBrk="1" hangingPunct="1">
              <a:defRPr/>
            </a:pPr>
            <a:r>
              <a:rPr lang="es-PE" sz="3600" dirty="0" smtClean="0">
                <a:solidFill>
                  <a:schemeClr val="bg1"/>
                </a:solidFill>
                <a:latin typeface="Eras Bold ITC" panose="020B0907030504020204" pitchFamily="34" charset="0"/>
              </a:rPr>
              <a:t>Principales Problemas</a:t>
            </a:r>
            <a:endParaRPr lang="es-PE" sz="4000" dirty="0">
              <a:solidFill>
                <a:schemeClr val="bg1"/>
              </a:solidFill>
              <a:latin typeface="Eras Bold ITC" panose="020B0907030504020204" pitchFamily="34" charset="0"/>
            </a:endParaRPr>
          </a:p>
        </p:txBody>
      </p:sp>
    </p:spTree>
    <p:extLst>
      <p:ext uri="{BB962C8B-B14F-4D97-AF65-F5344CB8AC3E}">
        <p14:creationId xmlns:p14="http://schemas.microsoft.com/office/powerpoint/2010/main" val="1427398240"/>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539750" y="2708275"/>
            <a:ext cx="8229600" cy="1143000"/>
          </a:xfrm>
          <a:solidFill>
            <a:schemeClr val="accent3">
              <a:lumMod val="75000"/>
            </a:schemeClr>
          </a:solidFill>
        </p:spPr>
        <p:txBody>
          <a:bodyPr/>
          <a:lstStyle/>
          <a:p>
            <a:pPr>
              <a:defRPr/>
            </a:pPr>
            <a:r>
              <a:rPr lang="es-PE" dirty="0" smtClean="0">
                <a:solidFill>
                  <a:schemeClr val="bg1"/>
                </a:solidFill>
              </a:rPr>
              <a:t>Gerencia de Limpieza Pública</a:t>
            </a:r>
            <a:endParaRPr lang="es-PE" dirty="0">
              <a:solidFill>
                <a:schemeClr val="bg1"/>
              </a:solidFill>
            </a:endParaRPr>
          </a:p>
        </p:txBody>
      </p:sp>
    </p:spTree>
    <p:extLst>
      <p:ext uri="{BB962C8B-B14F-4D97-AF65-F5344CB8AC3E}">
        <p14:creationId xmlns:p14="http://schemas.microsoft.com/office/powerpoint/2010/main" val="400898342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1 Título"/>
          <p:cNvSpPr>
            <a:spLocks noGrp="1"/>
          </p:cNvSpPr>
          <p:nvPr>
            <p:ph type="title" idx="4294967295"/>
          </p:nvPr>
        </p:nvSpPr>
        <p:spPr>
          <a:xfrm>
            <a:off x="395288" y="188913"/>
            <a:ext cx="8280400" cy="863600"/>
          </a:xfrm>
          <a:solidFill>
            <a:schemeClr val="accent3">
              <a:lumMod val="75000"/>
            </a:schemeClr>
          </a:solidFill>
        </p:spPr>
        <p:txBody>
          <a:bodyPr/>
          <a:lstStyle/>
          <a:p>
            <a:pPr eaLnBrk="1" hangingPunct="1">
              <a:defRPr/>
            </a:pPr>
            <a:r>
              <a:rPr lang="en-US" altLang="es-PE" sz="3600" dirty="0" err="1">
                <a:solidFill>
                  <a:schemeClr val="bg1"/>
                </a:solidFill>
                <a:latin typeface="Eras Bold ITC" panose="020B0907030504020204" pitchFamily="34" charset="0"/>
              </a:rPr>
              <a:t>Servicio</a:t>
            </a:r>
            <a:r>
              <a:rPr lang="en-US" altLang="es-PE" sz="3600" dirty="0">
                <a:solidFill>
                  <a:schemeClr val="bg1"/>
                </a:solidFill>
                <a:latin typeface="Eras Bold ITC" panose="020B0907030504020204" pitchFamily="34" charset="0"/>
              </a:rPr>
              <a:t> de </a:t>
            </a:r>
            <a:r>
              <a:rPr lang="en-US" altLang="es-PE" sz="3600" dirty="0" err="1">
                <a:solidFill>
                  <a:schemeClr val="bg1"/>
                </a:solidFill>
                <a:latin typeface="Eras Bold ITC" panose="020B0907030504020204" pitchFamily="34" charset="0"/>
              </a:rPr>
              <a:t>Recolección</a:t>
            </a:r>
            <a:r>
              <a:rPr lang="en-US" altLang="es-PE" sz="3600" dirty="0">
                <a:solidFill>
                  <a:schemeClr val="bg1"/>
                </a:solidFill>
                <a:latin typeface="Eras Bold ITC" panose="020B0907030504020204" pitchFamily="34" charset="0"/>
              </a:rPr>
              <a:t> </a:t>
            </a:r>
            <a:r>
              <a:rPr lang="en-US" altLang="es-PE" sz="3600" dirty="0" err="1">
                <a:solidFill>
                  <a:schemeClr val="bg1"/>
                </a:solidFill>
                <a:latin typeface="Eras Bold ITC" panose="020B0907030504020204" pitchFamily="34" charset="0"/>
              </a:rPr>
              <a:t>Domiciliaria</a:t>
            </a:r>
            <a:endParaRPr lang="en-US" altLang="es-PE" sz="3600" dirty="0">
              <a:solidFill>
                <a:schemeClr val="bg1"/>
              </a:solidFill>
              <a:latin typeface="Eras Bold ITC" panose="020B0907030504020204" pitchFamily="34" charset="0"/>
            </a:endParaRPr>
          </a:p>
        </p:txBody>
      </p:sp>
      <p:sp>
        <p:nvSpPr>
          <p:cNvPr id="17411" name="Rectangle 6"/>
          <p:cNvSpPr>
            <a:spLocks noChangeArrowheads="1"/>
          </p:cNvSpPr>
          <p:nvPr/>
        </p:nvSpPr>
        <p:spPr bwMode="auto">
          <a:xfrm>
            <a:off x="323850" y="1341438"/>
            <a:ext cx="8496300" cy="4751387"/>
          </a:xfrm>
          <a:prstGeom prst="rect">
            <a:avLst/>
          </a:prstGeom>
          <a:noFill/>
          <a:ln w="38100">
            <a:solidFill>
              <a:srgbClr val="6699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pic>
        <p:nvPicPr>
          <p:cNvPr id="7" name="6 Imagen"/>
          <p:cNvPicPr/>
          <p:nvPr/>
        </p:nvPicPr>
        <p:blipFill>
          <a:blip r:embed="rId2" cstate="print"/>
          <a:srcRect l="23418" t="36915" r="38674" b="6742"/>
          <a:stretch>
            <a:fillRect/>
          </a:stretch>
        </p:blipFill>
        <p:spPr bwMode="auto">
          <a:xfrm>
            <a:off x="5471829" y="1675887"/>
            <a:ext cx="1944828" cy="1561415"/>
          </a:xfrm>
          <a:prstGeom prst="rect">
            <a:avLst/>
          </a:prstGeom>
          <a:ln>
            <a:noFill/>
          </a:ln>
          <a:effectLst>
            <a:glow rad="63500">
              <a:schemeClr val="accent1">
                <a:satMod val="175000"/>
                <a:alpha val="40000"/>
              </a:schemeClr>
            </a:glow>
            <a:softEdge rad="112500"/>
          </a:effectLst>
        </p:spPr>
      </p:pic>
      <p:pic>
        <p:nvPicPr>
          <p:cNvPr id="17413" name="Picture 760" descr="CAS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3250" y="1628775"/>
            <a:ext cx="1460500" cy="223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4" name="AutoShape 761"/>
          <p:cNvSpPr>
            <a:spLocks noChangeArrowheads="1"/>
          </p:cNvSpPr>
          <p:nvPr/>
        </p:nvSpPr>
        <p:spPr bwMode="auto">
          <a:xfrm>
            <a:off x="1403350" y="1628775"/>
            <a:ext cx="1296988" cy="431800"/>
          </a:xfrm>
          <a:prstGeom prst="curvedDownArrow">
            <a:avLst>
              <a:gd name="adj1" fmla="val 60074"/>
              <a:gd name="adj2" fmla="val 120147"/>
              <a:gd name="adj3" fmla="val 33333"/>
            </a:avLst>
          </a:prstGeom>
          <a:solidFill>
            <a:schemeClr val="accent1"/>
          </a:solidFill>
          <a:ln w="9525">
            <a:solidFill>
              <a:schemeClr val="tx1"/>
            </a:solidFill>
            <a:miter lim="800000"/>
            <a:headEnd/>
            <a:tailEnd/>
          </a:ln>
        </p:spPr>
        <p:txBody>
          <a:bodyPr wrap="none" anchor="ctr"/>
          <a:lstStyle/>
          <a:p>
            <a:endParaRPr lang="es-ES" altLang="es-PE">
              <a:latin typeface="Century Gothic" pitchFamily="34" charset="0"/>
            </a:endParaRPr>
          </a:p>
        </p:txBody>
      </p:sp>
      <p:pic>
        <p:nvPicPr>
          <p:cNvPr id="17415" name="Picture 765" descr="RECOGIENDO BASURA"/>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4989513" y="2420938"/>
            <a:ext cx="511175"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6" name="Picture 766" descr="SOL"/>
          <p:cNvPicPr>
            <a:picLocks noChangeAspect="1" noChangeArrowheads="1" noCrop="1"/>
          </p:cNvPicPr>
          <p:nvPr/>
        </p:nvPicPr>
        <p:blipFill>
          <a:blip r:embed="rId5">
            <a:extLst>
              <a:ext uri="{28A0092B-C50C-407E-A947-70E740481C1C}">
                <a14:useLocalDpi xmlns:a14="http://schemas.microsoft.com/office/drawing/2010/main" val="0"/>
              </a:ext>
            </a:extLst>
          </a:blip>
          <a:srcRect/>
          <a:stretch>
            <a:fillRect/>
          </a:stretch>
        </p:blipFill>
        <p:spPr bwMode="auto">
          <a:xfrm>
            <a:off x="3276600" y="1412875"/>
            <a:ext cx="9413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7" name="Picture 767" descr="luna"/>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284663" y="1484313"/>
            <a:ext cx="538162"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8" name="Line 770"/>
          <p:cNvSpPr>
            <a:spLocks noChangeShapeType="1"/>
          </p:cNvSpPr>
          <p:nvPr/>
        </p:nvSpPr>
        <p:spPr bwMode="auto">
          <a:xfrm flipV="1">
            <a:off x="3492500" y="1628775"/>
            <a:ext cx="433388" cy="503238"/>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s-PE"/>
          </a:p>
        </p:txBody>
      </p:sp>
      <p:sp>
        <p:nvSpPr>
          <p:cNvPr id="17419" name="Line 771"/>
          <p:cNvSpPr>
            <a:spLocks noChangeShapeType="1"/>
          </p:cNvSpPr>
          <p:nvPr/>
        </p:nvSpPr>
        <p:spPr bwMode="auto">
          <a:xfrm>
            <a:off x="3492500" y="1628775"/>
            <a:ext cx="504825" cy="503238"/>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es-PE"/>
          </a:p>
        </p:txBody>
      </p:sp>
      <p:pic>
        <p:nvPicPr>
          <p:cNvPr id="17420" name="Picture 772" descr="BASURA DE CASAS"/>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979613" y="2162175"/>
            <a:ext cx="1512887" cy="1314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1" name="Picture 879"/>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395288" y="5157788"/>
            <a:ext cx="2590800" cy="84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2" name="Picture 880"/>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95288" y="3860800"/>
            <a:ext cx="2590800"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3" name="Text Box 881"/>
          <p:cNvSpPr txBox="1">
            <a:spLocks noChangeArrowheads="1"/>
          </p:cNvSpPr>
          <p:nvPr/>
        </p:nvSpPr>
        <p:spPr bwMode="auto">
          <a:xfrm>
            <a:off x="6516688" y="3500438"/>
            <a:ext cx="20161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s-PE" altLang="es-PE">
                <a:latin typeface="Century Gothic" pitchFamily="34" charset="0"/>
              </a:rPr>
              <a:t>Relleno Sanitario</a:t>
            </a:r>
            <a:endParaRPr lang="es-ES" altLang="es-PE">
              <a:latin typeface="Century Gothic" pitchFamily="34" charset="0"/>
            </a:endParaRPr>
          </a:p>
        </p:txBody>
      </p:sp>
      <p:sp>
        <p:nvSpPr>
          <p:cNvPr id="17424" name="Rectangle 882"/>
          <p:cNvSpPr>
            <a:spLocks noChangeArrowheads="1"/>
          </p:cNvSpPr>
          <p:nvPr/>
        </p:nvSpPr>
        <p:spPr bwMode="auto">
          <a:xfrm>
            <a:off x="6516688" y="3500438"/>
            <a:ext cx="1943100" cy="576262"/>
          </a:xfrm>
          <a:prstGeom prst="rect">
            <a:avLst/>
          </a:prstGeom>
          <a:noFill/>
          <a:ln w="28575">
            <a:solidFill>
              <a:srgbClr val="808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s-ES" altLang="es-PE">
              <a:latin typeface="Century Gothic" pitchFamily="34" charset="0"/>
            </a:endParaRPr>
          </a:p>
        </p:txBody>
      </p:sp>
      <p:pic>
        <p:nvPicPr>
          <p:cNvPr id="17425" name="Picture 883" descr="relleno sanitario"/>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516688" y="4076700"/>
            <a:ext cx="188436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6" name="Picture 976"/>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292725" y="5516563"/>
            <a:ext cx="3538538"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27" name="AutoShape 983"/>
          <p:cNvSpPr>
            <a:spLocks noChangeArrowheads="1"/>
          </p:cNvSpPr>
          <p:nvPr/>
        </p:nvSpPr>
        <p:spPr bwMode="auto">
          <a:xfrm rot="5400000">
            <a:off x="7451726" y="2205037"/>
            <a:ext cx="1008062" cy="1008063"/>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17694720 60000 65536"/>
              <a:gd name="T9" fmla="*/ 5898240 60000 65536"/>
              <a:gd name="T10" fmla="*/ 5898240 60000 65536"/>
              <a:gd name="T11" fmla="*/ 0 60000 65536"/>
              <a:gd name="T12" fmla="*/ 12427 w 21600"/>
              <a:gd name="T13" fmla="*/ 2912 h 21600"/>
              <a:gd name="T14" fmla="*/ 18227 w 21600"/>
              <a:gd name="T15" fmla="*/ 9246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lnTo>
                  <a:pt x="21600" y="6079"/>
                </a:lnTo>
                <a:close/>
              </a:path>
            </a:pathLst>
          </a:custGeom>
          <a:solidFill>
            <a:schemeClr val="accent1"/>
          </a:solidFill>
          <a:ln w="9525">
            <a:solidFill>
              <a:schemeClr val="tx1"/>
            </a:solidFill>
            <a:miter lim="800000"/>
            <a:headEnd/>
            <a:tailEnd/>
          </a:ln>
        </p:spPr>
        <p:txBody>
          <a:bodyPr wrap="none" anchor="ctr"/>
          <a:lstStyle/>
          <a:p>
            <a:endParaRPr lang="es-PE"/>
          </a:p>
        </p:txBody>
      </p:sp>
      <p:sp>
        <p:nvSpPr>
          <p:cNvPr id="17428" name="AutoShape 773"/>
          <p:cNvSpPr>
            <a:spLocks noChangeArrowheads="1"/>
          </p:cNvSpPr>
          <p:nvPr/>
        </p:nvSpPr>
        <p:spPr bwMode="auto">
          <a:xfrm>
            <a:off x="3708400" y="2420938"/>
            <a:ext cx="1150938" cy="649287"/>
          </a:xfrm>
          <a:prstGeom prst="rightArrow">
            <a:avLst>
              <a:gd name="adj1" fmla="val 50000"/>
              <a:gd name="adj2" fmla="val 44315"/>
            </a:avLst>
          </a:prstGeom>
          <a:solidFill>
            <a:schemeClr val="accent1"/>
          </a:solidFill>
          <a:ln w="9525">
            <a:solidFill>
              <a:schemeClr val="tx1"/>
            </a:solidFill>
            <a:miter lim="800000"/>
            <a:headEnd/>
            <a:tailEnd/>
          </a:ln>
        </p:spPr>
        <p:txBody>
          <a:bodyPr wrap="none" anchor="ctr"/>
          <a:lstStyle/>
          <a:p>
            <a:endParaRPr lang="es-ES" altLang="es-PE">
              <a:latin typeface="Century Gothic" pitchFamily="34" charset="0"/>
            </a:endParaRPr>
          </a:p>
        </p:txBody>
      </p:sp>
      <p:sp>
        <p:nvSpPr>
          <p:cNvPr id="17429" name="Text Box 982"/>
          <p:cNvSpPr txBox="1">
            <a:spLocks noChangeArrowheads="1"/>
          </p:cNvSpPr>
          <p:nvPr/>
        </p:nvSpPr>
        <p:spPr bwMode="auto">
          <a:xfrm>
            <a:off x="3492500" y="2565400"/>
            <a:ext cx="1439863"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s-PE" altLang="es-PE">
                <a:latin typeface="Century Gothic" pitchFamily="34" charset="0"/>
              </a:rPr>
              <a:t>   </a:t>
            </a:r>
            <a:r>
              <a:rPr lang="es-PE" altLang="es-PE" sz="1600" b="1">
                <a:latin typeface="Century Gothic" pitchFamily="34" charset="0"/>
              </a:rPr>
              <a:t>06:00pm</a:t>
            </a:r>
            <a:r>
              <a:rPr lang="es-PE" altLang="es-PE" sz="1600">
                <a:latin typeface="Century Gothic" pitchFamily="34" charset="0"/>
              </a:rPr>
              <a:t>.</a:t>
            </a:r>
            <a:endParaRPr lang="es-ES" altLang="es-PE" sz="1600">
              <a:latin typeface="Century Gothic" pitchFamily="34" charset="0"/>
            </a:endParaRPr>
          </a:p>
        </p:txBody>
      </p:sp>
      <p:pic>
        <p:nvPicPr>
          <p:cNvPr id="17430" name="Picture 30"/>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987675" y="3213100"/>
            <a:ext cx="3529013" cy="2303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38032251"/>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6"/>
          <p:cNvSpPr>
            <a:spLocks noChangeArrowheads="1"/>
          </p:cNvSpPr>
          <p:nvPr/>
        </p:nvSpPr>
        <p:spPr bwMode="auto">
          <a:xfrm>
            <a:off x="323850" y="1484313"/>
            <a:ext cx="8496300" cy="4608512"/>
          </a:xfrm>
          <a:prstGeom prst="rect">
            <a:avLst/>
          </a:prstGeom>
          <a:noFill/>
          <a:ln w="38100">
            <a:solidFill>
              <a:srgbClr val="6699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pic>
        <p:nvPicPr>
          <p:cNvPr id="18435" name="Picture 218" descr="DSCN214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288" y="4868863"/>
            <a:ext cx="1584325"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808000"/>
                </a:solidFill>
                <a:miter lim="800000"/>
                <a:headEnd/>
                <a:tailEnd/>
              </a14:hiddenLine>
            </a:ext>
          </a:extLst>
        </p:spPr>
      </p:pic>
      <p:pic>
        <p:nvPicPr>
          <p:cNvPr id="18436" name="Picture 220" descr="DSC03400"/>
          <p:cNvPicPr>
            <a:picLocks noChangeAspect="1" noChangeArrowheads="1"/>
          </p:cNvPicPr>
          <p:nvPr/>
        </p:nvPicPr>
        <p:blipFill>
          <a:blip r:embed="rId3">
            <a:extLst>
              <a:ext uri="{28A0092B-C50C-407E-A947-70E740481C1C}">
                <a14:useLocalDpi xmlns:a14="http://schemas.microsoft.com/office/drawing/2010/main" val="0"/>
              </a:ext>
            </a:extLst>
          </a:blip>
          <a:srcRect l="8092" t="26143"/>
          <a:stretch>
            <a:fillRect/>
          </a:stretch>
        </p:blipFill>
        <p:spPr bwMode="auto">
          <a:xfrm>
            <a:off x="1981200" y="4868863"/>
            <a:ext cx="1798638"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808000"/>
                </a:solidFill>
                <a:miter lim="800000"/>
                <a:headEnd/>
                <a:tailEnd/>
              </a14:hiddenLine>
            </a:ext>
          </a:extLst>
        </p:spPr>
      </p:pic>
      <p:pic>
        <p:nvPicPr>
          <p:cNvPr id="18437" name="Picture 222" descr="P10705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8263" y="1844675"/>
            <a:ext cx="1768475" cy="1327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808000"/>
                </a:solidFill>
                <a:miter lim="800000"/>
                <a:headEnd/>
                <a:tailEnd/>
              </a14:hiddenLine>
            </a:ext>
          </a:extLst>
        </p:spPr>
      </p:pic>
      <p:pic>
        <p:nvPicPr>
          <p:cNvPr id="18438" name="Picture 223" descr="DSCN229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19925" y="1844675"/>
            <a:ext cx="1655763"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1750">
                <a:solidFill>
                  <a:srgbClr val="808000"/>
                </a:solidFill>
                <a:miter lim="800000"/>
                <a:headEnd/>
                <a:tailEnd/>
              </a14:hiddenLine>
            </a:ext>
          </a:extLst>
        </p:spPr>
      </p:pic>
      <p:pic>
        <p:nvPicPr>
          <p:cNvPr id="18439" name="Picture 228" descr="IMG_1252"/>
          <p:cNvPicPr>
            <a:picLocks noChangeAspect="1" noChangeArrowheads="1"/>
          </p:cNvPicPr>
          <p:nvPr/>
        </p:nvPicPr>
        <p:blipFill>
          <a:blip r:embed="rId6">
            <a:extLst>
              <a:ext uri="{28A0092B-C50C-407E-A947-70E740481C1C}">
                <a14:useLocalDpi xmlns:a14="http://schemas.microsoft.com/office/drawing/2010/main" val="0"/>
              </a:ext>
            </a:extLst>
          </a:blip>
          <a:srcRect b="17174"/>
          <a:stretch>
            <a:fillRect/>
          </a:stretch>
        </p:blipFill>
        <p:spPr bwMode="auto">
          <a:xfrm>
            <a:off x="6877050" y="3644900"/>
            <a:ext cx="1738313" cy="1079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0" name="Picture 229" descr="IMG_1270"/>
          <p:cNvPicPr>
            <a:picLocks noChangeAspect="1" noChangeArrowheads="1"/>
          </p:cNvPicPr>
          <p:nvPr/>
        </p:nvPicPr>
        <p:blipFill>
          <a:blip r:embed="rId7">
            <a:extLst>
              <a:ext uri="{28A0092B-C50C-407E-A947-70E740481C1C}">
                <a14:useLocalDpi xmlns:a14="http://schemas.microsoft.com/office/drawing/2010/main" val="0"/>
              </a:ext>
            </a:extLst>
          </a:blip>
          <a:srcRect r="5478" b="20679"/>
          <a:stretch>
            <a:fillRect/>
          </a:stretch>
        </p:blipFill>
        <p:spPr bwMode="auto">
          <a:xfrm>
            <a:off x="5003800" y="3644900"/>
            <a:ext cx="1800225" cy="104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1" name="Picture 230" descr="IMG_1157"/>
          <p:cNvPicPr>
            <a:picLocks noChangeAspect="1" noChangeArrowheads="1"/>
          </p:cNvPicPr>
          <p:nvPr/>
        </p:nvPicPr>
        <p:blipFill>
          <a:blip r:embed="rId8">
            <a:extLst>
              <a:ext uri="{28A0092B-C50C-407E-A947-70E740481C1C}">
                <a14:useLocalDpi xmlns:a14="http://schemas.microsoft.com/office/drawing/2010/main" val="0"/>
              </a:ext>
            </a:extLst>
          </a:blip>
          <a:srcRect l="18994" t="8855" b="23438"/>
          <a:stretch>
            <a:fillRect/>
          </a:stretch>
        </p:blipFill>
        <p:spPr bwMode="auto">
          <a:xfrm>
            <a:off x="5867400" y="4797425"/>
            <a:ext cx="1943100" cy="1217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2" name="Text Box 235"/>
          <p:cNvSpPr txBox="1">
            <a:spLocks noChangeArrowheads="1"/>
          </p:cNvSpPr>
          <p:nvPr/>
        </p:nvSpPr>
        <p:spPr bwMode="auto">
          <a:xfrm>
            <a:off x="1692275" y="1484313"/>
            <a:ext cx="158432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s-PE" altLang="es-PE" b="1">
                <a:latin typeface="Century Gothic" pitchFamily="34" charset="0"/>
              </a:rPr>
              <a:t>Calles - Vías</a:t>
            </a:r>
            <a:endParaRPr lang="es-ES" altLang="es-PE" b="1">
              <a:latin typeface="Century Gothic" pitchFamily="34" charset="0"/>
            </a:endParaRPr>
          </a:p>
        </p:txBody>
      </p:sp>
      <p:sp>
        <p:nvSpPr>
          <p:cNvPr id="18443" name="Rectangle 239"/>
          <p:cNvSpPr>
            <a:spLocks noChangeArrowheads="1"/>
          </p:cNvSpPr>
          <p:nvPr/>
        </p:nvSpPr>
        <p:spPr bwMode="auto">
          <a:xfrm>
            <a:off x="6227763" y="1484313"/>
            <a:ext cx="1639887"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s-PE" altLang="es-PE" b="1">
                <a:latin typeface="Century Gothic" pitchFamily="34" charset="0"/>
              </a:rPr>
              <a:t>Techo Limpio</a:t>
            </a:r>
            <a:endParaRPr lang="es-ES" altLang="es-PE" b="1">
              <a:latin typeface="Century Gothic" pitchFamily="34" charset="0"/>
            </a:endParaRPr>
          </a:p>
        </p:txBody>
      </p:sp>
      <p:sp>
        <p:nvSpPr>
          <p:cNvPr id="18444" name="Rectangle 241"/>
          <p:cNvSpPr>
            <a:spLocks noChangeArrowheads="1"/>
          </p:cNvSpPr>
          <p:nvPr/>
        </p:nvSpPr>
        <p:spPr bwMode="auto">
          <a:xfrm>
            <a:off x="3057525" y="4437063"/>
            <a:ext cx="803275"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50000"/>
              </a:spcBef>
            </a:pPr>
            <a:r>
              <a:rPr lang="es-PE" altLang="es-PE" b="1">
                <a:latin typeface="Century Gothic" pitchFamily="34" charset="0"/>
              </a:rPr>
              <a:t>Playa</a:t>
            </a:r>
            <a:endParaRPr lang="es-ES" altLang="es-PE" b="1">
              <a:latin typeface="Century Gothic" pitchFamily="34" charset="0"/>
            </a:endParaRPr>
          </a:p>
        </p:txBody>
      </p:sp>
      <p:sp>
        <p:nvSpPr>
          <p:cNvPr id="18445" name="Rectangle 244"/>
          <p:cNvSpPr>
            <a:spLocks noChangeArrowheads="1"/>
          </p:cNvSpPr>
          <p:nvPr/>
        </p:nvSpPr>
        <p:spPr bwMode="auto">
          <a:xfrm>
            <a:off x="6156325" y="3213100"/>
            <a:ext cx="1584325"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es-PE" altLang="es-PE" b="1">
                <a:latin typeface="Century Gothic" pitchFamily="34" charset="0"/>
              </a:rPr>
              <a:t>Río Chillón</a:t>
            </a:r>
            <a:endParaRPr lang="es-ES" altLang="es-PE" b="1">
              <a:latin typeface="Century Gothic" pitchFamily="34" charset="0"/>
            </a:endParaRPr>
          </a:p>
        </p:txBody>
      </p:sp>
      <p:pic>
        <p:nvPicPr>
          <p:cNvPr id="18446" name="Picture 245" descr="limpieza de playa"/>
          <p:cNvPicPr>
            <a:picLocks noChangeAspect="1" noChangeArrowheads="1"/>
          </p:cNvPicPr>
          <p:nvPr/>
        </p:nvPicPr>
        <p:blipFill>
          <a:blip r:embed="rId9">
            <a:extLst>
              <a:ext uri="{28A0092B-C50C-407E-A947-70E740481C1C}">
                <a14:useLocalDpi xmlns:a14="http://schemas.microsoft.com/office/drawing/2010/main" val="0"/>
              </a:ext>
            </a:extLst>
          </a:blip>
          <a:srcRect t="17641" r="14935"/>
          <a:stretch>
            <a:fillRect/>
          </a:stretch>
        </p:blipFill>
        <p:spPr bwMode="auto">
          <a:xfrm>
            <a:off x="3779838" y="4868863"/>
            <a:ext cx="1871662" cy="115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8447" name="Group 29"/>
          <p:cNvGrpSpPr>
            <a:grpSpLocks/>
          </p:cNvGrpSpPr>
          <p:nvPr/>
        </p:nvGrpSpPr>
        <p:grpSpPr bwMode="auto">
          <a:xfrm>
            <a:off x="395288" y="1844675"/>
            <a:ext cx="3529012" cy="2592388"/>
            <a:chOff x="249" y="1162"/>
            <a:chExt cx="2223" cy="1633"/>
          </a:xfrm>
        </p:grpSpPr>
        <p:pic>
          <p:nvPicPr>
            <p:cNvPr id="18450" name="Picture 227" descr="DSCN2214"/>
            <p:cNvPicPr>
              <a:picLocks noChangeAspect="1" noChangeArrowheads="1"/>
            </p:cNvPicPr>
            <p:nvPr/>
          </p:nvPicPr>
          <p:blipFill>
            <a:blip r:embed="rId10">
              <a:extLst>
                <a:ext uri="{28A0092B-C50C-407E-A947-70E740481C1C}">
                  <a14:useLocalDpi xmlns:a14="http://schemas.microsoft.com/office/drawing/2010/main" val="0"/>
                </a:ext>
              </a:extLst>
            </a:blip>
            <a:srcRect l="34293" t="31473" r="24814" b="27260"/>
            <a:stretch>
              <a:fillRect/>
            </a:stretch>
          </p:blipFill>
          <p:spPr bwMode="auto">
            <a:xfrm>
              <a:off x="249" y="1162"/>
              <a:ext cx="1043" cy="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chemeClr val="tx2"/>
                  </a:solidFill>
                  <a:miter lim="800000"/>
                  <a:headEnd/>
                  <a:tailEnd/>
                </a14:hiddenLine>
              </a:ext>
            </a:extLst>
          </p:spPr>
        </p:pic>
        <p:pic>
          <p:nvPicPr>
            <p:cNvPr id="18451" name="Picture 233" descr="IMG_20140826_070326"/>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292" y="1162"/>
              <a:ext cx="1180" cy="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52" name="Picture 26" descr="IMG_20140811_11325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610" y="1933"/>
              <a:ext cx="850" cy="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53" name="Picture 27" descr="IMG_20140811_085436"/>
            <p:cNvPicPr>
              <a:picLocks noChangeAspect="1" noChangeArrowheads="1"/>
            </p:cNvPicPr>
            <p:nvPr/>
          </p:nvPicPr>
          <p:blipFill>
            <a:blip r:embed="rId13">
              <a:extLst>
                <a:ext uri="{28A0092B-C50C-407E-A947-70E740481C1C}">
                  <a14:useLocalDpi xmlns:a14="http://schemas.microsoft.com/office/drawing/2010/main" val="0"/>
                </a:ext>
              </a:extLst>
            </a:blip>
            <a:srcRect l="4031" t="5031" r="11150" b="11929"/>
            <a:stretch>
              <a:fillRect/>
            </a:stretch>
          </p:blipFill>
          <p:spPr bwMode="auto">
            <a:xfrm>
              <a:off x="249" y="1933"/>
              <a:ext cx="681" cy="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54" name="Picture 28" descr="IMG_20140811_08561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84" y="1933"/>
              <a:ext cx="726" cy="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8448" name="Picture 225" descr="TACHITO DE BASURA"/>
          <p:cNvPicPr>
            <a:picLocks noChangeAspect="1" noChangeArrowheads="1" noCrop="1"/>
          </p:cNvPicPr>
          <p:nvPr/>
        </p:nvPicPr>
        <p:blipFill>
          <a:blip r:embed="rId15">
            <a:extLst>
              <a:ext uri="{28A0092B-C50C-407E-A947-70E740481C1C}">
                <a14:useLocalDpi xmlns:a14="http://schemas.microsoft.com/office/drawing/2010/main" val="0"/>
              </a:ext>
            </a:extLst>
          </a:blip>
          <a:srcRect/>
          <a:stretch>
            <a:fillRect/>
          </a:stretch>
        </p:blipFill>
        <p:spPr bwMode="auto">
          <a:xfrm>
            <a:off x="4067175" y="2060575"/>
            <a:ext cx="860425" cy="1027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1 Título"/>
          <p:cNvSpPr>
            <a:spLocks noGrp="1"/>
          </p:cNvSpPr>
          <p:nvPr>
            <p:ph type="title"/>
          </p:nvPr>
        </p:nvSpPr>
        <p:spPr>
          <a:xfrm>
            <a:off x="446088" y="188913"/>
            <a:ext cx="8229600" cy="1082675"/>
          </a:xfrm>
          <a:solidFill>
            <a:schemeClr val="accent3">
              <a:lumMod val="75000"/>
            </a:schemeClr>
          </a:solidFill>
        </p:spPr>
        <p:txBody>
          <a:bodyPr>
            <a:normAutofit fontScale="90000"/>
          </a:bodyPr>
          <a:lstStyle/>
          <a:p>
            <a:pPr eaLnBrk="1" hangingPunct="1">
              <a:defRPr/>
            </a:pPr>
            <a:r>
              <a:rPr lang="es-PE" sz="3600" dirty="0" smtClean="0">
                <a:solidFill>
                  <a:schemeClr val="bg1"/>
                </a:solidFill>
                <a:latin typeface="Eras Bold ITC" panose="020B0907030504020204" pitchFamily="34" charset="0"/>
              </a:rPr>
              <a:t>Servicio de Barrido y Limpieza de Espacios Públicos</a:t>
            </a:r>
            <a:endParaRPr lang="es-PE" sz="4000" dirty="0">
              <a:solidFill>
                <a:schemeClr val="bg1"/>
              </a:solidFill>
              <a:latin typeface="Eras Bold ITC" panose="020B0907030504020204" pitchFamily="34" charset="0"/>
            </a:endParaRPr>
          </a:p>
        </p:txBody>
      </p:sp>
    </p:spTree>
    <p:extLst>
      <p:ext uri="{BB962C8B-B14F-4D97-AF65-F5344CB8AC3E}">
        <p14:creationId xmlns:p14="http://schemas.microsoft.com/office/powerpoint/2010/main" val="1347761608"/>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1 Título"/>
          <p:cNvSpPr>
            <a:spLocks noGrp="1"/>
          </p:cNvSpPr>
          <p:nvPr>
            <p:ph type="title" idx="4294967295"/>
          </p:nvPr>
        </p:nvSpPr>
        <p:spPr>
          <a:xfrm>
            <a:off x="539750" y="198438"/>
            <a:ext cx="8280400" cy="1143000"/>
          </a:xfrm>
          <a:solidFill>
            <a:schemeClr val="accent3">
              <a:lumMod val="75000"/>
            </a:schemeClr>
          </a:solidFill>
        </p:spPr>
        <p:txBody>
          <a:bodyPr>
            <a:normAutofit fontScale="90000"/>
          </a:bodyPr>
          <a:lstStyle/>
          <a:p>
            <a:pPr eaLnBrk="1" hangingPunct="1">
              <a:defRPr/>
            </a:pPr>
            <a:r>
              <a:rPr lang="en-US" altLang="es-PE" sz="3600" dirty="0" err="1">
                <a:solidFill>
                  <a:schemeClr val="bg1"/>
                </a:solidFill>
                <a:latin typeface="Eras Bold ITC" panose="020B0907030504020204" pitchFamily="34" charset="0"/>
              </a:rPr>
              <a:t>Servicio</a:t>
            </a:r>
            <a:r>
              <a:rPr lang="en-US" altLang="es-PE" sz="3600" dirty="0">
                <a:solidFill>
                  <a:schemeClr val="bg1"/>
                </a:solidFill>
                <a:latin typeface="Eras Bold ITC" panose="020B0907030504020204" pitchFamily="34" charset="0"/>
              </a:rPr>
              <a:t> de </a:t>
            </a:r>
            <a:r>
              <a:rPr lang="en-US" altLang="es-PE" sz="3600" dirty="0" err="1">
                <a:solidFill>
                  <a:schemeClr val="bg1"/>
                </a:solidFill>
                <a:latin typeface="Eras Bold ITC" panose="020B0907030504020204" pitchFamily="34" charset="0"/>
              </a:rPr>
              <a:t>Barrido</a:t>
            </a:r>
            <a:r>
              <a:rPr lang="en-US" altLang="es-PE" sz="3600" dirty="0">
                <a:solidFill>
                  <a:schemeClr val="bg1"/>
                </a:solidFill>
                <a:latin typeface="Eras Bold ITC" panose="020B0907030504020204" pitchFamily="34" charset="0"/>
              </a:rPr>
              <a:t> y </a:t>
            </a:r>
            <a:r>
              <a:rPr lang="en-US" altLang="es-PE" sz="3600" dirty="0" err="1">
                <a:solidFill>
                  <a:schemeClr val="bg1"/>
                </a:solidFill>
                <a:latin typeface="Eras Bold ITC" panose="020B0907030504020204" pitchFamily="34" charset="0"/>
              </a:rPr>
              <a:t>Limpieza</a:t>
            </a:r>
            <a:r>
              <a:rPr lang="en-US" altLang="es-PE" sz="3600" dirty="0">
                <a:solidFill>
                  <a:schemeClr val="bg1"/>
                </a:solidFill>
                <a:latin typeface="Eras Bold ITC" panose="020B0907030504020204" pitchFamily="34" charset="0"/>
              </a:rPr>
              <a:t> de </a:t>
            </a:r>
            <a:r>
              <a:rPr lang="en-US" altLang="es-PE" sz="3600" dirty="0" err="1">
                <a:solidFill>
                  <a:schemeClr val="bg1"/>
                </a:solidFill>
                <a:latin typeface="Eras Bold ITC" panose="020B0907030504020204" pitchFamily="34" charset="0"/>
              </a:rPr>
              <a:t>Espacios</a:t>
            </a:r>
            <a:r>
              <a:rPr lang="en-US" altLang="es-PE" sz="3600" dirty="0">
                <a:solidFill>
                  <a:schemeClr val="bg1"/>
                </a:solidFill>
                <a:latin typeface="Eras Bold ITC" panose="020B0907030504020204" pitchFamily="34" charset="0"/>
              </a:rPr>
              <a:t> </a:t>
            </a:r>
            <a:r>
              <a:rPr lang="en-US" altLang="es-PE" sz="3600" dirty="0" err="1">
                <a:solidFill>
                  <a:schemeClr val="bg1"/>
                </a:solidFill>
                <a:latin typeface="Eras Bold ITC" panose="020B0907030504020204" pitchFamily="34" charset="0"/>
              </a:rPr>
              <a:t>Públicos</a:t>
            </a:r>
            <a:endParaRPr lang="en-US" altLang="es-PE" sz="3600" dirty="0">
              <a:solidFill>
                <a:schemeClr val="bg1"/>
              </a:solidFill>
              <a:latin typeface="Eras Bold ITC" panose="020B0907030504020204" pitchFamily="34" charset="0"/>
            </a:endParaRPr>
          </a:p>
        </p:txBody>
      </p:sp>
      <p:sp>
        <p:nvSpPr>
          <p:cNvPr id="19459" name="Rectangle 6"/>
          <p:cNvSpPr>
            <a:spLocks noChangeArrowheads="1"/>
          </p:cNvSpPr>
          <p:nvPr/>
        </p:nvSpPr>
        <p:spPr bwMode="auto">
          <a:xfrm>
            <a:off x="323850" y="1484313"/>
            <a:ext cx="8496300" cy="4608512"/>
          </a:xfrm>
          <a:prstGeom prst="rect">
            <a:avLst/>
          </a:prstGeom>
          <a:noFill/>
          <a:ln w="38100">
            <a:solidFill>
              <a:srgbClr val="6699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19460" name="Text Box 6"/>
          <p:cNvSpPr txBox="1">
            <a:spLocks noChangeArrowheads="1"/>
          </p:cNvSpPr>
          <p:nvPr/>
        </p:nvSpPr>
        <p:spPr bwMode="auto">
          <a:xfrm>
            <a:off x="1042988" y="1557338"/>
            <a:ext cx="3960812"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s-PE" altLang="es-PE" sz="1600">
                <a:latin typeface="Century Gothic" pitchFamily="34" charset="0"/>
              </a:rPr>
              <a:t>ACR – Humedales de Ventanilla</a:t>
            </a:r>
            <a:endParaRPr lang="es-ES" altLang="es-PE" sz="1600">
              <a:latin typeface="Century Gothic" pitchFamily="34" charset="0"/>
            </a:endParaRPr>
          </a:p>
        </p:txBody>
      </p:sp>
      <p:pic>
        <p:nvPicPr>
          <p:cNvPr id="19461" name="Picture 7" descr="DSCN373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76600" y="4652963"/>
            <a:ext cx="184467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2" name="Picture 8" descr="IMG_20141214_12200369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4688" y="2065338"/>
            <a:ext cx="2744787" cy="1541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5" name="Picture 14" descr="DSC03931"/>
          <p:cNvPicPr>
            <a:picLocks noChangeAspect="1" noChangeArrowheads="1"/>
          </p:cNvPicPr>
          <p:nvPr/>
        </p:nvPicPr>
        <p:blipFill>
          <a:blip r:embed="rId4" cstate="print">
            <a:extLst>
              <a:ext uri="{28A0092B-C50C-407E-A947-70E740481C1C}">
                <a14:useLocalDpi xmlns:a14="http://schemas.microsoft.com/office/drawing/2010/main" val="0"/>
              </a:ext>
            </a:extLst>
          </a:blip>
          <a:srcRect t="14740"/>
          <a:stretch>
            <a:fillRect/>
          </a:stretch>
        </p:blipFill>
        <p:spPr bwMode="auto">
          <a:xfrm>
            <a:off x="5902325" y="1725613"/>
            <a:ext cx="2187575" cy="2640012"/>
          </a:xfrm>
          <a:prstGeom prst="rect">
            <a:avLst/>
          </a:prstGeom>
          <a:solidFill>
            <a:srgbClr val="FFFFFF">
              <a:shade val="85000"/>
            </a:srgbClr>
          </a:solidFill>
          <a:ln w="88900" cap="sq">
            <a:solidFill>
              <a:schemeClr val="accent3">
                <a:lumMod val="60000"/>
                <a:lumOff val="4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19464" name="Text Box 15"/>
          <p:cNvSpPr txBox="1">
            <a:spLocks noChangeArrowheads="1"/>
          </p:cNvSpPr>
          <p:nvPr/>
        </p:nvSpPr>
        <p:spPr bwMode="auto">
          <a:xfrm>
            <a:off x="684213" y="3789363"/>
            <a:ext cx="4679950"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es-PE" altLang="es-PE" sz="1600">
                <a:latin typeface="Century Gothic" pitchFamily="34" charset="0"/>
              </a:rPr>
              <a:t>Zona Arqueológica: Pampa de los Perros, Huaca Culebras y Cerro Respiro.</a:t>
            </a:r>
            <a:endParaRPr lang="es-ES" altLang="es-PE" sz="1600">
              <a:latin typeface="Century Gothic" pitchFamily="34" charset="0"/>
            </a:endParaRPr>
          </a:p>
        </p:txBody>
      </p:sp>
      <p:sp>
        <p:nvSpPr>
          <p:cNvPr id="2" name="Rectangle 16"/>
          <p:cNvSpPr>
            <a:spLocks noChangeArrowheads="1"/>
          </p:cNvSpPr>
          <p:nvPr/>
        </p:nvSpPr>
        <p:spPr bwMode="auto">
          <a:xfrm>
            <a:off x="611188" y="3789363"/>
            <a:ext cx="4752975" cy="792162"/>
          </a:xfrm>
          <a:prstGeom prst="rect">
            <a:avLst/>
          </a:prstGeom>
          <a:noFill/>
          <a:ln w="28575">
            <a:solidFill>
              <a:srgbClr val="808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es-ES" altLang="es-PE">
              <a:latin typeface="Century Gothic" pitchFamily="34" charset="0"/>
            </a:endParaRPr>
          </a:p>
        </p:txBody>
      </p:sp>
      <p:pic>
        <p:nvPicPr>
          <p:cNvPr id="19466" name="Picture 19" descr="DSC0556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11550" y="2203450"/>
            <a:ext cx="1874838" cy="1408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67" name="Picture 20" descr="IMG_2680"/>
          <p:cNvPicPr>
            <a:picLocks noChangeAspect="1" noChangeArrowheads="1"/>
          </p:cNvPicPr>
          <p:nvPr/>
        </p:nvPicPr>
        <p:blipFill>
          <a:blip r:embed="rId6">
            <a:extLst>
              <a:ext uri="{28A0092B-C50C-407E-A947-70E740481C1C}">
                <a14:useLocalDpi xmlns:a14="http://schemas.microsoft.com/office/drawing/2010/main" val="0"/>
              </a:ext>
            </a:extLst>
          </a:blip>
          <a:srcRect l="11740" t="25139" r="10493" b="18283"/>
          <a:stretch>
            <a:fillRect/>
          </a:stretch>
        </p:blipFill>
        <p:spPr bwMode="auto">
          <a:xfrm>
            <a:off x="827088" y="4652963"/>
            <a:ext cx="2265362" cy="137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9468" name="Group 36"/>
          <p:cNvGrpSpPr>
            <a:grpSpLocks/>
          </p:cNvGrpSpPr>
          <p:nvPr/>
        </p:nvGrpSpPr>
        <p:grpSpPr bwMode="auto">
          <a:xfrm>
            <a:off x="5508625" y="4652963"/>
            <a:ext cx="1511300" cy="1077912"/>
            <a:chOff x="3606" y="2886"/>
            <a:chExt cx="942" cy="1089"/>
          </a:xfrm>
        </p:grpSpPr>
        <p:pic>
          <p:nvPicPr>
            <p:cNvPr id="19479" name="Picture 24" descr="telefono"/>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606" y="2886"/>
              <a:ext cx="942" cy="10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80" name="Text Box 30"/>
            <p:cNvSpPr txBox="1">
              <a:spLocks noChangeArrowheads="1"/>
            </p:cNvSpPr>
            <p:nvPr/>
          </p:nvSpPr>
          <p:spPr bwMode="auto">
            <a:xfrm>
              <a:off x="3696" y="3296"/>
              <a:ext cx="817" cy="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es-PE" altLang="es-PE" sz="2000" b="1">
                  <a:latin typeface="Century Gothic" pitchFamily="34" charset="0"/>
                </a:rPr>
                <a:t>631-1400</a:t>
              </a:r>
              <a:endParaRPr lang="es-ES" altLang="es-PE" sz="2000" b="1">
                <a:latin typeface="Century Gothic" pitchFamily="34" charset="0"/>
              </a:endParaRPr>
            </a:p>
          </p:txBody>
        </p:sp>
      </p:grpSp>
      <p:sp>
        <p:nvSpPr>
          <p:cNvPr id="19469" name="Text Box 31"/>
          <p:cNvSpPr txBox="1">
            <a:spLocks noChangeArrowheads="1"/>
          </p:cNvSpPr>
          <p:nvPr/>
        </p:nvSpPr>
        <p:spPr bwMode="auto">
          <a:xfrm>
            <a:off x="7019925" y="5661025"/>
            <a:ext cx="7556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s-PE" altLang="es-PE" sz="1600" b="1">
                <a:latin typeface="Century Gothic" pitchFamily="34" charset="0"/>
              </a:rPr>
              <a:t>631</a:t>
            </a:r>
            <a:endParaRPr lang="es-ES" altLang="es-PE" sz="1600" b="1">
              <a:latin typeface="Century Gothic" pitchFamily="34" charset="0"/>
            </a:endParaRPr>
          </a:p>
        </p:txBody>
      </p:sp>
      <p:grpSp>
        <p:nvGrpSpPr>
          <p:cNvPr id="19470" name="Group 34"/>
          <p:cNvGrpSpPr>
            <a:grpSpLocks/>
          </p:cNvGrpSpPr>
          <p:nvPr/>
        </p:nvGrpSpPr>
        <p:grpSpPr bwMode="auto">
          <a:xfrm>
            <a:off x="7019925" y="4581525"/>
            <a:ext cx="1223963" cy="1023938"/>
            <a:chOff x="4649" y="2840"/>
            <a:chExt cx="499" cy="811"/>
          </a:xfrm>
        </p:grpSpPr>
        <p:sp>
          <p:nvSpPr>
            <p:cNvPr id="19474" name="Text Box 26"/>
            <p:cNvSpPr txBox="1">
              <a:spLocks noChangeArrowheads="1"/>
            </p:cNvSpPr>
            <p:nvPr/>
          </p:nvSpPr>
          <p:spPr bwMode="auto">
            <a:xfrm>
              <a:off x="4649" y="2840"/>
              <a:ext cx="499" cy="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s-PE" altLang="es-PE" sz="1600" b="1">
                  <a:latin typeface="Century Gothic" pitchFamily="34" charset="0"/>
                </a:rPr>
                <a:t>201</a:t>
              </a:r>
              <a:endParaRPr lang="es-ES" altLang="es-PE" sz="1600" b="1">
                <a:latin typeface="Century Gothic" pitchFamily="34" charset="0"/>
              </a:endParaRPr>
            </a:p>
          </p:txBody>
        </p:sp>
        <p:sp>
          <p:nvSpPr>
            <p:cNvPr id="19475" name="Text Box 27"/>
            <p:cNvSpPr txBox="1">
              <a:spLocks noChangeArrowheads="1"/>
            </p:cNvSpPr>
            <p:nvPr/>
          </p:nvSpPr>
          <p:spPr bwMode="auto">
            <a:xfrm>
              <a:off x="4649" y="3024"/>
              <a:ext cx="499" cy="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s-PE" altLang="es-PE" sz="1600" b="1">
                  <a:latin typeface="Century Gothic" pitchFamily="34" charset="0"/>
                </a:rPr>
                <a:t>203</a:t>
              </a:r>
              <a:endParaRPr lang="es-ES" altLang="es-PE" sz="1600" b="1">
                <a:latin typeface="Century Gothic" pitchFamily="34" charset="0"/>
              </a:endParaRPr>
            </a:p>
          </p:txBody>
        </p:sp>
        <p:sp>
          <p:nvSpPr>
            <p:cNvPr id="19476" name="Text Box 28"/>
            <p:cNvSpPr txBox="1">
              <a:spLocks noChangeArrowheads="1"/>
            </p:cNvSpPr>
            <p:nvPr/>
          </p:nvSpPr>
          <p:spPr bwMode="auto">
            <a:xfrm>
              <a:off x="4649" y="3203"/>
              <a:ext cx="499" cy="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s-PE" altLang="es-PE" sz="1600" b="1">
                  <a:latin typeface="Century Gothic" pitchFamily="34" charset="0"/>
                </a:rPr>
                <a:t>205</a:t>
              </a:r>
              <a:endParaRPr lang="es-ES" altLang="es-PE" sz="1600" b="1">
                <a:latin typeface="Century Gothic" pitchFamily="34" charset="0"/>
              </a:endParaRPr>
            </a:p>
          </p:txBody>
        </p:sp>
        <p:sp>
          <p:nvSpPr>
            <p:cNvPr id="19477" name="Text Box 29"/>
            <p:cNvSpPr txBox="1">
              <a:spLocks noChangeArrowheads="1"/>
            </p:cNvSpPr>
            <p:nvPr/>
          </p:nvSpPr>
          <p:spPr bwMode="auto">
            <a:xfrm>
              <a:off x="4649" y="3384"/>
              <a:ext cx="499" cy="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s-PE" altLang="es-PE" sz="1600" b="1">
                  <a:latin typeface="Century Gothic" pitchFamily="34" charset="0"/>
                </a:rPr>
                <a:t>204</a:t>
              </a:r>
              <a:endParaRPr lang="es-ES" altLang="es-PE" sz="1600" b="1">
                <a:latin typeface="Century Gothic" pitchFamily="34" charset="0"/>
              </a:endParaRPr>
            </a:p>
          </p:txBody>
        </p:sp>
        <p:sp>
          <p:nvSpPr>
            <p:cNvPr id="19478" name="AutoShape 32"/>
            <p:cNvSpPr>
              <a:spLocks/>
            </p:cNvSpPr>
            <p:nvPr/>
          </p:nvSpPr>
          <p:spPr bwMode="auto">
            <a:xfrm>
              <a:off x="4876" y="2840"/>
              <a:ext cx="181" cy="726"/>
            </a:xfrm>
            <a:prstGeom prst="rightBrace">
              <a:avLst>
                <a:gd name="adj1" fmla="val 33425"/>
                <a:gd name="adj2" fmla="val 50000"/>
              </a:avLst>
            </a:prstGeom>
            <a:noFill/>
            <a:ln w="95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a:endParaRPr lang="es-ES" altLang="es-PE" b="1">
                <a:latin typeface="Century Gothic" pitchFamily="34" charset="0"/>
              </a:endParaRPr>
            </a:p>
          </p:txBody>
        </p:sp>
      </p:grpSp>
      <p:sp>
        <p:nvSpPr>
          <p:cNvPr id="19471" name="Text Box 35"/>
          <p:cNvSpPr txBox="1">
            <a:spLocks noChangeArrowheads="1"/>
          </p:cNvSpPr>
          <p:nvPr/>
        </p:nvSpPr>
        <p:spPr bwMode="auto">
          <a:xfrm>
            <a:off x="8027988" y="4868863"/>
            <a:ext cx="892175"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s-PE" altLang="es-PE" sz="1600" b="1">
                <a:latin typeface="Century Gothic" pitchFamily="34" charset="0"/>
              </a:rPr>
              <a:t>GCUEP</a:t>
            </a:r>
            <a:endParaRPr lang="es-ES" altLang="es-PE" sz="1600" b="1">
              <a:latin typeface="Century Gothic" pitchFamily="34" charset="0"/>
            </a:endParaRPr>
          </a:p>
        </p:txBody>
      </p:sp>
      <p:sp>
        <p:nvSpPr>
          <p:cNvPr id="19472" name="Text Box 39"/>
          <p:cNvSpPr txBox="1">
            <a:spLocks noChangeArrowheads="1"/>
          </p:cNvSpPr>
          <p:nvPr/>
        </p:nvSpPr>
        <p:spPr bwMode="auto">
          <a:xfrm>
            <a:off x="7667625" y="5661025"/>
            <a:ext cx="75565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spcBef>
                <a:spcPct val="50000"/>
              </a:spcBef>
            </a:pPr>
            <a:r>
              <a:rPr lang="es-PE" altLang="es-PE" sz="1600" b="1">
                <a:latin typeface="Century Gothic" pitchFamily="34" charset="0"/>
              </a:rPr>
              <a:t>GLP</a:t>
            </a:r>
            <a:endParaRPr lang="es-ES" altLang="es-PE" sz="1600" b="1">
              <a:latin typeface="Century Gothic" pitchFamily="34" charset="0"/>
            </a:endParaRPr>
          </a:p>
        </p:txBody>
      </p:sp>
      <p:sp>
        <p:nvSpPr>
          <p:cNvPr id="19473" name="Rectangle 17"/>
          <p:cNvSpPr>
            <a:spLocks noChangeArrowheads="1"/>
          </p:cNvSpPr>
          <p:nvPr/>
        </p:nvSpPr>
        <p:spPr bwMode="auto">
          <a:xfrm>
            <a:off x="971550" y="1484313"/>
            <a:ext cx="3455988" cy="504825"/>
          </a:xfrm>
          <a:prstGeom prst="rect">
            <a:avLst/>
          </a:prstGeom>
          <a:noFill/>
          <a:ln w="28575">
            <a:solidFill>
              <a:srgbClr val="808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lgn="ctr"/>
            <a:endParaRPr lang="es-ES" altLang="es-PE">
              <a:latin typeface="Century Gothic" pitchFamily="34" charset="0"/>
            </a:endParaRPr>
          </a:p>
        </p:txBody>
      </p:sp>
    </p:spTree>
    <p:extLst>
      <p:ext uri="{BB962C8B-B14F-4D97-AF65-F5344CB8AC3E}">
        <p14:creationId xmlns:p14="http://schemas.microsoft.com/office/powerpoint/2010/main" val="2677075913"/>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6"/>
          <p:cNvSpPr>
            <a:spLocks noChangeArrowheads="1"/>
          </p:cNvSpPr>
          <p:nvPr/>
        </p:nvSpPr>
        <p:spPr bwMode="auto">
          <a:xfrm>
            <a:off x="250825" y="1341438"/>
            <a:ext cx="8569325" cy="4895850"/>
          </a:xfrm>
          <a:prstGeom prst="rect">
            <a:avLst/>
          </a:prstGeom>
          <a:noFill/>
          <a:ln w="38100">
            <a:solidFill>
              <a:srgbClr val="6699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pic>
        <p:nvPicPr>
          <p:cNvPr id="20483" name="Picture 1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9750" y="1412875"/>
            <a:ext cx="3744913" cy="475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4" name="Picture 141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27538" y="1412875"/>
            <a:ext cx="4105275" cy="475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1 Título"/>
          <p:cNvSpPr>
            <a:spLocks noGrp="1"/>
          </p:cNvSpPr>
          <p:nvPr>
            <p:ph type="title"/>
          </p:nvPr>
        </p:nvSpPr>
        <p:spPr>
          <a:xfrm>
            <a:off x="395288" y="404813"/>
            <a:ext cx="8229600" cy="720725"/>
          </a:xfrm>
          <a:solidFill>
            <a:schemeClr val="accent3">
              <a:lumMod val="75000"/>
            </a:schemeClr>
          </a:solidFill>
        </p:spPr>
        <p:txBody>
          <a:bodyPr/>
          <a:lstStyle/>
          <a:p>
            <a:pPr eaLnBrk="1" hangingPunct="1">
              <a:defRPr/>
            </a:pPr>
            <a:r>
              <a:rPr lang="es-PE" sz="3600" dirty="0" smtClean="0">
                <a:solidFill>
                  <a:schemeClr val="bg1"/>
                </a:solidFill>
                <a:latin typeface="Eras Bold ITC" panose="020B0907030504020204" pitchFamily="34" charset="0"/>
              </a:rPr>
              <a:t>Puntos Críticos</a:t>
            </a:r>
            <a:endParaRPr lang="es-PE" sz="4000" dirty="0">
              <a:solidFill>
                <a:schemeClr val="bg1"/>
              </a:solidFill>
              <a:latin typeface="Eras Bold ITC" panose="020B0907030504020204" pitchFamily="34" charset="0"/>
            </a:endParaRPr>
          </a:p>
        </p:txBody>
      </p:sp>
    </p:spTree>
    <p:extLst>
      <p:ext uri="{BB962C8B-B14F-4D97-AF65-F5344CB8AC3E}">
        <p14:creationId xmlns:p14="http://schemas.microsoft.com/office/powerpoint/2010/main" val="3992113175"/>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6"/>
          <p:cNvSpPr>
            <a:spLocks noChangeArrowheads="1"/>
          </p:cNvSpPr>
          <p:nvPr/>
        </p:nvSpPr>
        <p:spPr bwMode="auto">
          <a:xfrm>
            <a:off x="323850" y="1484313"/>
            <a:ext cx="8496300" cy="4608512"/>
          </a:xfrm>
          <a:prstGeom prst="rect">
            <a:avLst/>
          </a:prstGeom>
          <a:noFill/>
          <a:ln w="38100">
            <a:solidFill>
              <a:srgbClr val="6699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nvGrpSpPr>
          <p:cNvPr id="21507" name="Group 8"/>
          <p:cNvGrpSpPr>
            <a:grpSpLocks/>
          </p:cNvGrpSpPr>
          <p:nvPr/>
        </p:nvGrpSpPr>
        <p:grpSpPr bwMode="auto">
          <a:xfrm>
            <a:off x="4500563" y="1628775"/>
            <a:ext cx="3960812" cy="2087563"/>
            <a:chOff x="1746" y="1162"/>
            <a:chExt cx="2449" cy="1732"/>
          </a:xfrm>
        </p:grpSpPr>
        <p:pic>
          <p:nvPicPr>
            <p:cNvPr id="21520" name="Picture 9" descr="IMG_20150220_081108110"/>
            <p:cNvPicPr>
              <a:picLocks noChangeAspect="1" noChangeArrowheads="1"/>
            </p:cNvPicPr>
            <p:nvPr/>
          </p:nvPicPr>
          <p:blipFill>
            <a:blip r:embed="rId2">
              <a:extLst>
                <a:ext uri="{28A0092B-C50C-407E-A947-70E740481C1C}">
                  <a14:useLocalDpi xmlns:a14="http://schemas.microsoft.com/office/drawing/2010/main" val="0"/>
                </a:ext>
              </a:extLst>
            </a:blip>
            <a:srcRect l="28105" t="4016" r="22620" b="33937"/>
            <a:stretch>
              <a:fillRect/>
            </a:stretch>
          </p:blipFill>
          <p:spPr bwMode="auto">
            <a:xfrm>
              <a:off x="1746" y="1162"/>
              <a:ext cx="2449" cy="17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21" name="Oval 10"/>
            <p:cNvSpPr>
              <a:spLocks noChangeArrowheads="1"/>
            </p:cNvSpPr>
            <p:nvPr/>
          </p:nvSpPr>
          <p:spPr bwMode="auto">
            <a:xfrm>
              <a:off x="2562" y="2024"/>
              <a:ext cx="1180" cy="726"/>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grpSp>
        <p:nvGrpSpPr>
          <p:cNvPr id="21508" name="Group 11"/>
          <p:cNvGrpSpPr>
            <a:grpSpLocks/>
          </p:cNvGrpSpPr>
          <p:nvPr/>
        </p:nvGrpSpPr>
        <p:grpSpPr bwMode="auto">
          <a:xfrm>
            <a:off x="3059113" y="3860800"/>
            <a:ext cx="3170237" cy="503238"/>
            <a:chOff x="1973" y="2659"/>
            <a:chExt cx="1997" cy="317"/>
          </a:xfrm>
        </p:grpSpPr>
        <p:sp>
          <p:nvSpPr>
            <p:cNvPr id="21518" name="Text Box 12"/>
            <p:cNvSpPr txBox="1">
              <a:spLocks noChangeArrowheads="1"/>
            </p:cNvSpPr>
            <p:nvPr/>
          </p:nvSpPr>
          <p:spPr bwMode="auto">
            <a:xfrm>
              <a:off x="1973" y="2704"/>
              <a:ext cx="199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es-PE" altLang="es-PE"/>
                <a:t>OM Nº 022-2013</a:t>
              </a:r>
              <a:endParaRPr lang="es-ES" altLang="es-PE"/>
            </a:p>
          </p:txBody>
        </p:sp>
        <p:sp>
          <p:nvSpPr>
            <p:cNvPr id="21519" name="AutoShape 13"/>
            <p:cNvSpPr>
              <a:spLocks noChangeArrowheads="1"/>
            </p:cNvSpPr>
            <p:nvPr/>
          </p:nvSpPr>
          <p:spPr bwMode="auto">
            <a:xfrm>
              <a:off x="2018" y="2659"/>
              <a:ext cx="1905" cy="317"/>
            </a:xfrm>
            <a:prstGeom prst="ribbon2">
              <a:avLst>
                <a:gd name="adj1" fmla="val 15458"/>
                <a:gd name="adj2" fmla="val 58426"/>
              </a:avLst>
            </a:prstGeom>
            <a:noFill/>
            <a:ln w="31750">
              <a:solidFill>
                <a:srgbClr val="808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pic>
        <p:nvPicPr>
          <p:cNvPr id="21509" name="Picture 1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9750" y="4437063"/>
            <a:ext cx="3959225" cy="1584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1510" name="Picture 1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2000" y="4437063"/>
            <a:ext cx="4032250" cy="1512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21511" name="Group 16"/>
          <p:cNvGrpSpPr>
            <a:grpSpLocks/>
          </p:cNvGrpSpPr>
          <p:nvPr/>
        </p:nvGrpSpPr>
        <p:grpSpPr bwMode="auto">
          <a:xfrm>
            <a:off x="539750" y="1628775"/>
            <a:ext cx="3816350" cy="2160588"/>
            <a:chOff x="385" y="2115"/>
            <a:chExt cx="2359" cy="1552"/>
          </a:xfrm>
        </p:grpSpPr>
        <p:pic>
          <p:nvPicPr>
            <p:cNvPr id="21515" name="Picture 17" descr="IMG_20150219_192234158"/>
            <p:cNvPicPr>
              <a:picLocks noChangeAspect="1" noChangeArrowheads="1"/>
            </p:cNvPicPr>
            <p:nvPr/>
          </p:nvPicPr>
          <p:blipFill>
            <a:blip r:embed="rId5">
              <a:extLst>
                <a:ext uri="{28A0092B-C50C-407E-A947-70E740481C1C}">
                  <a14:useLocalDpi xmlns:a14="http://schemas.microsoft.com/office/drawing/2010/main" val="0"/>
                </a:ext>
              </a:extLst>
            </a:blip>
            <a:srcRect t="26289" r="16316"/>
            <a:stretch>
              <a:fillRect/>
            </a:stretch>
          </p:blipFill>
          <p:spPr bwMode="auto">
            <a:xfrm>
              <a:off x="431" y="2115"/>
              <a:ext cx="2313" cy="1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16" name="Oval 18"/>
            <p:cNvSpPr>
              <a:spLocks noChangeArrowheads="1"/>
            </p:cNvSpPr>
            <p:nvPr/>
          </p:nvSpPr>
          <p:spPr bwMode="auto">
            <a:xfrm>
              <a:off x="385" y="2795"/>
              <a:ext cx="1588" cy="862"/>
            </a:xfrm>
            <a:prstGeom prst="ellipse">
              <a:avLst/>
            </a:prstGeom>
            <a:noFill/>
            <a:ln w="28575">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21517" name="Oval 19"/>
            <p:cNvSpPr>
              <a:spLocks noChangeArrowheads="1"/>
            </p:cNvSpPr>
            <p:nvPr/>
          </p:nvSpPr>
          <p:spPr bwMode="auto">
            <a:xfrm>
              <a:off x="2109" y="2387"/>
              <a:ext cx="590" cy="589"/>
            </a:xfrm>
            <a:prstGeom prst="ellipse">
              <a:avLst/>
            </a:prstGeom>
            <a:noFill/>
            <a:ln w="38100">
              <a:solidFill>
                <a:srgbClr val="FF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pic>
        <p:nvPicPr>
          <p:cNvPr id="21512" name="Picture 767" descr="luna"/>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11188" y="1628775"/>
            <a:ext cx="538162" cy="71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13" name="Picture 766" descr="SOL"/>
          <p:cNvPicPr>
            <a:picLocks noChangeAspect="1" noChangeArrowheads="1" noCrop="1"/>
          </p:cNvPicPr>
          <p:nvPr/>
        </p:nvPicPr>
        <p:blipFill>
          <a:blip r:embed="rId7">
            <a:extLst>
              <a:ext uri="{28A0092B-C50C-407E-A947-70E740481C1C}">
                <a14:useLocalDpi xmlns:a14="http://schemas.microsoft.com/office/drawing/2010/main" val="0"/>
              </a:ext>
            </a:extLst>
          </a:blip>
          <a:srcRect/>
          <a:stretch>
            <a:fillRect/>
          </a:stretch>
        </p:blipFill>
        <p:spPr bwMode="auto">
          <a:xfrm>
            <a:off x="7740650" y="1557338"/>
            <a:ext cx="941388"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1 Título"/>
          <p:cNvSpPr>
            <a:spLocks noGrp="1"/>
          </p:cNvSpPr>
          <p:nvPr>
            <p:ph type="title"/>
          </p:nvPr>
        </p:nvSpPr>
        <p:spPr>
          <a:xfrm>
            <a:off x="395288" y="404813"/>
            <a:ext cx="8229600" cy="720725"/>
          </a:xfrm>
          <a:solidFill>
            <a:schemeClr val="accent3">
              <a:lumMod val="75000"/>
            </a:schemeClr>
          </a:solidFill>
        </p:spPr>
        <p:txBody>
          <a:bodyPr/>
          <a:lstStyle/>
          <a:p>
            <a:pPr eaLnBrk="1" hangingPunct="1">
              <a:defRPr/>
            </a:pPr>
            <a:r>
              <a:rPr lang="es-PE" sz="3600" dirty="0" smtClean="0">
                <a:solidFill>
                  <a:schemeClr val="bg1"/>
                </a:solidFill>
                <a:latin typeface="Eras Bold ITC" panose="020B0907030504020204" pitchFamily="34" charset="0"/>
              </a:rPr>
              <a:t>Puntos Críticos</a:t>
            </a:r>
            <a:endParaRPr lang="es-PE" sz="4000" dirty="0">
              <a:solidFill>
                <a:schemeClr val="bg1"/>
              </a:solidFill>
              <a:latin typeface="Eras Bold ITC" panose="020B0907030504020204" pitchFamily="34" charset="0"/>
            </a:endParaRPr>
          </a:p>
        </p:txBody>
      </p:sp>
    </p:spTree>
    <p:extLst>
      <p:ext uri="{BB962C8B-B14F-4D97-AF65-F5344CB8AC3E}">
        <p14:creationId xmlns:p14="http://schemas.microsoft.com/office/powerpoint/2010/main" val="4183167981"/>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6"/>
          <p:cNvSpPr>
            <a:spLocks noChangeArrowheads="1"/>
          </p:cNvSpPr>
          <p:nvPr/>
        </p:nvSpPr>
        <p:spPr bwMode="auto">
          <a:xfrm>
            <a:off x="323850" y="1268413"/>
            <a:ext cx="8496300" cy="4824412"/>
          </a:xfrm>
          <a:prstGeom prst="rect">
            <a:avLst/>
          </a:prstGeom>
          <a:noFill/>
          <a:ln w="38100">
            <a:solidFill>
              <a:srgbClr val="6699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pic>
        <p:nvPicPr>
          <p:cNvPr id="22533" name="Picture 7" descr="DSCN373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4938" y="1484784"/>
            <a:ext cx="2879725" cy="2160588"/>
          </a:xfrm>
          <a:prstGeom prst="rect">
            <a:avLst/>
          </a:prstGeom>
          <a:solidFill>
            <a:srgbClr val="FFFFFF">
              <a:shade val="85000"/>
            </a:srgbClr>
          </a:solidFill>
          <a:ln w="88900" cap="sq">
            <a:solidFill>
              <a:schemeClr val="accent3">
                <a:lumMod val="60000"/>
                <a:lumOff val="4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22534" name="Picture 14" descr="DSC03931"/>
          <p:cNvPicPr>
            <a:picLocks noChangeAspect="1" noChangeArrowheads="1"/>
          </p:cNvPicPr>
          <p:nvPr/>
        </p:nvPicPr>
        <p:blipFill>
          <a:blip r:embed="rId3">
            <a:extLst>
              <a:ext uri="{28A0092B-C50C-407E-A947-70E740481C1C}">
                <a14:useLocalDpi xmlns:a14="http://schemas.microsoft.com/office/drawing/2010/main" val="0"/>
              </a:ext>
            </a:extLst>
          </a:blip>
          <a:srcRect t="14740"/>
          <a:stretch>
            <a:fillRect/>
          </a:stretch>
        </p:blipFill>
        <p:spPr bwMode="auto">
          <a:xfrm>
            <a:off x="4932363" y="1484784"/>
            <a:ext cx="2736850" cy="2159000"/>
          </a:xfrm>
          <a:prstGeom prst="rect">
            <a:avLst/>
          </a:prstGeom>
          <a:solidFill>
            <a:srgbClr val="FFFFFF">
              <a:shade val="85000"/>
            </a:srgbClr>
          </a:solidFill>
          <a:ln w="88900" cap="sq">
            <a:solidFill>
              <a:schemeClr val="accent3">
                <a:lumMod val="60000"/>
                <a:lumOff val="40000"/>
              </a:schemeClr>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grpSp>
        <p:nvGrpSpPr>
          <p:cNvPr id="2" name="Group 10"/>
          <p:cNvGrpSpPr>
            <a:grpSpLocks/>
          </p:cNvGrpSpPr>
          <p:nvPr/>
        </p:nvGrpSpPr>
        <p:grpSpPr bwMode="auto">
          <a:xfrm>
            <a:off x="3059113" y="3716338"/>
            <a:ext cx="3170237" cy="503237"/>
            <a:chOff x="1973" y="2659"/>
            <a:chExt cx="1997" cy="317"/>
          </a:xfrm>
        </p:grpSpPr>
        <p:sp>
          <p:nvSpPr>
            <p:cNvPr id="22536" name="Text Box 11"/>
            <p:cNvSpPr txBox="1">
              <a:spLocks noChangeArrowheads="1"/>
            </p:cNvSpPr>
            <p:nvPr/>
          </p:nvSpPr>
          <p:spPr bwMode="auto">
            <a:xfrm>
              <a:off x="1973" y="2704"/>
              <a:ext cx="1997" cy="2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algn="ctr" eaLnBrk="1" hangingPunct="1">
                <a:spcBef>
                  <a:spcPct val="50000"/>
                </a:spcBef>
              </a:pPr>
              <a:r>
                <a:rPr lang="es-PE" altLang="es-PE"/>
                <a:t>OM Nº 022-2013</a:t>
              </a:r>
              <a:endParaRPr lang="es-ES" altLang="es-PE"/>
            </a:p>
          </p:txBody>
        </p:sp>
        <p:sp>
          <p:nvSpPr>
            <p:cNvPr id="22537" name="AutoShape 12"/>
            <p:cNvSpPr>
              <a:spLocks noChangeArrowheads="1"/>
            </p:cNvSpPr>
            <p:nvPr/>
          </p:nvSpPr>
          <p:spPr bwMode="auto">
            <a:xfrm>
              <a:off x="2018" y="2659"/>
              <a:ext cx="1905" cy="317"/>
            </a:xfrm>
            <a:prstGeom prst="ribbon2">
              <a:avLst>
                <a:gd name="adj1" fmla="val 15458"/>
                <a:gd name="adj2" fmla="val 58426"/>
              </a:avLst>
            </a:prstGeom>
            <a:noFill/>
            <a:ln w="31750">
              <a:solidFill>
                <a:srgbClr val="808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grpSp>
      <p:pic>
        <p:nvPicPr>
          <p:cNvPr id="3" name="Picture 1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187450" y="4298950"/>
            <a:ext cx="6913563" cy="1722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1 Título"/>
          <p:cNvSpPr>
            <a:spLocks noGrp="1"/>
          </p:cNvSpPr>
          <p:nvPr>
            <p:ph type="title"/>
          </p:nvPr>
        </p:nvSpPr>
        <p:spPr>
          <a:xfrm>
            <a:off x="446088" y="333375"/>
            <a:ext cx="8229600" cy="719138"/>
          </a:xfrm>
          <a:solidFill>
            <a:schemeClr val="accent3">
              <a:lumMod val="75000"/>
            </a:schemeClr>
          </a:solidFill>
        </p:spPr>
        <p:txBody>
          <a:bodyPr/>
          <a:lstStyle/>
          <a:p>
            <a:pPr eaLnBrk="1" hangingPunct="1">
              <a:defRPr/>
            </a:pPr>
            <a:r>
              <a:rPr lang="es-PE" sz="3600" dirty="0" smtClean="0">
                <a:solidFill>
                  <a:schemeClr val="bg1"/>
                </a:solidFill>
                <a:latin typeface="Eras Bold ITC" panose="020B0907030504020204" pitchFamily="34" charset="0"/>
              </a:rPr>
              <a:t>Arrojo de Desmonte</a:t>
            </a:r>
            <a:endParaRPr lang="es-PE" sz="4000" dirty="0">
              <a:solidFill>
                <a:schemeClr val="bg1"/>
              </a:solidFill>
              <a:latin typeface="Eras Bold ITC" panose="020B0907030504020204" pitchFamily="34" charset="0"/>
            </a:endParaRPr>
          </a:p>
        </p:txBody>
      </p:sp>
    </p:spTree>
    <p:extLst>
      <p:ext uri="{BB962C8B-B14F-4D97-AF65-F5344CB8AC3E}">
        <p14:creationId xmlns:p14="http://schemas.microsoft.com/office/powerpoint/2010/main" val="175042645"/>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6"/>
          <p:cNvSpPr>
            <a:spLocks noChangeArrowheads="1"/>
          </p:cNvSpPr>
          <p:nvPr/>
        </p:nvSpPr>
        <p:spPr bwMode="auto">
          <a:xfrm>
            <a:off x="323850" y="1484313"/>
            <a:ext cx="8496300" cy="4608512"/>
          </a:xfrm>
          <a:prstGeom prst="rect">
            <a:avLst/>
          </a:prstGeom>
          <a:noFill/>
          <a:ln w="38100">
            <a:solidFill>
              <a:srgbClr val="6699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pic>
        <p:nvPicPr>
          <p:cNvPr id="23555" name="Picture 7"/>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95738" y="3975100"/>
            <a:ext cx="4464050" cy="1541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56"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95738" y="1663700"/>
            <a:ext cx="4464050" cy="190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3557" name="Picture 9" descr="hqdefault"/>
          <p:cNvPicPr>
            <a:picLocks noChangeAspect="1" noChangeArrowheads="1"/>
          </p:cNvPicPr>
          <p:nvPr/>
        </p:nvPicPr>
        <p:blipFill>
          <a:blip r:embed="rId4">
            <a:extLst>
              <a:ext uri="{28A0092B-C50C-407E-A947-70E740481C1C}">
                <a14:useLocalDpi xmlns:a14="http://schemas.microsoft.com/office/drawing/2010/main" val="0"/>
              </a:ext>
            </a:extLst>
          </a:blip>
          <a:srcRect l="17326" r="14966" b="26482"/>
          <a:stretch>
            <a:fillRect/>
          </a:stretch>
        </p:blipFill>
        <p:spPr bwMode="auto">
          <a:xfrm>
            <a:off x="976313" y="3789363"/>
            <a:ext cx="2443162" cy="210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8" name="Picture 10" descr="ARCHI_1735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71550" y="1557338"/>
            <a:ext cx="2425700"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1 Título"/>
          <p:cNvSpPr>
            <a:spLocks noGrp="1"/>
          </p:cNvSpPr>
          <p:nvPr>
            <p:ph type="title"/>
          </p:nvPr>
        </p:nvSpPr>
        <p:spPr>
          <a:xfrm>
            <a:off x="323850" y="115888"/>
            <a:ext cx="8496300" cy="1152525"/>
          </a:xfrm>
          <a:solidFill>
            <a:schemeClr val="accent3">
              <a:lumMod val="75000"/>
            </a:schemeClr>
          </a:solidFill>
        </p:spPr>
        <p:txBody>
          <a:bodyPr>
            <a:normAutofit fontScale="90000"/>
          </a:bodyPr>
          <a:lstStyle/>
          <a:p>
            <a:pPr eaLnBrk="1" hangingPunct="1">
              <a:defRPr/>
            </a:pPr>
            <a:r>
              <a:rPr lang="es-PE" sz="3600" dirty="0" smtClean="0">
                <a:solidFill>
                  <a:schemeClr val="bg1"/>
                </a:solidFill>
                <a:latin typeface="Eras Bold ITC" panose="020B0907030504020204" pitchFamily="34" charset="0"/>
              </a:rPr>
              <a:t>Quema e Incineración de Residuos Sólidos</a:t>
            </a:r>
            <a:endParaRPr lang="es-PE" sz="4000" dirty="0">
              <a:solidFill>
                <a:schemeClr val="bg1"/>
              </a:solidFill>
              <a:latin typeface="Eras Bold ITC" panose="020B0907030504020204" pitchFamily="34" charset="0"/>
            </a:endParaRPr>
          </a:p>
        </p:txBody>
      </p:sp>
    </p:spTree>
    <p:extLst>
      <p:ext uri="{BB962C8B-B14F-4D97-AF65-F5344CB8AC3E}">
        <p14:creationId xmlns:p14="http://schemas.microsoft.com/office/powerpoint/2010/main" val="1754455208"/>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6"/>
          <p:cNvSpPr>
            <a:spLocks noChangeArrowheads="1"/>
          </p:cNvSpPr>
          <p:nvPr/>
        </p:nvSpPr>
        <p:spPr bwMode="auto">
          <a:xfrm>
            <a:off x="323850" y="1484313"/>
            <a:ext cx="8496300" cy="4608512"/>
          </a:xfrm>
          <a:prstGeom prst="rect">
            <a:avLst/>
          </a:prstGeom>
          <a:noFill/>
          <a:ln w="38100">
            <a:solidFill>
              <a:srgbClr val="6699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pic>
        <p:nvPicPr>
          <p:cNvPr id="24579" name="Picture 8" descr="DSCN4937"/>
          <p:cNvPicPr>
            <a:picLocks noChangeAspect="1" noChangeArrowheads="1"/>
          </p:cNvPicPr>
          <p:nvPr/>
        </p:nvPicPr>
        <p:blipFill>
          <a:blip r:embed="rId2">
            <a:extLst>
              <a:ext uri="{28A0092B-C50C-407E-A947-70E740481C1C}">
                <a14:useLocalDpi xmlns:a14="http://schemas.microsoft.com/office/drawing/2010/main" val="0"/>
              </a:ext>
            </a:extLst>
          </a:blip>
          <a:srcRect t="24408"/>
          <a:stretch>
            <a:fillRect/>
          </a:stretch>
        </p:blipFill>
        <p:spPr bwMode="auto">
          <a:xfrm>
            <a:off x="620713" y="4103688"/>
            <a:ext cx="2941637" cy="189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0" name="Picture 9"/>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24300" y="4249738"/>
            <a:ext cx="4319588" cy="160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1" name="Picture 1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851275" y="1878013"/>
            <a:ext cx="4419600" cy="170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2" name="Picture 11" descr="20140516_11542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4213" y="1628775"/>
            <a:ext cx="2808287" cy="2103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1 Título"/>
          <p:cNvSpPr>
            <a:spLocks noGrp="1"/>
          </p:cNvSpPr>
          <p:nvPr>
            <p:ph type="title"/>
          </p:nvPr>
        </p:nvSpPr>
        <p:spPr>
          <a:xfrm>
            <a:off x="395288" y="260350"/>
            <a:ext cx="8424862" cy="1152525"/>
          </a:xfrm>
          <a:solidFill>
            <a:schemeClr val="accent3">
              <a:lumMod val="75000"/>
            </a:schemeClr>
          </a:solidFill>
        </p:spPr>
        <p:txBody>
          <a:bodyPr>
            <a:normAutofit fontScale="90000"/>
          </a:bodyPr>
          <a:lstStyle/>
          <a:p>
            <a:pPr eaLnBrk="1" hangingPunct="1">
              <a:defRPr/>
            </a:pPr>
            <a:r>
              <a:rPr lang="es-PE" sz="3600" dirty="0" smtClean="0">
                <a:solidFill>
                  <a:schemeClr val="bg1"/>
                </a:solidFill>
                <a:latin typeface="Eras Bold ITC" panose="020B0907030504020204" pitchFamily="34" charset="0"/>
              </a:rPr>
              <a:t>Infracciones en el ACR-Zonas de Amortiguamiento</a:t>
            </a:r>
            <a:endParaRPr lang="es-PE" sz="4000" dirty="0">
              <a:solidFill>
                <a:schemeClr val="bg1"/>
              </a:solidFill>
              <a:latin typeface="Eras Bold ITC" panose="020B0907030504020204" pitchFamily="34" charset="0"/>
            </a:endParaRPr>
          </a:p>
        </p:txBody>
      </p:sp>
    </p:spTree>
    <p:extLst>
      <p:ext uri="{BB962C8B-B14F-4D97-AF65-F5344CB8AC3E}">
        <p14:creationId xmlns:p14="http://schemas.microsoft.com/office/powerpoint/2010/main" val="331524407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91681" y="25"/>
            <a:ext cx="7452320" cy="3130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676" y="0"/>
            <a:ext cx="2427734" cy="775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02631" y="5209622"/>
            <a:ext cx="3541369" cy="1648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02631" y="4005064"/>
            <a:ext cx="3541370" cy="12045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uadroTexto 1"/>
          <p:cNvSpPr txBox="1"/>
          <p:nvPr/>
        </p:nvSpPr>
        <p:spPr>
          <a:xfrm>
            <a:off x="64574" y="4005064"/>
            <a:ext cx="5538055" cy="2492990"/>
          </a:xfrm>
          <a:prstGeom prst="rect">
            <a:avLst/>
          </a:prstGeom>
          <a:noFill/>
        </p:spPr>
        <p:txBody>
          <a:bodyPr wrap="none" rtlCol="0">
            <a:spAutoFit/>
          </a:bodyPr>
          <a:lstStyle/>
          <a:p>
            <a:r>
              <a:rPr lang="es-MX" sz="6000" b="1" dirty="0" smtClean="0">
                <a:solidFill>
                  <a:schemeClr val="accent3">
                    <a:lumMod val="75000"/>
                  </a:schemeClr>
                </a:solidFill>
              </a:rPr>
              <a:t>Muchas Gracias</a:t>
            </a:r>
          </a:p>
          <a:p>
            <a:endParaRPr lang="es-MX" sz="3200" b="1" dirty="0">
              <a:solidFill>
                <a:schemeClr val="accent3">
                  <a:lumMod val="75000"/>
                </a:schemeClr>
              </a:solidFill>
            </a:endParaRPr>
          </a:p>
          <a:p>
            <a:r>
              <a:rPr lang="es-MX" sz="3200" b="1" dirty="0" smtClean="0">
                <a:solidFill>
                  <a:schemeClr val="accent3">
                    <a:lumMod val="75000"/>
                  </a:schemeClr>
                </a:solidFill>
              </a:rPr>
              <a:t>Equipo Técnico del Presupuesto</a:t>
            </a:r>
          </a:p>
          <a:p>
            <a:r>
              <a:rPr lang="es-MX" sz="3200" b="1" dirty="0" smtClean="0">
                <a:solidFill>
                  <a:schemeClr val="accent3">
                    <a:lumMod val="75000"/>
                  </a:schemeClr>
                </a:solidFill>
              </a:rPr>
              <a:t>Participativo 2016</a:t>
            </a:r>
            <a:endParaRPr lang="es-MX" b="1" dirty="0" smtClean="0">
              <a:solidFill>
                <a:schemeClr val="accent3">
                  <a:lumMod val="75000"/>
                </a:schemeClr>
              </a:solidFill>
            </a:endParaRPr>
          </a:p>
        </p:txBody>
      </p:sp>
      <p:pic>
        <p:nvPicPr>
          <p:cNvPr id="1029" name="Picture 5"/>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929397" y="4481761"/>
            <a:ext cx="2887836" cy="5986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95455417"/>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6"/>
          <p:cNvSpPr>
            <a:spLocks noChangeArrowheads="1"/>
          </p:cNvSpPr>
          <p:nvPr/>
        </p:nvSpPr>
        <p:spPr bwMode="auto">
          <a:xfrm>
            <a:off x="323850" y="1484313"/>
            <a:ext cx="8496300" cy="4608512"/>
          </a:xfrm>
          <a:prstGeom prst="rect">
            <a:avLst/>
          </a:prstGeom>
          <a:noFill/>
          <a:ln w="38100">
            <a:solidFill>
              <a:srgbClr val="66990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s-ES"/>
          </a:p>
        </p:txBody>
      </p:sp>
      <p:sp>
        <p:nvSpPr>
          <p:cNvPr id="25603" name="2 Marcador de contenido"/>
          <p:cNvSpPr>
            <a:spLocks/>
          </p:cNvSpPr>
          <p:nvPr/>
        </p:nvSpPr>
        <p:spPr bwMode="auto">
          <a:xfrm>
            <a:off x="468313" y="1989138"/>
            <a:ext cx="4535487" cy="374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273050" algn="just">
              <a:spcBef>
                <a:spcPct val="20000"/>
              </a:spcBef>
              <a:buFont typeface="Arial" pitchFamily="34" charset="0"/>
              <a:buChar char="•"/>
            </a:pPr>
            <a:r>
              <a:rPr lang="es-PE" altLang="es-PE" sz="2200">
                <a:latin typeface="Calibri" pitchFamily="34" charset="0"/>
              </a:rPr>
              <a:t>Arrojo de Residuos Sólidos fuera del horario establecido.(Vía Pública, Río Chillón, Zona Ecológica, arqueológica, etc.)</a:t>
            </a:r>
          </a:p>
          <a:p>
            <a:pPr marL="342900" indent="-273050" algn="just">
              <a:spcBef>
                <a:spcPct val="20000"/>
              </a:spcBef>
              <a:buFont typeface="Arial" pitchFamily="34" charset="0"/>
              <a:buChar char="•"/>
            </a:pPr>
            <a:r>
              <a:rPr lang="es-PE" altLang="es-PE" sz="2200">
                <a:latin typeface="Calibri" pitchFamily="34" charset="0"/>
              </a:rPr>
              <a:t>Arrojo Desmonte. (Vía Pública, Río Chillón, Zona Ecológica, arqueológica, etc.)</a:t>
            </a:r>
          </a:p>
          <a:p>
            <a:pPr marL="342900" indent="-273050" algn="just">
              <a:spcBef>
                <a:spcPct val="20000"/>
              </a:spcBef>
              <a:buFont typeface="Arial" pitchFamily="34" charset="0"/>
              <a:buChar char="•"/>
            </a:pPr>
            <a:r>
              <a:rPr lang="es-PE" altLang="es-PE" sz="2200">
                <a:latin typeface="Calibri" pitchFamily="34" charset="0"/>
              </a:rPr>
              <a:t>Quema de Residuos Sólidos.</a:t>
            </a:r>
          </a:p>
          <a:p>
            <a:pPr marL="342900" indent="-273050" algn="just">
              <a:spcBef>
                <a:spcPct val="20000"/>
              </a:spcBef>
              <a:buFont typeface="Arial" pitchFamily="34" charset="0"/>
              <a:buChar char="•"/>
            </a:pPr>
            <a:r>
              <a:rPr lang="es-PE" altLang="es-PE" sz="2200">
                <a:latin typeface="Calibri" pitchFamily="34" charset="0"/>
              </a:rPr>
              <a:t>Construcciones en Zonas Ecológicas.</a:t>
            </a:r>
          </a:p>
        </p:txBody>
      </p:sp>
      <p:pic>
        <p:nvPicPr>
          <p:cNvPr id="25604" name="Picture 9" descr="vigilant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02250" y="3429000"/>
            <a:ext cx="3305175" cy="2660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5" name="Picture 10" descr="ojos"/>
          <p:cNvPicPr>
            <a:picLocks noChangeAspect="1" noChangeArrowheads="1"/>
          </p:cNvPicPr>
          <p:nvPr/>
        </p:nvPicPr>
        <p:blipFill>
          <a:blip r:embed="rId3">
            <a:extLst>
              <a:ext uri="{28A0092B-C50C-407E-A947-70E740481C1C}">
                <a14:useLocalDpi xmlns:a14="http://schemas.microsoft.com/office/drawing/2010/main" val="0"/>
              </a:ext>
            </a:extLst>
          </a:blip>
          <a:srcRect t="57207"/>
          <a:stretch>
            <a:fillRect/>
          </a:stretch>
        </p:blipFill>
        <p:spPr bwMode="auto">
          <a:xfrm>
            <a:off x="5435600" y="2060575"/>
            <a:ext cx="3313113" cy="965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1 Título"/>
          <p:cNvSpPr>
            <a:spLocks noGrp="1"/>
          </p:cNvSpPr>
          <p:nvPr>
            <p:ph type="title"/>
          </p:nvPr>
        </p:nvSpPr>
        <p:spPr>
          <a:xfrm>
            <a:off x="395288" y="404813"/>
            <a:ext cx="8229600" cy="720725"/>
          </a:xfrm>
          <a:solidFill>
            <a:schemeClr val="accent3">
              <a:lumMod val="75000"/>
            </a:schemeClr>
          </a:solidFill>
        </p:spPr>
        <p:txBody>
          <a:bodyPr/>
          <a:lstStyle/>
          <a:p>
            <a:pPr eaLnBrk="1" hangingPunct="1">
              <a:defRPr/>
            </a:pPr>
            <a:r>
              <a:rPr lang="es-PE" sz="3600" dirty="0" smtClean="0">
                <a:solidFill>
                  <a:schemeClr val="bg1"/>
                </a:solidFill>
                <a:latin typeface="Eras Bold ITC" panose="020B0907030504020204" pitchFamily="34" charset="0"/>
              </a:rPr>
              <a:t>Acciones a Vigilar</a:t>
            </a:r>
            <a:endParaRPr lang="es-PE" sz="4000" dirty="0">
              <a:solidFill>
                <a:schemeClr val="bg1"/>
              </a:solidFill>
              <a:latin typeface="Eras Bold ITC" panose="020B0907030504020204" pitchFamily="34" charset="0"/>
            </a:endParaRPr>
          </a:p>
        </p:txBody>
      </p:sp>
    </p:spTree>
    <p:extLst>
      <p:ext uri="{BB962C8B-B14F-4D97-AF65-F5344CB8AC3E}">
        <p14:creationId xmlns:p14="http://schemas.microsoft.com/office/powerpoint/2010/main" val="2331731788"/>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92275" y="0"/>
            <a:ext cx="7451725" cy="3130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6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750" y="0"/>
            <a:ext cx="2427288" cy="776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628" name="Picture 6"/>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02288" y="5210175"/>
            <a:ext cx="3541712" cy="164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629"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02288" y="4005263"/>
            <a:ext cx="3541712" cy="1204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uadroTexto 1"/>
          <p:cNvSpPr txBox="1"/>
          <p:nvPr/>
        </p:nvSpPr>
        <p:spPr>
          <a:xfrm>
            <a:off x="65088" y="4005263"/>
            <a:ext cx="5537200" cy="2492375"/>
          </a:xfrm>
          <a:prstGeom prst="rect">
            <a:avLst/>
          </a:prstGeom>
          <a:noFill/>
        </p:spPr>
        <p:txBody>
          <a:bodyPr wrap="none">
            <a:spAutoFit/>
          </a:bodyPr>
          <a:lstStyle/>
          <a:p>
            <a:pPr>
              <a:defRPr/>
            </a:pPr>
            <a:r>
              <a:rPr lang="es-MX" sz="6000" b="1" dirty="0">
                <a:solidFill>
                  <a:schemeClr val="accent3">
                    <a:lumMod val="75000"/>
                  </a:schemeClr>
                </a:solidFill>
              </a:rPr>
              <a:t>Muchas Gracias</a:t>
            </a:r>
          </a:p>
          <a:p>
            <a:pPr>
              <a:defRPr/>
            </a:pPr>
            <a:endParaRPr lang="es-MX" sz="3200" b="1" dirty="0">
              <a:solidFill>
                <a:schemeClr val="accent3">
                  <a:lumMod val="75000"/>
                </a:schemeClr>
              </a:solidFill>
            </a:endParaRPr>
          </a:p>
          <a:p>
            <a:pPr>
              <a:defRPr/>
            </a:pPr>
            <a:r>
              <a:rPr lang="es-MX" sz="3200" b="1" dirty="0">
                <a:solidFill>
                  <a:schemeClr val="accent3">
                    <a:lumMod val="75000"/>
                  </a:schemeClr>
                </a:solidFill>
              </a:rPr>
              <a:t>Equipo Técnico del Presupuesto</a:t>
            </a:r>
          </a:p>
          <a:p>
            <a:pPr>
              <a:defRPr/>
            </a:pPr>
            <a:r>
              <a:rPr lang="es-MX" sz="3200" b="1" dirty="0">
                <a:solidFill>
                  <a:schemeClr val="accent3">
                    <a:lumMod val="75000"/>
                  </a:schemeClr>
                </a:solidFill>
              </a:rPr>
              <a:t>Participativo 2016</a:t>
            </a:r>
            <a:endParaRPr lang="es-MX" b="1" dirty="0">
              <a:solidFill>
                <a:schemeClr val="accent3">
                  <a:lumMod val="75000"/>
                </a:schemeClr>
              </a:solidFill>
            </a:endParaRPr>
          </a:p>
        </p:txBody>
      </p:sp>
      <p:pic>
        <p:nvPicPr>
          <p:cNvPr id="26631"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29313" y="4481513"/>
            <a:ext cx="2887662" cy="598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18398608"/>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91681" y="25"/>
            <a:ext cx="7452320" cy="31308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676" y="0"/>
            <a:ext cx="2427734" cy="7757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8969" y="4005064"/>
            <a:ext cx="5621600" cy="28529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602631" y="5209622"/>
            <a:ext cx="3541369" cy="16483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602631" y="4005064"/>
            <a:ext cx="3541370" cy="12045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uadroTexto 1"/>
          <p:cNvSpPr txBox="1"/>
          <p:nvPr/>
        </p:nvSpPr>
        <p:spPr>
          <a:xfrm>
            <a:off x="97824" y="2708920"/>
            <a:ext cx="8240141" cy="1354217"/>
          </a:xfrm>
          <a:prstGeom prst="rect">
            <a:avLst/>
          </a:prstGeom>
          <a:noFill/>
        </p:spPr>
        <p:txBody>
          <a:bodyPr wrap="none" rtlCol="0">
            <a:spAutoFit/>
          </a:bodyPr>
          <a:lstStyle/>
          <a:p>
            <a:r>
              <a:rPr lang="es-MX" sz="3200" b="1" dirty="0" smtClean="0"/>
              <a:t>Taller de Diagnóstico Distrital e Identificación y </a:t>
            </a:r>
          </a:p>
          <a:p>
            <a:r>
              <a:rPr lang="es-MX" sz="3200" b="1" dirty="0" smtClean="0"/>
              <a:t>Priorización de Resultados</a:t>
            </a:r>
          </a:p>
          <a:p>
            <a:r>
              <a:rPr lang="es-MX" b="1" dirty="0" smtClean="0"/>
              <a:t>27 de Abril de 2015</a:t>
            </a:r>
          </a:p>
        </p:txBody>
      </p:sp>
      <p:pic>
        <p:nvPicPr>
          <p:cNvPr id="1029" name="Picture 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929397" y="4481761"/>
            <a:ext cx="2887836" cy="5986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36456762"/>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Título"/>
          <p:cNvSpPr txBox="1">
            <a:spLocks noGrp="1"/>
          </p:cNvSpPr>
          <p:nvPr>
            <p:ph type="title"/>
          </p:nvPr>
        </p:nvSpPr>
        <p:spPr>
          <a:xfrm>
            <a:off x="539552" y="980728"/>
            <a:ext cx="8229600" cy="1143000"/>
          </a:xfrm>
          <a:prstGeom prst="rect">
            <a:avLst/>
          </a:prstGeom>
          <a:solidFill>
            <a:schemeClr val="accent3">
              <a:lumMod val="75000"/>
            </a:schemeClr>
          </a:solidFill>
        </p:spPr>
        <p:txBody>
          <a:bodyPr vert="horz" lIns="91440" tIns="45720" rIns="91440" bIns="45720" rtlCol="0" anchor="ctr">
            <a:noAutofit/>
          </a:bodyPr>
          <a:lstStyle/>
          <a:p>
            <a:r>
              <a:rPr lang="es-PE" sz="4000" b="1" dirty="0" smtClean="0">
                <a:solidFill>
                  <a:schemeClr val="bg1"/>
                </a:solidFill>
                <a:latin typeface="Eras Bold ITC" panose="020B0907030504020204" pitchFamily="34" charset="0"/>
              </a:rPr>
              <a:t>GERENCIA DE SEGURIDAD CIUDADANA</a:t>
            </a:r>
            <a:endParaRPr lang="es-PE" sz="4000" b="1" dirty="0">
              <a:solidFill>
                <a:schemeClr val="bg1"/>
              </a:solidFill>
              <a:latin typeface="Eras Bold ITC" panose="020B0907030504020204" pitchFamily="34" charset="0"/>
            </a:endParaRPr>
          </a:p>
        </p:txBody>
      </p:sp>
      <p:pic>
        <p:nvPicPr>
          <p:cNvPr id="3" name="2 Imagen" descr="SAM_6403"/>
          <p:cNvPicPr/>
          <p:nvPr/>
        </p:nvPicPr>
        <p:blipFill>
          <a:blip r:embed="rId2">
            <a:extLst>
              <a:ext uri="{28A0092B-C50C-407E-A947-70E740481C1C}">
                <a14:useLocalDpi xmlns:a14="http://schemas.microsoft.com/office/drawing/2010/main" val="0"/>
              </a:ext>
            </a:extLst>
          </a:blip>
          <a:srcRect t="28535" b="10606"/>
          <a:stretch>
            <a:fillRect/>
          </a:stretch>
        </p:blipFill>
        <p:spPr bwMode="auto">
          <a:xfrm>
            <a:off x="1763688" y="2444750"/>
            <a:ext cx="5760640" cy="3288506"/>
          </a:xfrm>
          <a:prstGeom prst="rect">
            <a:avLst/>
          </a:prstGeom>
          <a:noFill/>
          <a:ln w="9525">
            <a:solidFill>
              <a:srgbClr val="000000"/>
            </a:solidFill>
            <a:miter lim="800000"/>
            <a:headEnd/>
            <a:tailEnd/>
          </a:ln>
          <a:effectLst>
            <a:glow rad="228600">
              <a:schemeClr val="accent3">
                <a:satMod val="175000"/>
                <a:alpha val="40000"/>
              </a:schemeClr>
            </a:glow>
            <a:outerShdw blurRad="76200" dir="13500000" sy="23000" kx="1200000" algn="br" rotWithShape="0">
              <a:prstClr val="black">
                <a:alpha val="20000"/>
              </a:prstClr>
            </a:outerShdw>
          </a:effectLst>
        </p:spPr>
      </p:pic>
    </p:spTree>
    <p:extLst>
      <p:ext uri="{BB962C8B-B14F-4D97-AF65-F5344CB8AC3E}">
        <p14:creationId xmlns:p14="http://schemas.microsoft.com/office/powerpoint/2010/main" val="3406726381"/>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148064" y="2204864"/>
            <a:ext cx="3187292" cy="2822451"/>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17" name="Rectángulo 2"/>
          <p:cNvSpPr txBox="1">
            <a:spLocks noChangeArrowheads="1"/>
          </p:cNvSpPr>
          <p:nvPr/>
        </p:nvSpPr>
        <p:spPr bwMode="auto">
          <a:xfrm>
            <a:off x="598488" y="260350"/>
            <a:ext cx="8031162" cy="792163"/>
          </a:xfrm>
          <a:prstGeom prst="rect">
            <a:avLst/>
          </a:prstGeom>
          <a:solidFill>
            <a:schemeClr val="accent3">
              <a:lumMod val="75000"/>
            </a:schemeClr>
          </a:solidFill>
          <a:ln>
            <a:noFill/>
          </a:ln>
          <a:extLst/>
        </p:spPr>
        <p:txBody>
          <a:bodyPr lIns="68580" tIns="34290" rIns="68580" bIns="34290" anchor="b"/>
          <a:lstStyle>
            <a:lvl1pPr defTabSz="457200" eaLnBrk="0" hangingPunct="0">
              <a:defRPr>
                <a:solidFill>
                  <a:schemeClr val="tx1"/>
                </a:solidFill>
                <a:latin typeface="Arial" charset="0"/>
              </a:defRPr>
            </a:lvl1pPr>
            <a:lvl2pPr marL="742950" indent="-285750" defTabSz="457200" eaLnBrk="0" hangingPunct="0">
              <a:defRPr>
                <a:solidFill>
                  <a:schemeClr val="tx1"/>
                </a:solidFill>
                <a:latin typeface="Arial" charset="0"/>
              </a:defRPr>
            </a:lvl2pPr>
            <a:lvl3pPr marL="1143000" indent="-228600" defTabSz="457200" eaLnBrk="0" hangingPunct="0">
              <a:defRPr>
                <a:solidFill>
                  <a:schemeClr val="tx1"/>
                </a:solidFill>
                <a:latin typeface="Arial" charset="0"/>
              </a:defRPr>
            </a:lvl3pPr>
            <a:lvl4pPr marL="1600200" indent="-228600" defTabSz="457200" eaLnBrk="0" hangingPunct="0">
              <a:defRPr>
                <a:solidFill>
                  <a:schemeClr val="tx1"/>
                </a:solidFill>
                <a:latin typeface="Arial" charset="0"/>
              </a:defRPr>
            </a:lvl4pPr>
            <a:lvl5pPr marL="2057400" indent="-228600" defTabSz="4572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s-ES" altLang="es-PE" sz="3900" dirty="0">
                <a:solidFill>
                  <a:schemeClr val="bg1"/>
                </a:solidFill>
                <a:latin typeface="Eras Bold ITC"/>
              </a:rPr>
              <a:t>Alineamiento Estratégico del Plan</a:t>
            </a:r>
          </a:p>
        </p:txBody>
      </p:sp>
      <p:sp>
        <p:nvSpPr>
          <p:cNvPr id="3" name="2 CuadroTexto"/>
          <p:cNvSpPr txBox="1"/>
          <p:nvPr/>
        </p:nvSpPr>
        <p:spPr>
          <a:xfrm>
            <a:off x="598488" y="1531238"/>
            <a:ext cx="4015581" cy="4191917"/>
          </a:xfrm>
          <a:prstGeom prst="rect">
            <a:avLst/>
          </a:prstGeom>
          <a:noFill/>
        </p:spPr>
        <p:txBody>
          <a:bodyPr wrap="square" rtlCol="0">
            <a:spAutoFit/>
          </a:bodyPr>
          <a:lstStyle/>
          <a:p>
            <a:pPr algn="ctr">
              <a:spcBef>
                <a:spcPct val="20000"/>
              </a:spcBef>
              <a:defRPr/>
            </a:pPr>
            <a:r>
              <a:rPr lang="es-PE" altLang="es-PE" sz="3200" b="1" dirty="0">
                <a:effectLst>
                  <a:outerShdw blurRad="38100" dist="38100" dir="2700000" algn="tl">
                    <a:srgbClr val="000000">
                      <a:alpha val="43137"/>
                    </a:srgbClr>
                  </a:outerShdw>
                </a:effectLst>
              </a:rPr>
              <a:t>POLITICA </a:t>
            </a:r>
            <a:r>
              <a:rPr lang="es-PE" altLang="es-PE" sz="3200" b="1" dirty="0" smtClean="0">
                <a:effectLst>
                  <a:outerShdw blurRad="38100" dist="38100" dir="2700000" algn="tl">
                    <a:srgbClr val="000000">
                      <a:alpha val="43137"/>
                    </a:srgbClr>
                  </a:outerShdw>
                </a:effectLst>
              </a:rPr>
              <a:t>7</a:t>
            </a:r>
          </a:p>
          <a:p>
            <a:pPr algn="ctr">
              <a:spcBef>
                <a:spcPct val="20000"/>
              </a:spcBef>
              <a:defRPr/>
            </a:pPr>
            <a:endParaRPr lang="es-PE" altLang="es-PE" sz="3200" b="1" dirty="0">
              <a:effectLst>
                <a:outerShdw blurRad="38100" dist="38100" dir="2700000" algn="tl">
                  <a:srgbClr val="000000">
                    <a:alpha val="43137"/>
                  </a:srgbClr>
                </a:outerShdw>
              </a:effectLst>
            </a:endParaRPr>
          </a:p>
          <a:p>
            <a:pPr algn="ctr"/>
            <a:r>
              <a:rPr lang="es-PE" altLang="es-PE" sz="3200" b="1" dirty="0">
                <a:solidFill>
                  <a:schemeClr val="accent6">
                    <a:lumMod val="50000"/>
                  </a:schemeClr>
                </a:solidFill>
                <a:effectLst>
                  <a:outerShdw blurRad="38100" dist="38100" dir="2700000" algn="tl">
                    <a:srgbClr val="000000">
                      <a:alpha val="43137"/>
                    </a:srgbClr>
                  </a:outerShdw>
                </a:effectLst>
              </a:rPr>
              <a:t>Erradicación de la violencia y fortalecimiento del civismo y de la seguridad ciudadana</a:t>
            </a:r>
          </a:p>
          <a:p>
            <a:endParaRPr lang="es-PE" altLang="es-PE" b="1" u="sng" dirty="0">
              <a:solidFill>
                <a:srgbClr val="FF0000"/>
              </a:solidFill>
              <a:latin typeface="Trebuchet MS" pitchFamily="34" charset="0"/>
            </a:endParaRPr>
          </a:p>
          <a:p>
            <a:endParaRPr lang="es-PE" dirty="0"/>
          </a:p>
        </p:txBody>
      </p:sp>
      <p:sp>
        <p:nvSpPr>
          <p:cNvPr id="18" name="17 Flecha abajo"/>
          <p:cNvSpPr/>
          <p:nvPr/>
        </p:nvSpPr>
        <p:spPr>
          <a:xfrm>
            <a:off x="2267744" y="2204864"/>
            <a:ext cx="648072" cy="561925"/>
          </a:xfrm>
          <a:prstGeom prst="downArrow">
            <a:avLst/>
          </a:prstGeom>
          <a:solidFill>
            <a:schemeClr val="accent3">
              <a:lumMod val="60000"/>
              <a:lumOff val="40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a:endParaRPr lang="es-PE"/>
          </a:p>
        </p:txBody>
      </p:sp>
    </p:spTree>
    <p:extLst>
      <p:ext uri="{BB962C8B-B14F-4D97-AF65-F5344CB8AC3E}">
        <p14:creationId xmlns:p14="http://schemas.microsoft.com/office/powerpoint/2010/main" val="1240308126"/>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2"/>
          <p:cNvSpPr txBox="1">
            <a:spLocks noGrp="1" noChangeArrowheads="1"/>
          </p:cNvSpPr>
          <p:nvPr>
            <p:ph type="title"/>
          </p:nvPr>
        </p:nvSpPr>
        <p:spPr bwMode="auto">
          <a:prstGeom prst="rect">
            <a:avLst/>
          </a:prstGeom>
          <a:solidFill>
            <a:schemeClr val="accent3">
              <a:lumMod val="75000"/>
            </a:schemeClr>
          </a:solidFill>
          <a:ln>
            <a:noFill/>
          </a:ln>
          <a:extLst/>
        </p:spPr>
        <p:txBody>
          <a:bodyPr lIns="68580" tIns="34290" rIns="68580" bIns="34290" anchor="b"/>
          <a:lstStyle>
            <a:lvl1pPr defTabSz="457200" eaLnBrk="0" hangingPunct="0">
              <a:defRPr>
                <a:solidFill>
                  <a:schemeClr val="tx1"/>
                </a:solidFill>
                <a:latin typeface="Arial" charset="0"/>
              </a:defRPr>
            </a:lvl1pPr>
            <a:lvl2pPr marL="742950" indent="-285750" defTabSz="457200" eaLnBrk="0" hangingPunct="0">
              <a:defRPr>
                <a:solidFill>
                  <a:schemeClr val="tx1"/>
                </a:solidFill>
                <a:latin typeface="Arial" charset="0"/>
              </a:defRPr>
            </a:lvl2pPr>
            <a:lvl3pPr marL="1143000" indent="-228600" defTabSz="457200" eaLnBrk="0" hangingPunct="0">
              <a:defRPr>
                <a:solidFill>
                  <a:schemeClr val="tx1"/>
                </a:solidFill>
                <a:latin typeface="Arial" charset="0"/>
              </a:defRPr>
            </a:lvl3pPr>
            <a:lvl4pPr marL="1600200" indent="-228600" defTabSz="457200" eaLnBrk="0" hangingPunct="0">
              <a:defRPr>
                <a:solidFill>
                  <a:schemeClr val="tx1"/>
                </a:solidFill>
                <a:latin typeface="Arial" charset="0"/>
              </a:defRPr>
            </a:lvl4pPr>
            <a:lvl5pPr marL="2057400" indent="-228600" defTabSz="4572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s-ES" altLang="es-PE" sz="3900" dirty="0">
                <a:solidFill>
                  <a:schemeClr val="bg1"/>
                </a:solidFill>
                <a:latin typeface="Eras Bold ITC"/>
              </a:rPr>
              <a:t>Alineamiento Estratégico del Plan</a:t>
            </a:r>
          </a:p>
        </p:txBody>
      </p:sp>
      <p:pic>
        <p:nvPicPr>
          <p:cNvPr id="5" name="Imagen 9"/>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796136" y="2492896"/>
            <a:ext cx="2840810" cy="27990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9 CuadroTexto"/>
          <p:cNvSpPr txBox="1"/>
          <p:nvPr/>
        </p:nvSpPr>
        <p:spPr>
          <a:xfrm>
            <a:off x="611560" y="1556792"/>
            <a:ext cx="4464496" cy="5293757"/>
          </a:xfrm>
          <a:prstGeom prst="rect">
            <a:avLst/>
          </a:prstGeom>
          <a:noFill/>
        </p:spPr>
        <p:txBody>
          <a:bodyPr wrap="square" rtlCol="0">
            <a:spAutoFit/>
          </a:bodyPr>
          <a:lstStyle/>
          <a:p>
            <a:pPr algn="ctr"/>
            <a:r>
              <a:rPr lang="es-PE" altLang="es-PE" sz="3200" b="1" dirty="0">
                <a:effectLst>
                  <a:outerShdw blurRad="38100" dist="38100" dir="2700000" algn="tl">
                    <a:srgbClr val="000000">
                      <a:alpha val="43137"/>
                    </a:srgbClr>
                  </a:outerShdw>
                </a:effectLst>
              </a:rPr>
              <a:t>EJE ESTRATÉGICO </a:t>
            </a:r>
            <a:r>
              <a:rPr lang="es-PE" altLang="es-PE" sz="3200" b="1" dirty="0" smtClean="0">
                <a:effectLst>
                  <a:outerShdw blurRad="38100" dist="38100" dir="2700000" algn="tl">
                    <a:srgbClr val="000000">
                      <a:alpha val="43137"/>
                    </a:srgbClr>
                  </a:outerShdw>
                </a:effectLst>
              </a:rPr>
              <a:t>2</a:t>
            </a:r>
          </a:p>
          <a:p>
            <a:pPr algn="ctr"/>
            <a:endParaRPr lang="es-PE" altLang="es-PE" sz="3200" b="1" dirty="0">
              <a:effectLst>
                <a:outerShdw blurRad="38100" dist="38100" dir="2700000" algn="tl">
                  <a:srgbClr val="000000">
                    <a:alpha val="43137"/>
                  </a:srgbClr>
                </a:outerShdw>
              </a:effectLst>
            </a:endParaRPr>
          </a:p>
          <a:p>
            <a:pPr algn="ctr"/>
            <a:r>
              <a:rPr lang="es-PE" altLang="es-PE" sz="3200" b="1" dirty="0">
                <a:solidFill>
                  <a:schemeClr val="accent6">
                    <a:lumMod val="50000"/>
                  </a:schemeClr>
                </a:solidFill>
                <a:effectLst>
                  <a:outerShdw blurRad="38100" dist="38100" dir="2700000" algn="tl">
                    <a:srgbClr val="000000">
                      <a:alpha val="43137"/>
                    </a:srgbClr>
                  </a:outerShdw>
                </a:effectLst>
              </a:rPr>
              <a:t>Oportunidad y acceso a los servicios</a:t>
            </a:r>
          </a:p>
          <a:p>
            <a:pPr algn="ctr"/>
            <a:endParaRPr lang="es-PE" altLang="es-PE" b="1" dirty="0" smtClean="0">
              <a:effectLst>
                <a:outerShdw blurRad="38100" dist="38100" dir="2700000" algn="tl">
                  <a:srgbClr val="000000">
                    <a:alpha val="43137"/>
                  </a:srgbClr>
                </a:outerShdw>
              </a:effectLst>
            </a:endParaRPr>
          </a:p>
          <a:p>
            <a:pPr algn="ctr"/>
            <a:r>
              <a:rPr lang="es-PE" altLang="es-PE" sz="3200" b="1" dirty="0" smtClean="0">
                <a:effectLst>
                  <a:outerShdw blurRad="38100" dist="38100" dir="2700000" algn="tl">
                    <a:srgbClr val="000000">
                      <a:alpha val="43137"/>
                    </a:srgbClr>
                  </a:outerShdw>
                </a:effectLst>
              </a:rPr>
              <a:t>OE </a:t>
            </a:r>
            <a:r>
              <a:rPr lang="es-PE" altLang="es-PE" sz="3200" b="1" dirty="0">
                <a:effectLst>
                  <a:outerShdw blurRad="38100" dist="38100" dir="2700000" algn="tl">
                    <a:srgbClr val="000000">
                      <a:alpha val="43137"/>
                    </a:srgbClr>
                  </a:outerShdw>
                </a:effectLst>
              </a:rPr>
              <a:t>6</a:t>
            </a:r>
            <a:r>
              <a:rPr lang="es-PE" altLang="es-PE" dirty="0">
                <a:solidFill>
                  <a:srgbClr val="FF0000"/>
                </a:solidFill>
                <a:latin typeface="Trebuchet MS" pitchFamily="34" charset="0"/>
              </a:rPr>
              <a:t> </a:t>
            </a:r>
            <a:endParaRPr lang="es-PE" altLang="es-PE" dirty="0" smtClean="0">
              <a:solidFill>
                <a:srgbClr val="FF0000"/>
              </a:solidFill>
              <a:latin typeface="Trebuchet MS" pitchFamily="34" charset="0"/>
            </a:endParaRPr>
          </a:p>
          <a:p>
            <a:pPr algn="ctr"/>
            <a:endParaRPr lang="es-PE" altLang="es-PE" dirty="0" smtClean="0">
              <a:solidFill>
                <a:srgbClr val="FF0000"/>
              </a:solidFill>
              <a:latin typeface="Trebuchet MS" pitchFamily="34" charset="0"/>
            </a:endParaRPr>
          </a:p>
          <a:p>
            <a:pPr algn="ctr"/>
            <a:endParaRPr lang="es-PE" altLang="es-PE" sz="1200" b="1" dirty="0" smtClean="0">
              <a:solidFill>
                <a:schemeClr val="accent6">
                  <a:lumMod val="50000"/>
                </a:schemeClr>
              </a:solidFill>
              <a:effectLst>
                <a:outerShdw blurRad="38100" dist="38100" dir="2700000" algn="tl">
                  <a:srgbClr val="000000">
                    <a:alpha val="43137"/>
                  </a:srgbClr>
                </a:outerShdw>
              </a:effectLst>
            </a:endParaRPr>
          </a:p>
          <a:p>
            <a:pPr algn="ctr"/>
            <a:r>
              <a:rPr lang="es-PE" altLang="es-PE" sz="3200" b="1" dirty="0" smtClean="0">
                <a:solidFill>
                  <a:schemeClr val="accent6">
                    <a:lumMod val="50000"/>
                  </a:schemeClr>
                </a:solidFill>
                <a:effectLst>
                  <a:outerShdw blurRad="38100" dist="38100" dir="2700000" algn="tl">
                    <a:srgbClr val="000000">
                      <a:alpha val="43137"/>
                    </a:srgbClr>
                  </a:outerShdw>
                </a:effectLst>
              </a:rPr>
              <a:t>Seguridad </a:t>
            </a:r>
            <a:r>
              <a:rPr lang="es-PE" altLang="es-PE" sz="3200" b="1" dirty="0">
                <a:solidFill>
                  <a:schemeClr val="accent6">
                    <a:lumMod val="50000"/>
                  </a:schemeClr>
                </a:solidFill>
                <a:effectLst>
                  <a:outerShdw blurRad="38100" dist="38100" dir="2700000" algn="tl">
                    <a:srgbClr val="000000">
                      <a:alpha val="43137"/>
                    </a:srgbClr>
                  </a:outerShdw>
                </a:effectLst>
              </a:rPr>
              <a:t>Ciudadana mejorada significativamente</a:t>
            </a:r>
          </a:p>
          <a:p>
            <a:endParaRPr lang="es-PE" sz="3200" b="1" dirty="0">
              <a:solidFill>
                <a:schemeClr val="accent6">
                  <a:lumMod val="50000"/>
                </a:schemeClr>
              </a:solidFill>
              <a:effectLst>
                <a:outerShdw blurRad="38100" dist="38100" dir="2700000" algn="tl">
                  <a:srgbClr val="000000">
                    <a:alpha val="43137"/>
                  </a:srgbClr>
                </a:outerShdw>
              </a:effectLst>
            </a:endParaRPr>
          </a:p>
        </p:txBody>
      </p:sp>
      <p:sp>
        <p:nvSpPr>
          <p:cNvPr id="11" name="10 Flecha abajo"/>
          <p:cNvSpPr/>
          <p:nvPr/>
        </p:nvSpPr>
        <p:spPr>
          <a:xfrm>
            <a:off x="2483768" y="2132856"/>
            <a:ext cx="720080" cy="432048"/>
          </a:xfrm>
          <a:prstGeom prst="downArrow">
            <a:avLst/>
          </a:prstGeom>
          <a:solidFill>
            <a:schemeClr val="accent3">
              <a:lumMod val="60000"/>
              <a:lumOff val="40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a:endParaRPr lang="es-PE"/>
          </a:p>
        </p:txBody>
      </p:sp>
      <p:sp>
        <p:nvSpPr>
          <p:cNvPr id="12" name="11 Flecha abajo"/>
          <p:cNvSpPr/>
          <p:nvPr/>
        </p:nvSpPr>
        <p:spPr>
          <a:xfrm>
            <a:off x="2555776" y="4293096"/>
            <a:ext cx="648072" cy="504056"/>
          </a:xfrm>
          <a:prstGeom prst="downArrow">
            <a:avLst/>
          </a:prstGeom>
          <a:solidFill>
            <a:schemeClr val="accent3">
              <a:lumMod val="60000"/>
              <a:lumOff val="40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a:endParaRPr lang="es-PE"/>
          </a:p>
        </p:txBody>
      </p:sp>
    </p:spTree>
    <p:extLst>
      <p:ext uri="{BB962C8B-B14F-4D97-AF65-F5344CB8AC3E}">
        <p14:creationId xmlns:p14="http://schemas.microsoft.com/office/powerpoint/2010/main" val="895997805"/>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2"/>
          <p:cNvSpPr txBox="1">
            <a:spLocks noGrp="1" noChangeArrowheads="1"/>
          </p:cNvSpPr>
          <p:nvPr>
            <p:ph type="title"/>
          </p:nvPr>
        </p:nvSpPr>
        <p:spPr bwMode="auto">
          <a:prstGeom prst="rect">
            <a:avLst/>
          </a:prstGeom>
          <a:solidFill>
            <a:schemeClr val="accent3">
              <a:lumMod val="75000"/>
            </a:schemeClr>
          </a:solidFill>
          <a:ln>
            <a:noFill/>
          </a:ln>
          <a:extLst/>
        </p:spPr>
        <p:txBody>
          <a:bodyPr lIns="68580" tIns="34290" rIns="68580" bIns="34290" anchor="b"/>
          <a:lstStyle>
            <a:lvl1pPr defTabSz="457200" eaLnBrk="0" hangingPunct="0">
              <a:defRPr>
                <a:solidFill>
                  <a:schemeClr val="tx1"/>
                </a:solidFill>
                <a:latin typeface="Arial" charset="0"/>
              </a:defRPr>
            </a:lvl1pPr>
            <a:lvl2pPr marL="742950" indent="-285750" defTabSz="457200" eaLnBrk="0" hangingPunct="0">
              <a:defRPr>
                <a:solidFill>
                  <a:schemeClr val="tx1"/>
                </a:solidFill>
                <a:latin typeface="Arial" charset="0"/>
              </a:defRPr>
            </a:lvl2pPr>
            <a:lvl3pPr marL="1143000" indent="-228600" defTabSz="457200" eaLnBrk="0" hangingPunct="0">
              <a:defRPr>
                <a:solidFill>
                  <a:schemeClr val="tx1"/>
                </a:solidFill>
                <a:latin typeface="Arial" charset="0"/>
              </a:defRPr>
            </a:lvl3pPr>
            <a:lvl4pPr marL="1600200" indent="-228600" defTabSz="457200" eaLnBrk="0" hangingPunct="0">
              <a:defRPr>
                <a:solidFill>
                  <a:schemeClr val="tx1"/>
                </a:solidFill>
                <a:latin typeface="Arial" charset="0"/>
              </a:defRPr>
            </a:lvl4pPr>
            <a:lvl5pPr marL="2057400" indent="-228600" defTabSz="4572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s-ES" altLang="es-PE" sz="3900" dirty="0">
                <a:solidFill>
                  <a:schemeClr val="bg1"/>
                </a:solidFill>
                <a:latin typeface="Eras Bold ITC"/>
              </a:rPr>
              <a:t>Alineamiento Estratégico del Plan</a:t>
            </a:r>
          </a:p>
        </p:txBody>
      </p:sp>
      <p:sp>
        <p:nvSpPr>
          <p:cNvPr id="6" name="CuadroTexto 25"/>
          <p:cNvSpPr txBox="1"/>
          <p:nvPr/>
        </p:nvSpPr>
        <p:spPr>
          <a:xfrm>
            <a:off x="467544" y="1628800"/>
            <a:ext cx="8136904" cy="5262979"/>
          </a:xfrm>
          <a:prstGeom prst="rect">
            <a:avLst/>
          </a:prstGeom>
          <a:noFill/>
        </p:spPr>
        <p:txBody>
          <a:bodyPr wrap="square" numCol="2">
            <a:spAutoFit/>
          </a:bodyPr>
          <a:lstStyle/>
          <a:p>
            <a:pPr fontAlgn="auto">
              <a:spcBef>
                <a:spcPts val="0"/>
              </a:spcBef>
              <a:spcAft>
                <a:spcPts val="0"/>
              </a:spcAft>
              <a:defRPr/>
            </a:pPr>
            <a:endParaRPr lang="es-PE" sz="3200" b="1" dirty="0" smtClean="0">
              <a:effectLst>
                <a:outerShdw blurRad="38100" dist="38100" dir="2700000" algn="tl">
                  <a:srgbClr val="000000">
                    <a:alpha val="43137"/>
                  </a:srgbClr>
                </a:outerShdw>
              </a:effectLst>
            </a:endParaRPr>
          </a:p>
          <a:p>
            <a:pPr algn="ctr" fontAlgn="auto">
              <a:spcBef>
                <a:spcPts val="0"/>
              </a:spcBef>
              <a:spcAft>
                <a:spcPts val="0"/>
              </a:spcAft>
              <a:defRPr/>
            </a:pPr>
            <a:r>
              <a:rPr lang="es-PE" sz="3200" b="1" dirty="0" smtClean="0">
                <a:effectLst>
                  <a:outerShdw blurRad="38100" dist="38100" dir="2700000" algn="tl">
                    <a:srgbClr val="000000">
                      <a:alpha val="43137"/>
                    </a:srgbClr>
                  </a:outerShdw>
                </a:effectLst>
              </a:rPr>
              <a:t>OBJETIVOS ESTRATEGICOS</a:t>
            </a:r>
          </a:p>
          <a:p>
            <a:pPr fontAlgn="auto">
              <a:spcBef>
                <a:spcPts val="0"/>
              </a:spcBef>
              <a:spcAft>
                <a:spcPts val="0"/>
              </a:spcAft>
              <a:defRPr/>
            </a:pPr>
            <a:endParaRPr lang="es-PE" sz="1600" b="1" dirty="0">
              <a:effectLst>
                <a:outerShdw blurRad="38100" dist="38100" dir="2700000" algn="tl">
                  <a:srgbClr val="000000">
                    <a:alpha val="43137"/>
                  </a:srgbClr>
                </a:outerShdw>
              </a:effectLst>
            </a:endParaRPr>
          </a:p>
          <a:p>
            <a:pPr algn="ctr" fontAlgn="auto">
              <a:spcBef>
                <a:spcPts val="0"/>
              </a:spcBef>
              <a:spcAft>
                <a:spcPts val="0"/>
              </a:spcAft>
              <a:defRPr/>
            </a:pPr>
            <a:endParaRPr lang="es-PE" sz="3200" b="1" dirty="0">
              <a:effectLst>
                <a:outerShdw blurRad="38100" dist="38100" dir="2700000" algn="tl">
                  <a:srgbClr val="000000">
                    <a:alpha val="43137"/>
                  </a:srgbClr>
                </a:outerShdw>
              </a:effectLst>
            </a:endParaRPr>
          </a:p>
          <a:p>
            <a:pPr algn="ctr" fontAlgn="auto">
              <a:spcBef>
                <a:spcPts val="0"/>
              </a:spcBef>
              <a:spcAft>
                <a:spcPts val="0"/>
              </a:spcAft>
              <a:defRPr/>
            </a:pPr>
            <a:endParaRPr lang="es-PE" sz="3200" b="1" dirty="0" smtClean="0">
              <a:effectLst>
                <a:outerShdw blurRad="38100" dist="38100" dir="2700000" algn="tl">
                  <a:srgbClr val="000000">
                    <a:alpha val="43137"/>
                  </a:srgbClr>
                </a:outerShdw>
              </a:effectLst>
            </a:endParaRPr>
          </a:p>
          <a:p>
            <a:pPr algn="ctr" fontAlgn="auto">
              <a:spcBef>
                <a:spcPts val="0"/>
              </a:spcBef>
              <a:spcAft>
                <a:spcPts val="0"/>
              </a:spcAft>
              <a:defRPr/>
            </a:pPr>
            <a:endParaRPr lang="es-PE" sz="3200" b="1" dirty="0">
              <a:effectLst>
                <a:outerShdw blurRad="38100" dist="38100" dir="2700000" algn="tl">
                  <a:srgbClr val="000000">
                    <a:alpha val="43137"/>
                  </a:srgbClr>
                </a:outerShdw>
              </a:effectLst>
            </a:endParaRPr>
          </a:p>
          <a:p>
            <a:pPr algn="ctr" fontAlgn="auto">
              <a:spcBef>
                <a:spcPts val="0"/>
              </a:spcBef>
              <a:spcAft>
                <a:spcPts val="0"/>
              </a:spcAft>
              <a:defRPr/>
            </a:pPr>
            <a:endParaRPr lang="es-PE" sz="3200" b="1" dirty="0" smtClean="0">
              <a:effectLst>
                <a:outerShdw blurRad="38100" dist="38100" dir="2700000" algn="tl">
                  <a:srgbClr val="000000">
                    <a:alpha val="43137"/>
                  </a:srgbClr>
                </a:outerShdw>
              </a:effectLst>
            </a:endParaRPr>
          </a:p>
          <a:p>
            <a:pPr algn="ctr" fontAlgn="auto">
              <a:spcBef>
                <a:spcPts val="0"/>
              </a:spcBef>
              <a:spcAft>
                <a:spcPts val="0"/>
              </a:spcAft>
              <a:defRPr/>
            </a:pPr>
            <a:endParaRPr lang="es-PE" sz="3200" b="1" dirty="0" smtClean="0">
              <a:effectLst>
                <a:outerShdw blurRad="38100" dist="38100" dir="2700000" algn="tl">
                  <a:srgbClr val="000000">
                    <a:alpha val="43137"/>
                  </a:srgbClr>
                </a:outerShdw>
              </a:effectLst>
            </a:endParaRPr>
          </a:p>
          <a:p>
            <a:pPr algn="ctr" fontAlgn="auto">
              <a:spcBef>
                <a:spcPts val="0"/>
              </a:spcBef>
              <a:spcAft>
                <a:spcPts val="0"/>
              </a:spcAft>
              <a:defRPr/>
            </a:pPr>
            <a:endParaRPr lang="es-PE" sz="3200" b="1" dirty="0">
              <a:effectLst>
                <a:outerShdw blurRad="38100" dist="38100" dir="2700000" algn="tl">
                  <a:srgbClr val="000000">
                    <a:alpha val="43137"/>
                  </a:srgbClr>
                </a:outerShdw>
              </a:effectLst>
            </a:endParaRPr>
          </a:p>
          <a:p>
            <a:pPr algn="ctr" fontAlgn="auto">
              <a:spcBef>
                <a:spcPts val="0"/>
              </a:spcBef>
              <a:spcAft>
                <a:spcPts val="0"/>
              </a:spcAft>
              <a:defRPr/>
            </a:pPr>
            <a:endParaRPr lang="es-PE" sz="3200" b="1" dirty="0" smtClean="0">
              <a:effectLst>
                <a:outerShdw blurRad="38100" dist="38100" dir="2700000" algn="tl">
                  <a:srgbClr val="000000">
                    <a:alpha val="43137"/>
                  </a:srgbClr>
                </a:outerShdw>
              </a:effectLst>
            </a:endParaRPr>
          </a:p>
          <a:p>
            <a:pPr algn="ctr" fontAlgn="auto">
              <a:spcBef>
                <a:spcPts val="0"/>
              </a:spcBef>
              <a:spcAft>
                <a:spcPts val="0"/>
              </a:spcAft>
              <a:defRPr/>
            </a:pPr>
            <a:endParaRPr lang="es-PE" sz="2000" b="1" dirty="0">
              <a:effectLst>
                <a:outerShdw blurRad="38100" dist="38100" dir="2700000" algn="tl">
                  <a:srgbClr val="000000">
                    <a:alpha val="43137"/>
                  </a:srgbClr>
                </a:outerShdw>
              </a:effectLst>
            </a:endParaRPr>
          </a:p>
          <a:p>
            <a:pPr algn="just" fontAlgn="auto">
              <a:spcBef>
                <a:spcPts val="0"/>
              </a:spcBef>
              <a:spcAft>
                <a:spcPts val="0"/>
              </a:spcAft>
              <a:defRPr/>
            </a:pPr>
            <a:r>
              <a:rPr lang="es-PE" sz="1600" b="1" dirty="0" smtClean="0">
                <a:effectLst>
                  <a:outerShdw blurRad="38100" dist="38100" dir="2700000" algn="tl">
                    <a:srgbClr val="000000">
                      <a:alpha val="43137"/>
                    </a:srgbClr>
                  </a:outerShdw>
                </a:effectLst>
              </a:rPr>
              <a:t>OE </a:t>
            </a:r>
            <a:r>
              <a:rPr lang="es-PE" sz="1600" b="1" dirty="0">
                <a:effectLst>
                  <a:outerShdw blurRad="38100" dist="38100" dir="2700000" algn="tl">
                    <a:srgbClr val="000000">
                      <a:alpha val="43137"/>
                    </a:srgbClr>
                  </a:outerShdw>
                </a:effectLst>
              </a:rPr>
              <a:t>1</a:t>
            </a:r>
            <a:r>
              <a:rPr lang="es-PE" sz="1600" b="1" dirty="0">
                <a:solidFill>
                  <a:schemeClr val="accent6">
                    <a:lumMod val="50000"/>
                  </a:schemeClr>
                </a:solidFill>
                <a:effectLst>
                  <a:outerShdw blurRad="38100" dist="38100" dir="2700000" algn="tl">
                    <a:srgbClr val="000000">
                      <a:alpha val="43137"/>
                    </a:srgbClr>
                  </a:outerShdw>
                </a:effectLst>
              </a:rPr>
              <a:t>.- Disponer de un </a:t>
            </a:r>
            <a:r>
              <a:rPr lang="es-MX" sz="1600" b="1" dirty="0">
                <a:solidFill>
                  <a:schemeClr val="accent6">
                    <a:lumMod val="50000"/>
                  </a:schemeClr>
                </a:solidFill>
                <a:effectLst>
                  <a:outerShdw blurRad="38100" dist="38100" dir="2700000" algn="tl">
                    <a:srgbClr val="000000">
                      <a:alpha val="43137"/>
                    </a:srgbClr>
                  </a:outerShdw>
                </a:effectLst>
              </a:rPr>
              <a:t>Sistema Nacional de Seguridad Ciudadana articulado y </a:t>
            </a:r>
            <a:r>
              <a:rPr lang="es-MX" sz="1600" b="1" dirty="0" smtClean="0">
                <a:solidFill>
                  <a:schemeClr val="accent6">
                    <a:lumMod val="50000"/>
                  </a:schemeClr>
                </a:solidFill>
                <a:effectLst>
                  <a:outerShdw blurRad="38100" dist="38100" dir="2700000" algn="tl">
                    <a:srgbClr val="000000">
                      <a:alpha val="43137"/>
                    </a:srgbClr>
                  </a:outerShdw>
                </a:effectLst>
              </a:rPr>
              <a:t>fortalecido</a:t>
            </a:r>
            <a:endParaRPr lang="es-MX" sz="1600" b="1" dirty="0">
              <a:solidFill>
                <a:schemeClr val="accent6">
                  <a:lumMod val="50000"/>
                </a:schemeClr>
              </a:solidFill>
              <a:effectLst>
                <a:outerShdw blurRad="38100" dist="38100" dir="2700000" algn="tl">
                  <a:srgbClr val="000000">
                    <a:alpha val="43137"/>
                  </a:srgbClr>
                </a:outerShdw>
              </a:effectLst>
            </a:endParaRPr>
          </a:p>
          <a:p>
            <a:pPr algn="just" fontAlgn="auto">
              <a:spcBef>
                <a:spcPts val="0"/>
              </a:spcBef>
              <a:spcAft>
                <a:spcPts val="0"/>
              </a:spcAft>
              <a:defRPr/>
            </a:pPr>
            <a:r>
              <a:rPr lang="es-PE" sz="1600" b="1" dirty="0">
                <a:effectLst>
                  <a:outerShdw blurRad="38100" dist="38100" dir="2700000" algn="tl">
                    <a:srgbClr val="000000">
                      <a:alpha val="43137"/>
                    </a:srgbClr>
                  </a:outerShdw>
                </a:effectLst>
              </a:rPr>
              <a:t>OE 2</a:t>
            </a:r>
            <a:r>
              <a:rPr lang="es-PE" sz="1600" b="1" dirty="0">
                <a:solidFill>
                  <a:schemeClr val="accent6">
                    <a:lumMod val="50000"/>
                  </a:schemeClr>
                </a:solidFill>
                <a:effectLst>
                  <a:outerShdw blurRad="38100" dist="38100" dir="2700000" algn="tl">
                    <a:srgbClr val="000000">
                      <a:alpha val="43137"/>
                    </a:srgbClr>
                  </a:outerShdw>
                </a:effectLst>
              </a:rPr>
              <a:t>.- Implementar espacios públicos seguros como lugares de encuentro </a:t>
            </a:r>
            <a:r>
              <a:rPr lang="es-PE" sz="1600" b="1" dirty="0" smtClean="0">
                <a:solidFill>
                  <a:schemeClr val="accent6">
                    <a:lumMod val="50000"/>
                  </a:schemeClr>
                </a:solidFill>
                <a:effectLst>
                  <a:outerShdw blurRad="38100" dist="38100" dir="2700000" algn="tl">
                    <a:srgbClr val="000000">
                      <a:alpha val="43137"/>
                    </a:srgbClr>
                  </a:outerShdw>
                </a:effectLst>
              </a:rPr>
              <a:t>ciudadano</a:t>
            </a:r>
            <a:endParaRPr lang="es-PE" sz="1600" b="1" dirty="0">
              <a:solidFill>
                <a:schemeClr val="accent6">
                  <a:lumMod val="50000"/>
                </a:schemeClr>
              </a:solidFill>
              <a:effectLst>
                <a:outerShdw blurRad="38100" dist="38100" dir="2700000" algn="tl">
                  <a:srgbClr val="000000">
                    <a:alpha val="43137"/>
                  </a:srgbClr>
                </a:outerShdw>
              </a:effectLst>
            </a:endParaRPr>
          </a:p>
          <a:p>
            <a:pPr algn="just" fontAlgn="auto">
              <a:spcBef>
                <a:spcPts val="0"/>
              </a:spcBef>
              <a:spcAft>
                <a:spcPts val="0"/>
              </a:spcAft>
              <a:defRPr/>
            </a:pPr>
            <a:r>
              <a:rPr lang="es-ES" sz="1600" b="1" dirty="0">
                <a:effectLst>
                  <a:outerShdw blurRad="38100" dist="38100" dir="2700000" algn="tl">
                    <a:srgbClr val="000000">
                      <a:alpha val="43137"/>
                    </a:srgbClr>
                  </a:outerShdw>
                </a:effectLst>
              </a:rPr>
              <a:t>OE 3</a:t>
            </a:r>
            <a:r>
              <a:rPr lang="es-ES" sz="1600" b="1" dirty="0">
                <a:solidFill>
                  <a:schemeClr val="accent6">
                    <a:lumMod val="50000"/>
                  </a:schemeClr>
                </a:solidFill>
                <a:effectLst>
                  <a:outerShdw blurRad="38100" dist="38100" dir="2700000" algn="tl">
                    <a:srgbClr val="000000">
                      <a:alpha val="43137"/>
                    </a:srgbClr>
                  </a:outerShdw>
                </a:effectLst>
              </a:rPr>
              <a:t>.- </a:t>
            </a:r>
            <a:r>
              <a:rPr lang="es-PE" sz="1600" b="1" dirty="0">
                <a:solidFill>
                  <a:schemeClr val="accent6">
                    <a:lumMod val="50000"/>
                  </a:schemeClr>
                </a:solidFill>
                <a:effectLst>
                  <a:outerShdw blurRad="38100" dist="38100" dir="2700000" algn="tl">
                    <a:srgbClr val="000000">
                      <a:alpha val="43137"/>
                    </a:srgbClr>
                  </a:outerShdw>
                </a:effectLst>
              </a:rPr>
              <a:t>Reducir los factores de riesgo social que propician comportamientos </a:t>
            </a:r>
            <a:r>
              <a:rPr lang="es-PE" sz="1600" b="1" dirty="0" smtClean="0">
                <a:solidFill>
                  <a:schemeClr val="accent6">
                    <a:lumMod val="50000"/>
                  </a:schemeClr>
                </a:solidFill>
                <a:effectLst>
                  <a:outerShdw blurRad="38100" dist="38100" dir="2700000" algn="tl">
                    <a:srgbClr val="000000">
                      <a:alpha val="43137"/>
                    </a:srgbClr>
                  </a:outerShdw>
                </a:effectLst>
              </a:rPr>
              <a:t>delictivos</a:t>
            </a:r>
            <a:endParaRPr lang="es-PE" sz="1600" b="1" dirty="0">
              <a:solidFill>
                <a:schemeClr val="accent6">
                  <a:lumMod val="50000"/>
                </a:schemeClr>
              </a:solidFill>
              <a:effectLst>
                <a:outerShdw blurRad="38100" dist="38100" dir="2700000" algn="tl">
                  <a:srgbClr val="000000">
                    <a:alpha val="43137"/>
                  </a:srgbClr>
                </a:outerShdw>
              </a:effectLst>
            </a:endParaRPr>
          </a:p>
          <a:p>
            <a:pPr algn="just" fontAlgn="auto">
              <a:spcBef>
                <a:spcPts val="0"/>
              </a:spcBef>
              <a:spcAft>
                <a:spcPts val="0"/>
              </a:spcAft>
              <a:defRPr/>
            </a:pPr>
            <a:r>
              <a:rPr lang="es-ES" sz="1600" b="1" dirty="0">
                <a:effectLst>
                  <a:outerShdw blurRad="38100" dist="38100" dir="2700000" algn="tl">
                    <a:srgbClr val="000000">
                      <a:alpha val="43137"/>
                    </a:srgbClr>
                  </a:outerShdw>
                </a:effectLst>
              </a:rPr>
              <a:t>OE 4</a:t>
            </a:r>
            <a:r>
              <a:rPr lang="es-ES" sz="1600" b="1" dirty="0">
                <a:solidFill>
                  <a:schemeClr val="accent6">
                    <a:lumMod val="50000"/>
                  </a:schemeClr>
                </a:solidFill>
                <a:effectLst>
                  <a:outerShdw blurRad="38100" dist="38100" dir="2700000" algn="tl">
                    <a:srgbClr val="000000">
                      <a:alpha val="43137"/>
                    </a:srgbClr>
                  </a:outerShdw>
                </a:effectLst>
              </a:rPr>
              <a:t>.- </a:t>
            </a:r>
            <a:r>
              <a:rPr lang="es-PE" sz="1600" b="1" dirty="0">
                <a:solidFill>
                  <a:schemeClr val="accent6">
                    <a:lumMod val="50000"/>
                  </a:schemeClr>
                </a:solidFill>
                <a:effectLst>
                  <a:outerShdw blurRad="38100" dist="38100" dir="2700000" algn="tl">
                    <a:srgbClr val="000000">
                      <a:alpha val="43137"/>
                    </a:srgbClr>
                  </a:outerShdw>
                </a:effectLst>
              </a:rPr>
              <a:t>Promover la participación de los ciudadanos, la sociedad civil, sector privado y medios de comunicación para enfrentar la inseguridad ciudadana</a:t>
            </a:r>
          </a:p>
          <a:p>
            <a:pPr algn="just" fontAlgn="auto">
              <a:spcBef>
                <a:spcPts val="0"/>
              </a:spcBef>
              <a:spcAft>
                <a:spcPts val="0"/>
              </a:spcAft>
              <a:defRPr/>
            </a:pPr>
            <a:r>
              <a:rPr lang="es-PE" sz="1600" b="1" dirty="0">
                <a:effectLst>
                  <a:outerShdw blurRad="38100" dist="38100" dir="2700000" algn="tl">
                    <a:srgbClr val="000000">
                      <a:alpha val="43137"/>
                    </a:srgbClr>
                  </a:outerShdw>
                </a:effectLst>
              </a:rPr>
              <a:t>0E 5</a:t>
            </a:r>
            <a:r>
              <a:rPr lang="es-PE" sz="1600" b="1" dirty="0">
                <a:solidFill>
                  <a:schemeClr val="accent6">
                    <a:lumMod val="50000"/>
                  </a:schemeClr>
                </a:solidFill>
                <a:effectLst>
                  <a:outerShdw blurRad="38100" dist="38100" dir="2700000" algn="tl">
                    <a:srgbClr val="000000">
                      <a:alpha val="43137"/>
                    </a:srgbClr>
                  </a:outerShdw>
                </a:effectLst>
              </a:rPr>
              <a:t>.- Fortalecer a la PNP para lograr los mayores niveles de eficiencia, eficacia y transparencia, a fin de brindar un servicio de calidad a la ciudadanía</a:t>
            </a:r>
          </a:p>
          <a:p>
            <a:pPr algn="just" fontAlgn="auto">
              <a:spcBef>
                <a:spcPts val="0"/>
              </a:spcBef>
              <a:spcAft>
                <a:spcPts val="0"/>
              </a:spcAft>
              <a:defRPr/>
            </a:pPr>
            <a:r>
              <a:rPr lang="es-PE" sz="1600" b="1" dirty="0">
                <a:effectLst>
                  <a:outerShdw blurRad="38100" dist="38100" dir="2700000" algn="tl">
                    <a:srgbClr val="000000">
                      <a:alpha val="43137"/>
                    </a:srgbClr>
                  </a:outerShdw>
                </a:effectLst>
              </a:rPr>
              <a:t>OE 6</a:t>
            </a:r>
            <a:r>
              <a:rPr lang="es-PE" sz="1600" b="1" dirty="0">
                <a:solidFill>
                  <a:schemeClr val="accent6">
                    <a:lumMod val="50000"/>
                  </a:schemeClr>
                </a:solidFill>
                <a:effectLst>
                  <a:outerShdw blurRad="38100" dist="38100" dir="2700000" algn="tl">
                    <a:srgbClr val="000000">
                      <a:alpha val="43137"/>
                    </a:srgbClr>
                  </a:outerShdw>
                </a:effectLst>
              </a:rPr>
              <a:t>.- Mejorar el sistema de administración de justicia para la reducción de la delincuencia</a:t>
            </a:r>
          </a:p>
          <a:p>
            <a:pPr algn="ctr" fontAlgn="auto">
              <a:spcBef>
                <a:spcPts val="0"/>
              </a:spcBef>
              <a:spcAft>
                <a:spcPts val="0"/>
              </a:spcAft>
              <a:defRPr/>
            </a:pPr>
            <a:endParaRPr lang="es-PE" sz="1200" b="1" dirty="0">
              <a:solidFill>
                <a:schemeClr val="accent6">
                  <a:lumMod val="50000"/>
                </a:schemeClr>
              </a:solidFill>
              <a:effectLst>
                <a:outerShdw blurRad="38100" dist="38100" dir="2700000" algn="tl">
                  <a:srgbClr val="000000">
                    <a:alpha val="43137"/>
                  </a:srgbClr>
                </a:outerShdw>
              </a:effectLst>
            </a:endParaRPr>
          </a:p>
        </p:txBody>
      </p:sp>
      <p:pic>
        <p:nvPicPr>
          <p:cNvPr id="7" name="Imagen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475656" y="3429000"/>
            <a:ext cx="2158015" cy="2144757"/>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8" name="7 Flecha abajo"/>
          <p:cNvSpPr/>
          <p:nvPr/>
        </p:nvSpPr>
        <p:spPr>
          <a:xfrm rot="16200000">
            <a:off x="3743908" y="3248980"/>
            <a:ext cx="720080" cy="792088"/>
          </a:xfrm>
          <a:prstGeom prst="downArrow">
            <a:avLst/>
          </a:prstGeom>
          <a:solidFill>
            <a:schemeClr val="accent3">
              <a:lumMod val="60000"/>
              <a:lumOff val="40000"/>
            </a:schemeClr>
          </a:solidFill>
        </p:spPr>
        <p:style>
          <a:lnRef idx="2">
            <a:schemeClr val="accent1"/>
          </a:lnRef>
          <a:fillRef idx="1">
            <a:schemeClr val="lt1"/>
          </a:fillRef>
          <a:effectRef idx="0">
            <a:schemeClr val="accent1"/>
          </a:effectRef>
          <a:fontRef idx="minor">
            <a:schemeClr val="dk1"/>
          </a:fontRef>
        </p:style>
        <p:txBody>
          <a:bodyPr rtlCol="0" anchor="ctr"/>
          <a:lstStyle/>
          <a:p>
            <a:pPr algn="ctr"/>
            <a:endParaRPr lang="es-PE"/>
          </a:p>
        </p:txBody>
      </p:sp>
    </p:spTree>
    <p:extLst>
      <p:ext uri="{BB962C8B-B14F-4D97-AF65-F5344CB8AC3E}">
        <p14:creationId xmlns:p14="http://schemas.microsoft.com/office/powerpoint/2010/main" val="1342392048"/>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uadroTexto 24"/>
          <p:cNvSpPr txBox="1"/>
          <p:nvPr/>
        </p:nvSpPr>
        <p:spPr>
          <a:xfrm>
            <a:off x="6253163" y="3501008"/>
            <a:ext cx="2376487" cy="300038"/>
          </a:xfrm>
          <a:prstGeom prst="rect">
            <a:avLst/>
          </a:prstGeom>
          <a:noFill/>
        </p:spPr>
        <p:txBody>
          <a:bodyPr>
            <a:spAutoFit/>
          </a:bodyPr>
          <a:lstStyle/>
          <a:p>
            <a:pPr fontAlgn="auto">
              <a:spcBef>
                <a:spcPts val="0"/>
              </a:spcBef>
              <a:spcAft>
                <a:spcPts val="0"/>
              </a:spcAft>
              <a:defRPr/>
            </a:pPr>
            <a:r>
              <a:rPr lang="es-PE" sz="1350" u="sng" dirty="0">
                <a:solidFill>
                  <a:prstClr val="white"/>
                </a:solidFill>
                <a:latin typeface="Trebuchet MS"/>
              </a:rPr>
              <a:t>OBJETIVOS ESTRATÉGICOS</a:t>
            </a:r>
          </a:p>
        </p:txBody>
      </p:sp>
      <p:pic>
        <p:nvPicPr>
          <p:cNvPr id="18"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16071" t="22095" r="1428" b="19389"/>
          <a:stretch/>
        </p:blipFill>
        <p:spPr bwMode="auto">
          <a:xfrm>
            <a:off x="251521" y="1333395"/>
            <a:ext cx="8640960" cy="47599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ángulo 2"/>
          <p:cNvSpPr txBox="1">
            <a:spLocks noChangeArrowheads="1"/>
          </p:cNvSpPr>
          <p:nvPr/>
        </p:nvSpPr>
        <p:spPr bwMode="auto">
          <a:xfrm>
            <a:off x="598488" y="260350"/>
            <a:ext cx="8031162" cy="792163"/>
          </a:xfrm>
          <a:prstGeom prst="rect">
            <a:avLst/>
          </a:prstGeom>
          <a:solidFill>
            <a:schemeClr val="accent3">
              <a:lumMod val="75000"/>
            </a:schemeClr>
          </a:solidFill>
          <a:ln>
            <a:noFill/>
          </a:ln>
          <a:extLst/>
        </p:spPr>
        <p:txBody>
          <a:bodyPr lIns="68580" tIns="34290" rIns="68580" bIns="34290" anchor="b"/>
          <a:lstStyle>
            <a:lvl1pPr defTabSz="457200" eaLnBrk="0" hangingPunct="0">
              <a:defRPr>
                <a:solidFill>
                  <a:schemeClr val="tx1"/>
                </a:solidFill>
                <a:latin typeface="Arial" charset="0"/>
              </a:defRPr>
            </a:lvl1pPr>
            <a:lvl2pPr marL="742950" indent="-285750" defTabSz="457200" eaLnBrk="0" hangingPunct="0">
              <a:defRPr>
                <a:solidFill>
                  <a:schemeClr val="tx1"/>
                </a:solidFill>
                <a:latin typeface="Arial" charset="0"/>
              </a:defRPr>
            </a:lvl2pPr>
            <a:lvl3pPr marL="1143000" indent="-228600" defTabSz="457200" eaLnBrk="0" hangingPunct="0">
              <a:defRPr>
                <a:solidFill>
                  <a:schemeClr val="tx1"/>
                </a:solidFill>
                <a:latin typeface="Arial" charset="0"/>
              </a:defRPr>
            </a:lvl3pPr>
            <a:lvl4pPr marL="1600200" indent="-228600" defTabSz="457200" eaLnBrk="0" hangingPunct="0">
              <a:defRPr>
                <a:solidFill>
                  <a:schemeClr val="tx1"/>
                </a:solidFill>
                <a:latin typeface="Arial" charset="0"/>
              </a:defRPr>
            </a:lvl4pPr>
            <a:lvl5pPr marL="2057400" indent="-228600" defTabSz="4572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s-ES" altLang="es-PE" sz="3900" dirty="0">
                <a:solidFill>
                  <a:schemeClr val="bg1"/>
                </a:solidFill>
                <a:latin typeface="Eras Bold ITC"/>
              </a:rPr>
              <a:t>Alineamiento </a:t>
            </a:r>
            <a:r>
              <a:rPr lang="es-ES" altLang="es-PE" sz="3900" dirty="0" smtClean="0">
                <a:solidFill>
                  <a:schemeClr val="bg1"/>
                </a:solidFill>
                <a:latin typeface="Eras Bold ITC"/>
              </a:rPr>
              <a:t>Estratégico</a:t>
            </a:r>
            <a:endParaRPr lang="es-ES" altLang="es-PE" sz="3900" dirty="0">
              <a:solidFill>
                <a:schemeClr val="bg1"/>
              </a:solidFill>
              <a:latin typeface="Eras Bold ITC"/>
            </a:endParaRPr>
          </a:p>
        </p:txBody>
      </p:sp>
    </p:spTree>
    <p:extLst>
      <p:ext uri="{BB962C8B-B14F-4D97-AF65-F5344CB8AC3E}">
        <p14:creationId xmlns:p14="http://schemas.microsoft.com/office/powerpoint/2010/main" val="1338866957"/>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uadroTexto 24"/>
          <p:cNvSpPr txBox="1"/>
          <p:nvPr/>
        </p:nvSpPr>
        <p:spPr>
          <a:xfrm>
            <a:off x="6253163" y="3501008"/>
            <a:ext cx="2376487" cy="300038"/>
          </a:xfrm>
          <a:prstGeom prst="rect">
            <a:avLst/>
          </a:prstGeom>
          <a:noFill/>
        </p:spPr>
        <p:txBody>
          <a:bodyPr>
            <a:spAutoFit/>
          </a:bodyPr>
          <a:lstStyle/>
          <a:p>
            <a:pPr fontAlgn="auto">
              <a:spcBef>
                <a:spcPts val="0"/>
              </a:spcBef>
              <a:spcAft>
                <a:spcPts val="0"/>
              </a:spcAft>
              <a:defRPr/>
            </a:pPr>
            <a:r>
              <a:rPr lang="es-PE" sz="1350" u="sng" dirty="0">
                <a:solidFill>
                  <a:prstClr val="white"/>
                </a:solidFill>
                <a:latin typeface="Trebuchet MS"/>
              </a:rPr>
              <a:t>OBJETIVOS ESTRATÉGICOS</a:t>
            </a:r>
          </a:p>
        </p:txBody>
      </p:sp>
      <p:sp>
        <p:nvSpPr>
          <p:cNvPr id="3" name="2 Rectángulo redondeado"/>
          <p:cNvSpPr/>
          <p:nvPr/>
        </p:nvSpPr>
        <p:spPr>
          <a:xfrm>
            <a:off x="7597775" y="2996953"/>
            <a:ext cx="1296988" cy="558860"/>
          </a:xfrm>
          <a:prstGeom prst="round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ES" b="1" dirty="0">
                <a:solidFill>
                  <a:prstClr val="white"/>
                </a:solidFill>
              </a:rPr>
              <a:t>OE N°6</a:t>
            </a:r>
          </a:p>
        </p:txBody>
      </p:sp>
      <p:sp>
        <p:nvSpPr>
          <p:cNvPr id="4" name="3 Rectángulo redondeado"/>
          <p:cNvSpPr/>
          <p:nvPr/>
        </p:nvSpPr>
        <p:spPr>
          <a:xfrm>
            <a:off x="6156325" y="2996952"/>
            <a:ext cx="1357313" cy="452240"/>
          </a:xfrm>
          <a:prstGeom prst="round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ES" b="1" dirty="0">
                <a:solidFill>
                  <a:prstClr val="white"/>
                </a:solidFill>
              </a:rPr>
              <a:t>OE N°5</a:t>
            </a:r>
          </a:p>
        </p:txBody>
      </p:sp>
      <p:sp>
        <p:nvSpPr>
          <p:cNvPr id="5" name="4 Rectángulo redondeado"/>
          <p:cNvSpPr/>
          <p:nvPr/>
        </p:nvSpPr>
        <p:spPr>
          <a:xfrm>
            <a:off x="4500563" y="2996952"/>
            <a:ext cx="1571625" cy="485753"/>
          </a:xfrm>
          <a:prstGeom prst="round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ES" b="1" dirty="0">
                <a:solidFill>
                  <a:prstClr val="white"/>
                </a:solidFill>
              </a:rPr>
              <a:t>OE N°4</a:t>
            </a:r>
          </a:p>
        </p:txBody>
      </p:sp>
      <p:sp>
        <p:nvSpPr>
          <p:cNvPr id="6" name="5 Rectángulo redondeado"/>
          <p:cNvSpPr/>
          <p:nvPr/>
        </p:nvSpPr>
        <p:spPr>
          <a:xfrm>
            <a:off x="3135313" y="2996953"/>
            <a:ext cx="1292225" cy="504055"/>
          </a:xfrm>
          <a:prstGeom prst="round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ES" b="1" dirty="0">
                <a:solidFill>
                  <a:prstClr val="white"/>
                </a:solidFill>
              </a:rPr>
              <a:t>OE N° 3</a:t>
            </a:r>
          </a:p>
        </p:txBody>
      </p:sp>
      <p:sp>
        <p:nvSpPr>
          <p:cNvPr id="7" name="6 Rectángulo redondeado"/>
          <p:cNvSpPr/>
          <p:nvPr/>
        </p:nvSpPr>
        <p:spPr>
          <a:xfrm>
            <a:off x="1679575" y="2996952"/>
            <a:ext cx="1320800" cy="485753"/>
          </a:xfrm>
          <a:prstGeom prst="round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PE" b="1" dirty="0">
                <a:solidFill>
                  <a:prstClr val="white"/>
                </a:solidFill>
              </a:rPr>
              <a:t>O E  N° 2</a:t>
            </a:r>
            <a:endParaRPr lang="es-ES" b="1" dirty="0">
              <a:solidFill>
                <a:prstClr val="white"/>
              </a:solidFill>
            </a:endParaRPr>
          </a:p>
        </p:txBody>
      </p:sp>
      <p:sp>
        <p:nvSpPr>
          <p:cNvPr id="8" name="7 Rectángulo redondeado"/>
          <p:cNvSpPr/>
          <p:nvPr/>
        </p:nvSpPr>
        <p:spPr>
          <a:xfrm>
            <a:off x="192088" y="2996952"/>
            <a:ext cx="1355725" cy="485753"/>
          </a:xfrm>
          <a:prstGeom prst="roundRect">
            <a:avLst/>
          </a:prstGeom>
          <a:solidFill>
            <a:schemeClr val="accent3">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s-ES" b="1" dirty="0">
                <a:solidFill>
                  <a:prstClr val="white"/>
                </a:solidFill>
              </a:rPr>
              <a:t>OE N° 1</a:t>
            </a:r>
          </a:p>
        </p:txBody>
      </p:sp>
      <p:sp>
        <p:nvSpPr>
          <p:cNvPr id="9" name="8 CuadroTexto"/>
          <p:cNvSpPr txBox="1"/>
          <p:nvPr/>
        </p:nvSpPr>
        <p:spPr>
          <a:xfrm>
            <a:off x="683568" y="476672"/>
            <a:ext cx="7946082" cy="646331"/>
          </a:xfrm>
          <a:prstGeom prst="rect">
            <a:avLst/>
          </a:prstGeom>
          <a:solidFill>
            <a:schemeClr val="accent3">
              <a:lumMod val="75000"/>
            </a:schemeClr>
          </a:solidFill>
          <a:ln>
            <a:solidFill>
              <a:schemeClr val="accent1">
                <a:lumMod val="75000"/>
              </a:schemeClr>
            </a:solidFill>
          </a:ln>
        </p:spPr>
        <p:txBody>
          <a:bodyPr wrap="square">
            <a:spAutoFit/>
          </a:bodyPr>
          <a:lstStyle/>
          <a:p>
            <a:pPr algn="ctr" fontAlgn="auto">
              <a:spcBef>
                <a:spcPts val="0"/>
              </a:spcBef>
              <a:spcAft>
                <a:spcPts val="0"/>
              </a:spcAft>
              <a:defRPr/>
            </a:pPr>
            <a:r>
              <a:rPr lang="es-PE" sz="3600" dirty="0" smtClean="0">
                <a:solidFill>
                  <a:prstClr val="white"/>
                </a:solidFill>
                <a:latin typeface="Eras Bold ITC"/>
              </a:rPr>
              <a:t>Objetivos Estratégicos </a:t>
            </a:r>
            <a:endParaRPr lang="es-PE" sz="3600" dirty="0">
              <a:solidFill>
                <a:prstClr val="white"/>
              </a:solidFill>
              <a:latin typeface="Eras Bold ITC"/>
            </a:endParaRPr>
          </a:p>
        </p:txBody>
      </p:sp>
      <p:sp>
        <p:nvSpPr>
          <p:cNvPr id="10" name="9 Rectángulo"/>
          <p:cNvSpPr/>
          <p:nvPr/>
        </p:nvSpPr>
        <p:spPr>
          <a:xfrm>
            <a:off x="1679575" y="3389064"/>
            <a:ext cx="1320800" cy="2690467"/>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solidFill>
                <a:prstClr val="white"/>
              </a:solidFill>
            </a:endParaRPr>
          </a:p>
        </p:txBody>
      </p:sp>
      <p:sp>
        <p:nvSpPr>
          <p:cNvPr id="11" name="10 Rectángulo"/>
          <p:cNvSpPr/>
          <p:nvPr/>
        </p:nvSpPr>
        <p:spPr>
          <a:xfrm>
            <a:off x="192088" y="3428752"/>
            <a:ext cx="1355725" cy="2650779"/>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solidFill>
                <a:prstClr val="white"/>
              </a:solidFill>
            </a:endParaRPr>
          </a:p>
        </p:txBody>
      </p:sp>
      <p:sp>
        <p:nvSpPr>
          <p:cNvPr id="12" name="11 Rectángulo"/>
          <p:cNvSpPr/>
          <p:nvPr/>
        </p:nvSpPr>
        <p:spPr>
          <a:xfrm>
            <a:off x="3132138" y="3428752"/>
            <a:ext cx="1295400" cy="2650779"/>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solidFill>
                <a:prstClr val="white"/>
              </a:solidFill>
            </a:endParaRPr>
          </a:p>
        </p:txBody>
      </p:sp>
      <p:sp>
        <p:nvSpPr>
          <p:cNvPr id="13" name="12 Rectángulo"/>
          <p:cNvSpPr/>
          <p:nvPr/>
        </p:nvSpPr>
        <p:spPr>
          <a:xfrm>
            <a:off x="4500563" y="3428752"/>
            <a:ext cx="1571625" cy="2650779"/>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solidFill>
                <a:prstClr val="white"/>
              </a:solidFill>
            </a:endParaRPr>
          </a:p>
        </p:txBody>
      </p:sp>
      <p:sp>
        <p:nvSpPr>
          <p:cNvPr id="14" name="13 Rectángulo"/>
          <p:cNvSpPr/>
          <p:nvPr/>
        </p:nvSpPr>
        <p:spPr>
          <a:xfrm>
            <a:off x="7597775" y="3458914"/>
            <a:ext cx="1296988" cy="2619063"/>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solidFill>
                <a:prstClr val="white"/>
              </a:solidFill>
            </a:endParaRPr>
          </a:p>
        </p:txBody>
      </p:sp>
      <p:sp>
        <p:nvSpPr>
          <p:cNvPr id="16" name="31 Rectángulo"/>
          <p:cNvSpPr>
            <a:spLocks noChangeArrowheads="1"/>
          </p:cNvSpPr>
          <p:nvPr/>
        </p:nvSpPr>
        <p:spPr bwMode="auto">
          <a:xfrm>
            <a:off x="179388" y="3552578"/>
            <a:ext cx="1368425" cy="1784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endParaRPr lang="es-MX" sz="1200" b="1" dirty="0">
              <a:solidFill>
                <a:srgbClr val="000000"/>
              </a:solidFill>
              <a:latin typeface="Century" pitchFamily="18" charset="0"/>
            </a:endParaRPr>
          </a:p>
          <a:p>
            <a:pPr algn="ctr"/>
            <a:r>
              <a:rPr lang="es-MX" sz="1400" b="1" dirty="0">
                <a:solidFill>
                  <a:srgbClr val="000000"/>
                </a:solidFill>
                <a:latin typeface="Century" pitchFamily="18" charset="0"/>
              </a:rPr>
              <a:t>Disponer de un Sistema Nacional de Seguridad Ciudadana articulado y fortalecido</a:t>
            </a:r>
            <a:endParaRPr lang="es-ES" sz="1400" b="1" dirty="0">
              <a:solidFill>
                <a:srgbClr val="000000"/>
              </a:solidFill>
              <a:latin typeface="Century" pitchFamily="18" charset="0"/>
            </a:endParaRPr>
          </a:p>
        </p:txBody>
      </p:sp>
      <p:sp>
        <p:nvSpPr>
          <p:cNvPr id="17" name="16 CuadroTexto"/>
          <p:cNvSpPr txBox="1"/>
          <p:nvPr/>
        </p:nvSpPr>
        <p:spPr>
          <a:xfrm>
            <a:off x="1619250" y="3603378"/>
            <a:ext cx="1381125" cy="1946275"/>
          </a:xfrm>
          <a:prstGeom prst="rect">
            <a:avLst/>
          </a:prstGeom>
          <a:noFill/>
        </p:spPr>
        <p:txBody>
          <a:bodyPr>
            <a:spAutoFit/>
          </a:bodyPr>
          <a:lstStyle/>
          <a:p>
            <a:pPr algn="just" fontAlgn="auto">
              <a:spcBef>
                <a:spcPts val="0"/>
              </a:spcBef>
              <a:spcAft>
                <a:spcPts val="0"/>
              </a:spcAft>
              <a:defRPr/>
            </a:pPr>
            <a:endParaRPr lang="es-PE" sz="1200" b="1" dirty="0">
              <a:solidFill>
                <a:prstClr val="black"/>
              </a:solidFill>
              <a:latin typeface="Century" pitchFamily="18" charset="0"/>
            </a:endParaRPr>
          </a:p>
          <a:p>
            <a:pPr algn="ctr" fontAlgn="auto">
              <a:spcBef>
                <a:spcPts val="0"/>
              </a:spcBef>
              <a:spcAft>
                <a:spcPts val="0"/>
              </a:spcAft>
              <a:defRPr/>
            </a:pPr>
            <a:r>
              <a:rPr lang="es-PE" sz="1400" b="1" dirty="0">
                <a:solidFill>
                  <a:prstClr val="black"/>
                </a:solidFill>
                <a:latin typeface="Century" pitchFamily="18" charset="0"/>
              </a:rPr>
              <a:t>Implementar espacios públicos seguros como lugares de encuentro ciudadano</a:t>
            </a:r>
            <a:endParaRPr lang="es-ES" sz="1400" b="1" dirty="0">
              <a:solidFill>
                <a:prstClr val="black"/>
              </a:solidFill>
              <a:latin typeface="Century" pitchFamily="18" charset="0"/>
            </a:endParaRPr>
          </a:p>
          <a:p>
            <a:pPr fontAlgn="auto">
              <a:spcBef>
                <a:spcPts val="0"/>
              </a:spcBef>
              <a:spcAft>
                <a:spcPts val="0"/>
              </a:spcAft>
              <a:defRPr/>
            </a:pPr>
            <a:endParaRPr lang="es-ES" sz="1050" dirty="0">
              <a:solidFill>
                <a:prstClr val="black"/>
              </a:solidFill>
              <a:latin typeface="Calibri"/>
            </a:endParaRPr>
          </a:p>
        </p:txBody>
      </p:sp>
      <p:sp>
        <p:nvSpPr>
          <p:cNvPr id="18" name="17 CuadroTexto"/>
          <p:cNvSpPr txBox="1"/>
          <p:nvPr/>
        </p:nvSpPr>
        <p:spPr>
          <a:xfrm>
            <a:off x="3132138" y="3612903"/>
            <a:ext cx="1295400" cy="1946275"/>
          </a:xfrm>
          <a:prstGeom prst="rect">
            <a:avLst/>
          </a:prstGeom>
          <a:noFill/>
        </p:spPr>
        <p:txBody>
          <a:bodyPr>
            <a:spAutoFit/>
          </a:bodyPr>
          <a:lstStyle/>
          <a:p>
            <a:pPr algn="just" fontAlgn="auto">
              <a:spcBef>
                <a:spcPts val="0"/>
              </a:spcBef>
              <a:spcAft>
                <a:spcPts val="0"/>
              </a:spcAft>
              <a:defRPr/>
            </a:pPr>
            <a:endParaRPr lang="es-PE" sz="1200" b="1" dirty="0">
              <a:solidFill>
                <a:prstClr val="black"/>
              </a:solidFill>
              <a:latin typeface="Century" pitchFamily="18" charset="0"/>
            </a:endParaRPr>
          </a:p>
          <a:p>
            <a:pPr algn="ctr" fontAlgn="auto">
              <a:spcBef>
                <a:spcPts val="0"/>
              </a:spcBef>
              <a:spcAft>
                <a:spcPts val="0"/>
              </a:spcAft>
              <a:defRPr/>
            </a:pPr>
            <a:r>
              <a:rPr lang="es-PE" sz="1400" b="1" dirty="0">
                <a:solidFill>
                  <a:prstClr val="black"/>
                </a:solidFill>
                <a:latin typeface="Century" pitchFamily="18" charset="0"/>
              </a:rPr>
              <a:t>Reducir los factores de riesgo social que propician comportamientos delictivos</a:t>
            </a:r>
            <a:endParaRPr lang="es-ES" sz="1400" b="1" dirty="0">
              <a:solidFill>
                <a:prstClr val="black"/>
              </a:solidFill>
              <a:latin typeface="Century" pitchFamily="18" charset="0"/>
            </a:endParaRPr>
          </a:p>
          <a:p>
            <a:pPr fontAlgn="auto">
              <a:spcBef>
                <a:spcPts val="0"/>
              </a:spcBef>
              <a:spcAft>
                <a:spcPts val="0"/>
              </a:spcAft>
              <a:defRPr/>
            </a:pPr>
            <a:endParaRPr lang="es-ES" sz="1050" dirty="0">
              <a:solidFill>
                <a:prstClr val="black"/>
              </a:solidFill>
              <a:latin typeface="Calibri"/>
            </a:endParaRPr>
          </a:p>
        </p:txBody>
      </p:sp>
      <p:sp>
        <p:nvSpPr>
          <p:cNvPr id="19" name="34 CuadroTexto"/>
          <p:cNvSpPr txBox="1">
            <a:spLocks noChangeArrowheads="1"/>
          </p:cNvSpPr>
          <p:nvPr/>
        </p:nvSpPr>
        <p:spPr bwMode="auto">
          <a:xfrm>
            <a:off x="4500563" y="3300165"/>
            <a:ext cx="1476375" cy="264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just" eaLnBrk="1" hangingPunct="1"/>
            <a:endParaRPr lang="es-ES" sz="1200" b="1" dirty="0">
              <a:solidFill>
                <a:srgbClr val="000000"/>
              </a:solidFill>
              <a:latin typeface="Century" pitchFamily="18" charset="0"/>
              <a:ea typeface="Calibri" pitchFamily="34" charset="0"/>
              <a:cs typeface="Calibri" pitchFamily="34" charset="0"/>
            </a:endParaRPr>
          </a:p>
          <a:p>
            <a:pPr algn="ctr" eaLnBrk="1" hangingPunct="1"/>
            <a:r>
              <a:rPr lang="es-ES" sz="1400" b="1" dirty="0">
                <a:solidFill>
                  <a:srgbClr val="000000"/>
                </a:solidFill>
                <a:latin typeface="Century" pitchFamily="18" charset="0"/>
                <a:ea typeface="Calibri" pitchFamily="34" charset="0"/>
                <a:cs typeface="Calibri" pitchFamily="34" charset="0"/>
              </a:rPr>
              <a:t>Promover la participación de los ciudadanos, la sociedad civil, sector privado y medios de comunicación para enfrentar la inseguridad ciudadana</a:t>
            </a:r>
            <a:endParaRPr lang="es-ES" sz="1400" b="1" dirty="0">
              <a:solidFill>
                <a:srgbClr val="000000"/>
              </a:solidFill>
              <a:latin typeface="Century" pitchFamily="18" charset="0"/>
            </a:endParaRPr>
          </a:p>
        </p:txBody>
      </p:sp>
      <p:pic>
        <p:nvPicPr>
          <p:cNvPr id="21" name="Imagen 3"/>
          <p:cNvPicPr>
            <a:picLocks noChangeAspect="1"/>
          </p:cNvPicPr>
          <p:nvPr/>
        </p:nvPicPr>
        <p:blipFill>
          <a:blip r:embed="rId2" cstate="print">
            <a:extLst>
              <a:ext uri="{28A0092B-C50C-407E-A947-70E740481C1C}">
                <a14:useLocalDpi xmlns:a14="http://schemas.microsoft.com/office/drawing/2010/main" val="0"/>
              </a:ext>
            </a:extLst>
          </a:blip>
          <a:srcRect l="2698" t="14626"/>
          <a:stretch>
            <a:fillRect/>
          </a:stretch>
        </p:blipFill>
        <p:spPr bwMode="auto">
          <a:xfrm>
            <a:off x="3781424" y="1310330"/>
            <a:ext cx="1715021" cy="1470600"/>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22" name="37 CuadroTexto"/>
          <p:cNvSpPr txBox="1">
            <a:spLocks noChangeArrowheads="1"/>
          </p:cNvSpPr>
          <p:nvPr/>
        </p:nvSpPr>
        <p:spPr bwMode="auto">
          <a:xfrm>
            <a:off x="7597775" y="3573215"/>
            <a:ext cx="1296988" cy="200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endParaRPr lang="es-PE" sz="1200" b="1">
              <a:solidFill>
                <a:srgbClr val="000000"/>
              </a:solidFill>
              <a:latin typeface="Century" pitchFamily="18" charset="0"/>
            </a:endParaRPr>
          </a:p>
          <a:p>
            <a:pPr algn="ctr" eaLnBrk="1" hangingPunct="1"/>
            <a:r>
              <a:rPr lang="es-PE" sz="1400" b="1">
                <a:solidFill>
                  <a:srgbClr val="000000"/>
                </a:solidFill>
                <a:latin typeface="Century" pitchFamily="18" charset="0"/>
              </a:rPr>
              <a:t>Mejorar el sistema de administración de justicia para la reducción de la delincuencia</a:t>
            </a:r>
            <a:endParaRPr lang="es-ES" sz="1400">
              <a:solidFill>
                <a:srgbClr val="000000"/>
              </a:solidFill>
              <a:latin typeface="Calibri" pitchFamily="34" charset="0"/>
            </a:endParaRPr>
          </a:p>
        </p:txBody>
      </p:sp>
      <p:sp>
        <p:nvSpPr>
          <p:cNvPr id="23" name="22 Rectángulo"/>
          <p:cNvSpPr/>
          <p:nvPr/>
        </p:nvSpPr>
        <p:spPr>
          <a:xfrm>
            <a:off x="6156324" y="3448421"/>
            <a:ext cx="1355725" cy="2629556"/>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s-ES">
              <a:solidFill>
                <a:prstClr val="white"/>
              </a:solidFill>
            </a:endParaRPr>
          </a:p>
        </p:txBody>
      </p:sp>
      <p:sp>
        <p:nvSpPr>
          <p:cNvPr id="20" name="19 CuadroTexto"/>
          <p:cNvSpPr txBox="1"/>
          <p:nvPr/>
        </p:nvSpPr>
        <p:spPr>
          <a:xfrm>
            <a:off x="6188075" y="3414465"/>
            <a:ext cx="1357313" cy="2654573"/>
          </a:xfrm>
          <a:prstGeom prst="rect">
            <a:avLst/>
          </a:prstGeom>
          <a:noFill/>
        </p:spPr>
        <p:txBody>
          <a:bodyPr>
            <a:spAutoFit/>
          </a:bodyPr>
          <a:lstStyle/>
          <a:p>
            <a:pPr algn="ctr" fontAlgn="auto">
              <a:spcBef>
                <a:spcPts val="0"/>
              </a:spcBef>
              <a:spcAft>
                <a:spcPts val="0"/>
              </a:spcAft>
              <a:defRPr/>
            </a:pPr>
            <a:endParaRPr lang="es-PE" sz="1200" b="1" dirty="0" smtClean="0">
              <a:solidFill>
                <a:prstClr val="black"/>
              </a:solidFill>
              <a:latin typeface="Century" pitchFamily="18" charset="0"/>
            </a:endParaRPr>
          </a:p>
          <a:p>
            <a:pPr algn="ctr" fontAlgn="auto">
              <a:spcBef>
                <a:spcPts val="0"/>
              </a:spcBef>
              <a:spcAft>
                <a:spcPts val="0"/>
              </a:spcAft>
              <a:defRPr/>
            </a:pPr>
            <a:r>
              <a:rPr lang="es-PE" sz="1200" b="1" dirty="0" smtClean="0">
                <a:solidFill>
                  <a:prstClr val="black"/>
                </a:solidFill>
                <a:latin typeface="Century" pitchFamily="18" charset="0"/>
              </a:rPr>
              <a:t>Fortalecer </a:t>
            </a:r>
            <a:r>
              <a:rPr lang="es-PE" sz="1200" b="1" dirty="0">
                <a:solidFill>
                  <a:prstClr val="black"/>
                </a:solidFill>
                <a:latin typeface="Century" pitchFamily="18" charset="0"/>
              </a:rPr>
              <a:t>a la Policía Nacional del Perú para lograr los mayores niveles de eficiencia, eficacia y transparencia, a fin de brindar un servicio de calidad a la ciudadanía</a:t>
            </a:r>
            <a:endParaRPr lang="es-ES" sz="1200" b="1" dirty="0">
              <a:solidFill>
                <a:prstClr val="black"/>
              </a:solidFill>
              <a:latin typeface="Century" pitchFamily="18" charset="0"/>
            </a:endParaRPr>
          </a:p>
          <a:p>
            <a:pPr fontAlgn="auto">
              <a:spcBef>
                <a:spcPts val="0"/>
              </a:spcBef>
              <a:spcAft>
                <a:spcPts val="0"/>
              </a:spcAft>
              <a:defRPr/>
            </a:pPr>
            <a:endParaRPr lang="es-ES" sz="1050" dirty="0">
              <a:solidFill>
                <a:prstClr val="black"/>
              </a:solidFill>
              <a:latin typeface="Calibri"/>
            </a:endParaRPr>
          </a:p>
        </p:txBody>
      </p:sp>
    </p:spTree>
    <p:extLst>
      <p:ext uri="{BB962C8B-B14F-4D97-AF65-F5344CB8AC3E}">
        <p14:creationId xmlns:p14="http://schemas.microsoft.com/office/powerpoint/2010/main" val="249065886"/>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uadroTexto 24"/>
          <p:cNvSpPr txBox="1"/>
          <p:nvPr/>
        </p:nvSpPr>
        <p:spPr>
          <a:xfrm>
            <a:off x="6253163" y="3501008"/>
            <a:ext cx="2376487" cy="300038"/>
          </a:xfrm>
          <a:prstGeom prst="rect">
            <a:avLst/>
          </a:prstGeom>
          <a:noFill/>
        </p:spPr>
        <p:txBody>
          <a:bodyPr>
            <a:spAutoFit/>
          </a:bodyPr>
          <a:lstStyle/>
          <a:p>
            <a:pPr fontAlgn="auto">
              <a:spcBef>
                <a:spcPts val="0"/>
              </a:spcBef>
              <a:spcAft>
                <a:spcPts val="0"/>
              </a:spcAft>
              <a:defRPr/>
            </a:pPr>
            <a:r>
              <a:rPr lang="es-PE" sz="1350" u="sng" dirty="0">
                <a:solidFill>
                  <a:prstClr val="white"/>
                </a:solidFill>
                <a:latin typeface="Trebuchet MS"/>
              </a:rPr>
              <a:t>OBJETIVOS ESTRATÉGICOS</a:t>
            </a:r>
          </a:p>
        </p:txBody>
      </p:sp>
      <p:sp>
        <p:nvSpPr>
          <p:cNvPr id="3" name="AutoShape 2">
            <a:hlinkClick r:id="" action="ppaction://noaction"/>
          </p:cNvPr>
          <p:cNvSpPr>
            <a:spLocks noChangeArrowheads="1"/>
          </p:cNvSpPr>
          <p:nvPr/>
        </p:nvSpPr>
        <p:spPr bwMode="auto">
          <a:xfrm>
            <a:off x="539750" y="116632"/>
            <a:ext cx="8172450" cy="2304256"/>
          </a:xfrm>
          <a:prstGeom prst="downArrowCallout">
            <a:avLst>
              <a:gd name="adj1" fmla="val 105736"/>
              <a:gd name="adj2" fmla="val 86959"/>
              <a:gd name="adj3" fmla="val 25745"/>
              <a:gd name="adj4" fmla="val 66667"/>
            </a:avLst>
          </a:prstGeom>
          <a:ln>
            <a:headEnd/>
            <a:tailEnd/>
          </a:ln>
        </p:spPr>
        <p:style>
          <a:lnRef idx="1">
            <a:schemeClr val="accent6"/>
          </a:lnRef>
          <a:fillRef idx="2">
            <a:schemeClr val="accent6"/>
          </a:fillRef>
          <a:effectRef idx="1">
            <a:schemeClr val="accent6"/>
          </a:effectRef>
          <a:fontRef idx="minor">
            <a:schemeClr val="dk1"/>
          </a:fontRef>
        </p:style>
        <p:txBody>
          <a:bodyPr wrap="none" anchor="ctr"/>
          <a:lstStyle/>
          <a:p>
            <a:endParaRPr lang="es-PE"/>
          </a:p>
        </p:txBody>
      </p:sp>
      <p:sp>
        <p:nvSpPr>
          <p:cNvPr id="5" name="Rectangle 4">
            <a:hlinkClick r:id="" action="ppaction://noaction"/>
          </p:cNvPr>
          <p:cNvSpPr>
            <a:spLocks noChangeArrowheads="1"/>
          </p:cNvSpPr>
          <p:nvPr/>
        </p:nvSpPr>
        <p:spPr bwMode="auto">
          <a:xfrm>
            <a:off x="827088" y="435719"/>
            <a:ext cx="2160587" cy="1259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342900" indent="-342900" algn="ctr">
              <a:buFont typeface="Wingdings" pitchFamily="2" charset="2"/>
              <a:buChar char="Ø"/>
            </a:pPr>
            <a:r>
              <a:rPr lang="es-PE" dirty="0">
                <a:effectLst>
                  <a:outerShdw blurRad="38100" dist="38100" dir="2700000" algn="tl">
                    <a:srgbClr val="000000">
                      <a:alpha val="43137"/>
                    </a:srgbClr>
                  </a:outerShdw>
                </a:effectLst>
              </a:rPr>
              <a:t>BANDAS</a:t>
            </a:r>
          </a:p>
          <a:p>
            <a:pPr algn="ctr"/>
            <a:r>
              <a:rPr lang="es-PE" dirty="0">
                <a:effectLst>
                  <a:outerShdw blurRad="38100" dist="38100" dir="2700000" algn="tl">
                    <a:srgbClr val="000000">
                      <a:alpha val="43137"/>
                    </a:srgbClr>
                  </a:outerShdw>
                </a:effectLst>
              </a:rPr>
              <a:t>ORGANIZADAS</a:t>
            </a:r>
          </a:p>
          <a:p>
            <a:pPr algn="ctr">
              <a:buFontTx/>
              <a:buChar char="-"/>
            </a:pPr>
            <a:r>
              <a:rPr lang="es-PE" sz="1600" b="1" dirty="0">
                <a:solidFill>
                  <a:srgbClr val="000000"/>
                </a:solidFill>
              </a:rPr>
              <a:t>ASALTOS</a:t>
            </a:r>
          </a:p>
          <a:p>
            <a:pPr algn="ctr">
              <a:buFontTx/>
              <a:buChar char="-"/>
            </a:pPr>
            <a:r>
              <a:rPr lang="es-PE" sz="1600" b="1" dirty="0">
                <a:solidFill>
                  <a:srgbClr val="000000"/>
                </a:solidFill>
              </a:rPr>
              <a:t> MARCAS</a:t>
            </a:r>
          </a:p>
        </p:txBody>
      </p:sp>
      <p:sp>
        <p:nvSpPr>
          <p:cNvPr id="6" name="Rectangle 5">
            <a:hlinkClick r:id="" action="ppaction://noaction"/>
          </p:cNvPr>
          <p:cNvSpPr>
            <a:spLocks noChangeArrowheads="1"/>
          </p:cNvSpPr>
          <p:nvPr/>
        </p:nvSpPr>
        <p:spPr bwMode="auto">
          <a:xfrm>
            <a:off x="6300788" y="578594"/>
            <a:ext cx="1728787" cy="9948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342900" indent="-342900" algn="ctr">
              <a:buFont typeface="Wingdings" pitchFamily="2" charset="2"/>
              <a:buChar char="Ø"/>
            </a:pPr>
            <a:r>
              <a:rPr lang="es-PE" dirty="0">
                <a:effectLst>
                  <a:outerShdw blurRad="38100" dist="38100" dir="2700000" algn="tl">
                    <a:srgbClr val="000000">
                      <a:alpha val="43137"/>
                    </a:srgbClr>
                  </a:outerShdw>
                </a:effectLst>
              </a:rPr>
              <a:t>DROGAS</a:t>
            </a:r>
          </a:p>
          <a:p>
            <a:pPr algn="ctr"/>
            <a:r>
              <a:rPr lang="es-PE" sz="1600" b="1" dirty="0">
                <a:solidFill>
                  <a:srgbClr val="000000"/>
                </a:solidFill>
              </a:rPr>
              <a:t>- MACROCOMERCIALIZACION</a:t>
            </a:r>
          </a:p>
          <a:p>
            <a:pPr algn="ctr"/>
            <a:r>
              <a:rPr lang="es-PE" sz="1600" b="1" dirty="0">
                <a:solidFill>
                  <a:srgbClr val="000000"/>
                </a:solidFill>
              </a:rPr>
              <a:t>- MICROCOMERCIALIZACION</a:t>
            </a:r>
          </a:p>
          <a:p>
            <a:pPr algn="ctr"/>
            <a:r>
              <a:rPr lang="es-PE" sz="1600" b="1" dirty="0">
                <a:solidFill>
                  <a:srgbClr val="000000"/>
                </a:solidFill>
              </a:rPr>
              <a:t>- CONSUMO</a:t>
            </a:r>
          </a:p>
        </p:txBody>
      </p:sp>
      <p:sp>
        <p:nvSpPr>
          <p:cNvPr id="7" name="Rectangle 6">
            <a:hlinkClick r:id="" action="ppaction://noaction"/>
          </p:cNvPr>
          <p:cNvSpPr>
            <a:spLocks noChangeArrowheads="1"/>
          </p:cNvSpPr>
          <p:nvPr/>
        </p:nvSpPr>
        <p:spPr bwMode="auto">
          <a:xfrm>
            <a:off x="3563938" y="578594"/>
            <a:ext cx="2160587" cy="1327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marL="342900" indent="-342900" algn="ctr">
              <a:buFont typeface="Wingdings" pitchFamily="2" charset="2"/>
              <a:buChar char="Ø"/>
            </a:pPr>
            <a:r>
              <a:rPr lang="es-PE" dirty="0">
                <a:effectLst>
                  <a:outerShdw blurRad="38100" dist="38100" dir="2700000" algn="tl">
                    <a:srgbClr val="000000">
                      <a:alpha val="43137"/>
                    </a:srgbClr>
                  </a:outerShdw>
                </a:effectLst>
              </a:rPr>
              <a:t>DELINCUENCIA</a:t>
            </a:r>
          </a:p>
          <a:p>
            <a:pPr algn="ctr"/>
            <a:r>
              <a:rPr lang="es-PE" dirty="0">
                <a:effectLst>
                  <a:outerShdw blurRad="38100" dist="38100" dir="2700000" algn="tl">
                    <a:srgbClr val="000000">
                      <a:alpha val="43137"/>
                    </a:srgbClr>
                  </a:outerShdw>
                </a:effectLst>
              </a:rPr>
              <a:t>COMUN</a:t>
            </a:r>
          </a:p>
          <a:p>
            <a:pPr algn="ctr"/>
            <a:r>
              <a:rPr lang="es-PE" sz="1600" b="1" dirty="0">
                <a:solidFill>
                  <a:srgbClr val="000000"/>
                </a:solidFill>
              </a:rPr>
              <a:t>- ROBO AL PASO</a:t>
            </a:r>
          </a:p>
          <a:p>
            <a:pPr algn="ctr"/>
            <a:r>
              <a:rPr lang="es-PE" sz="1600" b="1" dirty="0">
                <a:solidFill>
                  <a:srgbClr val="000000"/>
                </a:solidFill>
              </a:rPr>
              <a:t>- ARREBATOS</a:t>
            </a:r>
          </a:p>
          <a:p>
            <a:pPr algn="ctr"/>
            <a:r>
              <a:rPr lang="es-PE" sz="1600" b="1" dirty="0">
                <a:solidFill>
                  <a:srgbClr val="000000"/>
                </a:solidFill>
              </a:rPr>
              <a:t>- HOMICIDIOS </a:t>
            </a:r>
          </a:p>
          <a:p>
            <a:pPr algn="ctr"/>
            <a:r>
              <a:rPr lang="es-PE" sz="1600" b="1" dirty="0">
                <a:solidFill>
                  <a:srgbClr val="000000"/>
                </a:solidFill>
              </a:rPr>
              <a:t>- LESIONES POR PAF</a:t>
            </a:r>
          </a:p>
        </p:txBody>
      </p:sp>
      <p:sp>
        <p:nvSpPr>
          <p:cNvPr id="8" name="WordArt 7"/>
          <p:cNvSpPr>
            <a:spLocks noChangeArrowheads="1" noChangeShapeType="1" noTextEdit="1"/>
          </p:cNvSpPr>
          <p:nvPr/>
        </p:nvSpPr>
        <p:spPr bwMode="auto">
          <a:xfrm>
            <a:off x="3059410" y="2552898"/>
            <a:ext cx="2952750" cy="1380158"/>
          </a:xfrm>
          <a:prstGeom prst="rect">
            <a:avLst/>
          </a:prstGeom>
          <a:noFill/>
          <a:extLst/>
        </p:spPr>
        <p:txBody>
          <a:bodyPr wrap="none" fromWordArt="1">
            <a:prstTxWarp prst="textPlain">
              <a:avLst>
                <a:gd name="adj" fmla="val 50000"/>
              </a:avLst>
            </a:prstTxWarp>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es-PE" sz="3600" b="1" kern="1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rial Black"/>
              </a:rPr>
              <a:t>INSEGURIDAD</a:t>
            </a:r>
          </a:p>
          <a:p>
            <a:pPr algn="ctr"/>
            <a:r>
              <a:rPr lang="es-PE" sz="3600" b="1" kern="10" cap="all" dirty="0">
                <a:ln w="0"/>
                <a:gradFill flip="none">
                  <a:gsLst>
                    <a:gs pos="0">
                      <a:schemeClr val="accent1">
                        <a:tint val="75000"/>
                        <a:shade val="75000"/>
                        <a:satMod val="170000"/>
                      </a:schemeClr>
                    </a:gs>
                    <a:gs pos="49000">
                      <a:schemeClr val="accent1">
                        <a:tint val="88000"/>
                        <a:shade val="65000"/>
                        <a:satMod val="172000"/>
                      </a:schemeClr>
                    </a:gs>
                    <a:gs pos="50000">
                      <a:schemeClr val="accent1">
                        <a:shade val="65000"/>
                        <a:satMod val="130000"/>
                      </a:schemeClr>
                    </a:gs>
                    <a:gs pos="92000">
                      <a:schemeClr val="accent1">
                        <a:shade val="50000"/>
                        <a:satMod val="120000"/>
                      </a:schemeClr>
                    </a:gs>
                    <a:gs pos="100000">
                      <a:schemeClr val="accent1">
                        <a:shade val="48000"/>
                        <a:satMod val="120000"/>
                      </a:schemeClr>
                    </a:gs>
                  </a:gsLst>
                  <a:lin ang="5400000"/>
                </a:gradFill>
                <a:effectLst>
                  <a:reflection blurRad="12700" stA="50000" endPos="50000" dist="5000" dir="5400000" sy="-100000" rotWithShape="0"/>
                </a:effectLst>
                <a:latin typeface="Arial Black"/>
              </a:rPr>
              <a:t>CIUDADANA</a:t>
            </a:r>
          </a:p>
        </p:txBody>
      </p:sp>
      <p:sp>
        <p:nvSpPr>
          <p:cNvPr id="9" name="AutoShape 8"/>
          <p:cNvSpPr>
            <a:spLocks noChangeArrowheads="1"/>
          </p:cNvSpPr>
          <p:nvPr/>
        </p:nvSpPr>
        <p:spPr bwMode="auto">
          <a:xfrm>
            <a:off x="107504" y="1873577"/>
            <a:ext cx="2951906" cy="2088704"/>
          </a:xfrm>
          <a:prstGeom prst="rightArrowCallout">
            <a:avLst>
              <a:gd name="adj1" fmla="val 25000"/>
              <a:gd name="adj2" fmla="val 25000"/>
              <a:gd name="adj3" fmla="val 23755"/>
              <a:gd name="adj4" fmla="val 75000"/>
            </a:avLst>
          </a:prstGeom>
          <a:ln>
            <a:headEnd/>
            <a:tailEnd/>
          </a:ln>
        </p:spPr>
        <p:style>
          <a:lnRef idx="1">
            <a:schemeClr val="accent6"/>
          </a:lnRef>
          <a:fillRef idx="2">
            <a:schemeClr val="accent6"/>
          </a:fillRef>
          <a:effectRef idx="1">
            <a:schemeClr val="accent6"/>
          </a:effectRef>
          <a:fontRef idx="minor">
            <a:schemeClr val="dk1"/>
          </a:fontRef>
        </p:style>
        <p:txBody>
          <a:bodyPr wrap="none" anchor="ctr"/>
          <a:lstStyle/>
          <a:p>
            <a:pPr algn="ctr"/>
            <a:r>
              <a:rPr lang="es-ES" sz="2000" b="1" dirty="0">
                <a:solidFill>
                  <a:srgbClr val="0070C0"/>
                </a:solidFill>
                <a:effectLst>
                  <a:outerShdw blurRad="38100" dist="38100" dir="2700000" algn="tl">
                    <a:srgbClr val="000000">
                      <a:alpha val="43137"/>
                    </a:srgbClr>
                  </a:outerShdw>
                </a:effectLst>
              </a:rPr>
              <a:t>FACTOR SOCIAL</a:t>
            </a:r>
          </a:p>
          <a:p>
            <a:pPr marL="285750" indent="-285750">
              <a:buFont typeface="Wingdings" pitchFamily="2" charset="2"/>
              <a:buChar char="Ø"/>
            </a:pPr>
            <a:r>
              <a:rPr lang="es-ES" sz="1400" b="1" dirty="0">
                <a:solidFill>
                  <a:srgbClr val="000000"/>
                </a:solidFill>
                <a:latin typeface="Arial Rounded MT Bold" pitchFamily="34" charset="0"/>
              </a:rPr>
              <a:t>CONSTRUCCION CIVIL</a:t>
            </a:r>
          </a:p>
          <a:p>
            <a:pPr marL="285750" indent="-285750">
              <a:buFont typeface="Wingdings" pitchFamily="2" charset="2"/>
              <a:buChar char="Ø"/>
            </a:pPr>
            <a:r>
              <a:rPr lang="es-ES" sz="1400" b="1" dirty="0">
                <a:solidFill>
                  <a:srgbClr val="000000"/>
                </a:solidFill>
                <a:latin typeface="Arial Rounded MT Bold" pitchFamily="34" charset="0"/>
              </a:rPr>
              <a:t> PANDILLAJE</a:t>
            </a:r>
          </a:p>
          <a:p>
            <a:pPr marL="285750" indent="-285750">
              <a:buFont typeface="Wingdings" pitchFamily="2" charset="2"/>
              <a:buChar char="Ø"/>
            </a:pPr>
            <a:r>
              <a:rPr lang="es-ES" sz="1400" b="1" dirty="0" smtClean="0">
                <a:solidFill>
                  <a:srgbClr val="000000"/>
                </a:solidFill>
                <a:latin typeface="Arial Rounded MT Bold" pitchFamily="34" charset="0"/>
              </a:rPr>
              <a:t>INVASIONES</a:t>
            </a:r>
          </a:p>
          <a:p>
            <a:pPr marL="285750" indent="-285750">
              <a:buFont typeface="Wingdings" pitchFamily="2" charset="2"/>
              <a:buChar char="Ø"/>
            </a:pPr>
            <a:r>
              <a:rPr lang="es-ES" sz="1400" b="1" dirty="0" smtClean="0">
                <a:solidFill>
                  <a:srgbClr val="000000"/>
                </a:solidFill>
                <a:latin typeface="Arial Rounded MT Bold" pitchFamily="34" charset="0"/>
              </a:rPr>
              <a:t> </a:t>
            </a:r>
            <a:r>
              <a:rPr lang="es-ES" sz="1400" b="1" dirty="0">
                <a:solidFill>
                  <a:srgbClr val="000000"/>
                </a:solidFill>
                <a:latin typeface="Arial Rounded MT Bold" pitchFamily="34" charset="0"/>
              </a:rPr>
              <a:t>MARCHAS Y MOV.</a:t>
            </a:r>
          </a:p>
        </p:txBody>
      </p:sp>
      <p:sp>
        <p:nvSpPr>
          <p:cNvPr id="10" name="AutoShape 9"/>
          <p:cNvSpPr>
            <a:spLocks noChangeArrowheads="1"/>
          </p:cNvSpPr>
          <p:nvPr/>
        </p:nvSpPr>
        <p:spPr bwMode="auto">
          <a:xfrm rot="16200000">
            <a:off x="1421917" y="3914218"/>
            <a:ext cx="1908175" cy="2376760"/>
          </a:xfrm>
          <a:prstGeom prst="rightArrowCallout">
            <a:avLst>
              <a:gd name="adj1" fmla="val 25918"/>
              <a:gd name="adj2" fmla="val 25918"/>
              <a:gd name="adj3" fmla="val 16667"/>
              <a:gd name="adj4" fmla="val 75000"/>
            </a:avLst>
          </a:prstGeom>
          <a:ln>
            <a:headEnd/>
            <a:tailEnd/>
          </a:ln>
        </p:spPr>
        <p:style>
          <a:lnRef idx="1">
            <a:schemeClr val="accent6"/>
          </a:lnRef>
          <a:fillRef idx="2">
            <a:schemeClr val="accent6"/>
          </a:fillRef>
          <a:effectRef idx="1">
            <a:schemeClr val="accent6"/>
          </a:effectRef>
          <a:fontRef idx="minor">
            <a:schemeClr val="dk1"/>
          </a:fontRef>
        </p:style>
        <p:txBody>
          <a:bodyPr wrap="none" anchor="ctr"/>
          <a:lstStyle/>
          <a:p>
            <a:endParaRPr lang="es-PE"/>
          </a:p>
        </p:txBody>
      </p:sp>
      <p:sp>
        <p:nvSpPr>
          <p:cNvPr id="12" name="Rectangle 11"/>
          <p:cNvSpPr>
            <a:spLocks noChangeArrowheads="1"/>
          </p:cNvSpPr>
          <p:nvPr/>
        </p:nvSpPr>
        <p:spPr bwMode="auto">
          <a:xfrm>
            <a:off x="1475656" y="4715249"/>
            <a:ext cx="1762125" cy="1366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s-PE" sz="2000" b="1" dirty="0">
                <a:solidFill>
                  <a:srgbClr val="0070C0"/>
                </a:solidFill>
                <a:effectLst>
                  <a:outerShdw blurRad="38100" dist="38100" dir="2700000" algn="tl">
                    <a:srgbClr val="000000">
                      <a:alpha val="43137"/>
                    </a:srgbClr>
                  </a:outerShdw>
                </a:effectLst>
              </a:rPr>
              <a:t>FACTOR</a:t>
            </a:r>
          </a:p>
          <a:p>
            <a:pPr algn="ctr"/>
            <a:r>
              <a:rPr lang="es-PE" sz="2000" b="1" dirty="0">
                <a:solidFill>
                  <a:srgbClr val="0070C0"/>
                </a:solidFill>
                <a:effectLst>
                  <a:outerShdw blurRad="38100" dist="38100" dir="2700000" algn="tl">
                    <a:srgbClr val="000000">
                      <a:alpha val="43137"/>
                    </a:srgbClr>
                  </a:outerShdw>
                </a:effectLst>
              </a:rPr>
              <a:t>LEGAL</a:t>
            </a:r>
          </a:p>
          <a:p>
            <a:pPr marL="285750" indent="-285750" algn="ctr">
              <a:buFont typeface="Wingdings" pitchFamily="2" charset="2"/>
              <a:buChar char="Ø"/>
            </a:pPr>
            <a:r>
              <a:rPr lang="es-PE" b="1" dirty="0" smtClean="0">
                <a:solidFill>
                  <a:srgbClr val="000000"/>
                </a:solidFill>
              </a:rPr>
              <a:t> </a:t>
            </a:r>
            <a:r>
              <a:rPr lang="es-PE" sz="1400" b="1" dirty="0" smtClean="0">
                <a:solidFill>
                  <a:srgbClr val="000000"/>
                </a:solidFill>
                <a:latin typeface="Arial Rounded MT Bold" pitchFamily="34" charset="0"/>
              </a:rPr>
              <a:t>LEGISLACION DEBIL</a:t>
            </a:r>
            <a:endParaRPr lang="es-PE" sz="1400" b="1" dirty="0">
              <a:solidFill>
                <a:srgbClr val="000000"/>
              </a:solidFill>
              <a:latin typeface="Arial Rounded MT Bold" pitchFamily="34" charset="0"/>
            </a:endParaRPr>
          </a:p>
          <a:p>
            <a:pPr algn="ctr"/>
            <a:endParaRPr lang="es-PE" b="1" dirty="0">
              <a:solidFill>
                <a:srgbClr val="000000"/>
              </a:solidFill>
            </a:endParaRPr>
          </a:p>
        </p:txBody>
      </p:sp>
      <p:sp>
        <p:nvSpPr>
          <p:cNvPr id="13" name="AutoShape 12"/>
          <p:cNvSpPr>
            <a:spLocks noChangeArrowheads="1"/>
          </p:cNvSpPr>
          <p:nvPr/>
        </p:nvSpPr>
        <p:spPr bwMode="auto">
          <a:xfrm rot="16200000">
            <a:off x="6552728" y="4040561"/>
            <a:ext cx="1979613" cy="2052637"/>
          </a:xfrm>
          <a:prstGeom prst="rightArrowCallout">
            <a:avLst>
              <a:gd name="adj1" fmla="val 25922"/>
              <a:gd name="adj2" fmla="val 25922"/>
              <a:gd name="adj3" fmla="val 16667"/>
              <a:gd name="adj4" fmla="val 75000"/>
            </a:avLst>
          </a:prstGeom>
          <a:ln>
            <a:headEnd/>
            <a:tailEnd/>
          </a:ln>
        </p:spPr>
        <p:style>
          <a:lnRef idx="1">
            <a:schemeClr val="accent6"/>
          </a:lnRef>
          <a:fillRef idx="2">
            <a:schemeClr val="accent6"/>
          </a:fillRef>
          <a:effectRef idx="1">
            <a:schemeClr val="accent6"/>
          </a:effectRef>
          <a:fontRef idx="minor">
            <a:schemeClr val="dk1"/>
          </a:fontRef>
        </p:style>
        <p:txBody>
          <a:bodyPr wrap="none" anchor="ctr"/>
          <a:lstStyle/>
          <a:p>
            <a:endParaRPr lang="es-PE"/>
          </a:p>
        </p:txBody>
      </p:sp>
      <p:sp>
        <p:nvSpPr>
          <p:cNvPr id="14" name="Text Box 13"/>
          <p:cNvSpPr txBox="1">
            <a:spLocks noChangeArrowheads="1"/>
          </p:cNvSpPr>
          <p:nvPr/>
        </p:nvSpPr>
        <p:spPr bwMode="auto">
          <a:xfrm>
            <a:off x="6588224" y="4725144"/>
            <a:ext cx="1979611"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es-PE" sz="2000" b="1" dirty="0">
                <a:solidFill>
                  <a:srgbClr val="0070C0"/>
                </a:solidFill>
                <a:effectLst>
                  <a:outerShdw blurRad="38100" dist="38100" dir="2700000" algn="tl">
                    <a:srgbClr val="000000">
                      <a:alpha val="43137"/>
                    </a:srgbClr>
                  </a:outerShdw>
                </a:effectLst>
                <a:latin typeface="+mn-lt"/>
              </a:rPr>
              <a:t>FACTOR</a:t>
            </a:r>
          </a:p>
          <a:p>
            <a:pPr algn="ctr" eaLnBrk="1" hangingPunct="1"/>
            <a:r>
              <a:rPr lang="es-PE" sz="2000" b="1" dirty="0">
                <a:solidFill>
                  <a:srgbClr val="0070C0"/>
                </a:solidFill>
                <a:effectLst>
                  <a:outerShdw blurRad="38100" dist="38100" dir="2700000" algn="tl">
                    <a:srgbClr val="000000">
                      <a:alpha val="43137"/>
                    </a:srgbClr>
                  </a:outerShdw>
                </a:effectLst>
                <a:latin typeface="+mn-lt"/>
              </a:rPr>
              <a:t>POBLACIONAL</a:t>
            </a:r>
          </a:p>
          <a:p>
            <a:pPr marL="285750" indent="-285750" algn="ctr" eaLnBrk="1" hangingPunct="1">
              <a:buFont typeface="Wingdings" pitchFamily="2" charset="2"/>
              <a:buChar char="Ø"/>
            </a:pPr>
            <a:r>
              <a:rPr lang="es-PE" sz="1400" b="1" dirty="0" smtClean="0">
                <a:solidFill>
                  <a:srgbClr val="000000"/>
                </a:solidFill>
                <a:latin typeface="Arial Rounded MT Bold" pitchFamily="34" charset="0"/>
              </a:rPr>
              <a:t>LIMITADA </a:t>
            </a:r>
            <a:r>
              <a:rPr lang="es-PE" sz="1400" b="1" dirty="0">
                <a:solidFill>
                  <a:srgbClr val="000000"/>
                </a:solidFill>
                <a:latin typeface="Arial Rounded MT Bold" pitchFamily="34" charset="0"/>
              </a:rPr>
              <a:t>PARTICIPACION</a:t>
            </a:r>
            <a:endParaRPr lang="es-ES" sz="1400" b="1" dirty="0">
              <a:solidFill>
                <a:srgbClr val="000000"/>
              </a:solidFill>
              <a:latin typeface="Arial Rounded MT Bold" pitchFamily="34" charset="0"/>
            </a:endParaRPr>
          </a:p>
        </p:txBody>
      </p:sp>
      <p:sp>
        <p:nvSpPr>
          <p:cNvPr id="16" name="AutoShape 14"/>
          <p:cNvSpPr>
            <a:spLocks noChangeArrowheads="1"/>
          </p:cNvSpPr>
          <p:nvPr/>
        </p:nvSpPr>
        <p:spPr bwMode="auto">
          <a:xfrm rot="16200000">
            <a:off x="4052391" y="3792911"/>
            <a:ext cx="1944688" cy="2633662"/>
          </a:xfrm>
          <a:prstGeom prst="rightArrowCallout">
            <a:avLst>
              <a:gd name="adj1" fmla="val 33857"/>
              <a:gd name="adj2" fmla="val 33857"/>
              <a:gd name="adj3" fmla="val 16667"/>
              <a:gd name="adj4" fmla="val 75000"/>
            </a:avLst>
          </a:prstGeom>
          <a:ln>
            <a:headEnd/>
            <a:tailEnd/>
          </a:ln>
        </p:spPr>
        <p:style>
          <a:lnRef idx="1">
            <a:schemeClr val="accent6"/>
          </a:lnRef>
          <a:fillRef idx="2">
            <a:schemeClr val="accent6"/>
          </a:fillRef>
          <a:effectRef idx="1">
            <a:schemeClr val="accent6"/>
          </a:effectRef>
          <a:fontRef idx="minor">
            <a:schemeClr val="dk1"/>
          </a:fontRef>
        </p:style>
        <p:txBody>
          <a:bodyPr wrap="none" anchor="ctr"/>
          <a:lstStyle/>
          <a:p>
            <a:endParaRPr lang="es-PE"/>
          </a:p>
        </p:txBody>
      </p:sp>
      <p:sp>
        <p:nvSpPr>
          <p:cNvPr id="17" name="Rectangle 15">
            <a:hlinkClick r:id="" action="ppaction://noaction"/>
          </p:cNvPr>
          <p:cNvSpPr>
            <a:spLocks noChangeArrowheads="1"/>
          </p:cNvSpPr>
          <p:nvPr/>
        </p:nvSpPr>
        <p:spPr bwMode="auto">
          <a:xfrm>
            <a:off x="3707904" y="4724773"/>
            <a:ext cx="2633661" cy="1366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s-PE" sz="2000" b="1" dirty="0">
                <a:solidFill>
                  <a:srgbClr val="0070C0"/>
                </a:solidFill>
                <a:effectLst>
                  <a:outerShdw blurRad="38100" dist="38100" dir="2700000" algn="tl">
                    <a:srgbClr val="000000">
                      <a:alpha val="43137"/>
                    </a:srgbClr>
                  </a:outerShdw>
                </a:effectLst>
              </a:rPr>
              <a:t>FACTOR</a:t>
            </a:r>
          </a:p>
          <a:p>
            <a:pPr algn="ctr"/>
            <a:r>
              <a:rPr lang="es-PE" sz="2000" b="1" dirty="0">
                <a:solidFill>
                  <a:srgbClr val="0070C0"/>
                </a:solidFill>
                <a:effectLst>
                  <a:outerShdw blurRad="38100" dist="38100" dir="2700000" algn="tl">
                    <a:srgbClr val="000000">
                      <a:alpha val="43137"/>
                    </a:srgbClr>
                  </a:outerShdw>
                </a:effectLst>
              </a:rPr>
              <a:t>POLICIAL</a:t>
            </a:r>
          </a:p>
          <a:p>
            <a:pPr marL="285750" indent="-285750">
              <a:buFont typeface="Wingdings" pitchFamily="2" charset="2"/>
              <a:buChar char="Ø"/>
            </a:pPr>
            <a:r>
              <a:rPr lang="es-PE" sz="1400" b="1" dirty="0" smtClean="0">
                <a:solidFill>
                  <a:srgbClr val="000000"/>
                </a:solidFill>
                <a:latin typeface="Arial Rounded MT Bold" pitchFamily="34" charset="0"/>
              </a:rPr>
              <a:t> </a:t>
            </a:r>
            <a:r>
              <a:rPr lang="es-PE" sz="1400" b="1" dirty="0">
                <a:solidFill>
                  <a:srgbClr val="000000"/>
                </a:solidFill>
                <a:latin typeface="Arial Rounded MT Bold" pitchFamily="34" charset="0"/>
              </a:rPr>
              <a:t>ESCASO PERSONAL</a:t>
            </a:r>
          </a:p>
          <a:p>
            <a:pPr marL="285750" indent="-285750">
              <a:buFont typeface="Wingdings" pitchFamily="2" charset="2"/>
              <a:buChar char="Ø"/>
            </a:pPr>
            <a:r>
              <a:rPr lang="es-PE" sz="1400" b="1" dirty="0" smtClean="0">
                <a:solidFill>
                  <a:srgbClr val="000000"/>
                </a:solidFill>
                <a:latin typeface="Arial Rounded MT Bold" pitchFamily="34" charset="0"/>
              </a:rPr>
              <a:t> </a:t>
            </a:r>
            <a:r>
              <a:rPr lang="es-PE" sz="1400" b="1" dirty="0">
                <a:solidFill>
                  <a:srgbClr val="000000"/>
                </a:solidFill>
                <a:latin typeface="Arial Rounded MT Bold" pitchFamily="34" charset="0"/>
              </a:rPr>
              <a:t>LOGISTICA LIMITADA</a:t>
            </a:r>
          </a:p>
        </p:txBody>
      </p:sp>
      <p:sp>
        <p:nvSpPr>
          <p:cNvPr id="18" name="Text Box 16"/>
          <p:cNvSpPr txBox="1">
            <a:spLocks noChangeArrowheads="1"/>
          </p:cNvSpPr>
          <p:nvPr/>
        </p:nvSpPr>
        <p:spPr bwMode="auto">
          <a:xfrm>
            <a:off x="1908175" y="140444"/>
            <a:ext cx="62658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s-ES" sz="2000" b="1" dirty="0">
                <a:solidFill>
                  <a:srgbClr val="0070C0"/>
                </a:solidFill>
                <a:effectLst>
                  <a:outerShdw blurRad="38100" dist="38100" dir="2700000" algn="tl">
                    <a:srgbClr val="000000">
                      <a:alpha val="43137"/>
                    </a:srgbClr>
                  </a:outerShdw>
                </a:effectLst>
                <a:latin typeface="+mn-lt"/>
              </a:rPr>
              <a:t>FACTOR DELINCUENCIA COMÚN Y TID</a:t>
            </a:r>
          </a:p>
        </p:txBody>
      </p:sp>
      <p:sp>
        <p:nvSpPr>
          <p:cNvPr id="19" name="AutoShape 17"/>
          <p:cNvSpPr>
            <a:spLocks noChangeArrowheads="1"/>
          </p:cNvSpPr>
          <p:nvPr/>
        </p:nvSpPr>
        <p:spPr bwMode="auto">
          <a:xfrm rot="10800000">
            <a:off x="5940425" y="1905603"/>
            <a:ext cx="3132138" cy="2014681"/>
          </a:xfrm>
          <a:prstGeom prst="rightArrowCallout">
            <a:avLst>
              <a:gd name="adj1" fmla="val 31870"/>
              <a:gd name="adj2" fmla="val 25000"/>
              <a:gd name="adj3" fmla="val 33794"/>
              <a:gd name="adj4" fmla="val 74907"/>
            </a:avLst>
          </a:prstGeom>
          <a:ln>
            <a:headEnd/>
            <a:tailEnd/>
          </a:ln>
        </p:spPr>
        <p:style>
          <a:lnRef idx="1">
            <a:schemeClr val="accent6"/>
          </a:lnRef>
          <a:fillRef idx="2">
            <a:schemeClr val="accent6"/>
          </a:fillRef>
          <a:effectRef idx="1">
            <a:schemeClr val="accent6"/>
          </a:effectRef>
          <a:fontRef idx="minor">
            <a:schemeClr val="dk1"/>
          </a:fontRef>
        </p:style>
        <p:txBody>
          <a:bodyPr wrap="none" anchor="ctr"/>
          <a:lstStyle/>
          <a:p>
            <a:endParaRPr lang="es-PE"/>
          </a:p>
        </p:txBody>
      </p:sp>
      <p:sp>
        <p:nvSpPr>
          <p:cNvPr id="20" name="Rectangle 18"/>
          <p:cNvSpPr>
            <a:spLocks noChangeArrowheads="1"/>
          </p:cNvSpPr>
          <p:nvPr/>
        </p:nvSpPr>
        <p:spPr bwMode="auto">
          <a:xfrm>
            <a:off x="6732588" y="1905603"/>
            <a:ext cx="2339976" cy="2099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spcBef>
                <a:spcPct val="50000"/>
              </a:spcBef>
            </a:pPr>
            <a:r>
              <a:rPr lang="es-PE" sz="2000" b="1" dirty="0">
                <a:solidFill>
                  <a:srgbClr val="0070C0"/>
                </a:solidFill>
                <a:effectLst>
                  <a:outerShdw blurRad="38100" dist="38100" dir="2700000" algn="tl">
                    <a:srgbClr val="000000">
                      <a:alpha val="43137"/>
                    </a:srgbClr>
                  </a:outerShdw>
                </a:effectLst>
              </a:rPr>
              <a:t>ACCIONANTES </a:t>
            </a:r>
            <a:r>
              <a:rPr lang="es-PE" sz="2000" b="1" dirty="0" smtClean="0">
                <a:solidFill>
                  <a:srgbClr val="0070C0"/>
                </a:solidFill>
                <a:effectLst>
                  <a:outerShdw blurRad="38100" dist="38100" dir="2700000" algn="tl">
                    <a:srgbClr val="000000">
                      <a:alpha val="43137"/>
                    </a:srgbClr>
                  </a:outerShdw>
                </a:effectLst>
              </a:rPr>
              <a:t> </a:t>
            </a:r>
          </a:p>
          <a:p>
            <a:pPr algn="ctr">
              <a:spcBef>
                <a:spcPct val="50000"/>
              </a:spcBef>
            </a:pPr>
            <a:r>
              <a:rPr lang="es-PE" sz="2000" b="1" dirty="0" smtClean="0">
                <a:solidFill>
                  <a:srgbClr val="0070C0"/>
                </a:solidFill>
                <a:effectLst>
                  <a:outerShdw blurRad="38100" dist="38100" dir="2700000" algn="tl">
                    <a:srgbClr val="000000">
                      <a:alpha val="43137"/>
                    </a:srgbClr>
                  </a:outerShdw>
                </a:effectLst>
              </a:rPr>
              <a:t>SEGURIDAD </a:t>
            </a:r>
          </a:p>
          <a:p>
            <a:pPr algn="ctr">
              <a:spcBef>
                <a:spcPct val="50000"/>
              </a:spcBef>
            </a:pPr>
            <a:r>
              <a:rPr lang="es-PE" sz="2000" b="1" dirty="0" smtClean="0">
                <a:solidFill>
                  <a:srgbClr val="0070C0"/>
                </a:solidFill>
                <a:effectLst>
                  <a:outerShdw blurRad="38100" dist="38100" dir="2700000" algn="tl">
                    <a:srgbClr val="000000">
                      <a:alpha val="43137"/>
                    </a:srgbClr>
                  </a:outerShdw>
                </a:effectLst>
              </a:rPr>
              <a:t>CIUDADANA</a:t>
            </a:r>
            <a:r>
              <a:rPr lang="es-PE" sz="1600" b="1" dirty="0" smtClean="0">
                <a:solidFill>
                  <a:srgbClr val="0070C0"/>
                </a:solidFill>
                <a:latin typeface="Arial Black" pitchFamily="34" charset="0"/>
              </a:rPr>
              <a:t> </a:t>
            </a:r>
            <a:endParaRPr lang="es-PE" sz="1600" b="1" dirty="0">
              <a:solidFill>
                <a:srgbClr val="0070C0"/>
              </a:solidFill>
              <a:latin typeface="Arial Black" pitchFamily="34" charset="0"/>
            </a:endParaRPr>
          </a:p>
          <a:p>
            <a:pPr marL="285750" indent="-285750">
              <a:buFont typeface="Wingdings" pitchFamily="2" charset="2"/>
              <a:buChar char="Ø"/>
            </a:pPr>
            <a:r>
              <a:rPr lang="es-PE" sz="1600" b="1" dirty="0" smtClean="0">
                <a:solidFill>
                  <a:srgbClr val="000000"/>
                </a:solidFill>
              </a:rPr>
              <a:t> </a:t>
            </a:r>
            <a:r>
              <a:rPr lang="es-PE" sz="1400" b="1" dirty="0">
                <a:solidFill>
                  <a:srgbClr val="000000"/>
                </a:solidFill>
                <a:latin typeface="Arial Rounded MT Bold" pitchFamily="34" charset="0"/>
              </a:rPr>
              <a:t>DESARTICULADOS</a:t>
            </a:r>
          </a:p>
          <a:p>
            <a:pPr marL="285750" indent="-285750">
              <a:buFont typeface="Wingdings" pitchFamily="2" charset="2"/>
              <a:buChar char="Ø"/>
            </a:pPr>
            <a:r>
              <a:rPr lang="es-PE" sz="1200" b="1" dirty="0" smtClean="0">
                <a:solidFill>
                  <a:srgbClr val="000000"/>
                </a:solidFill>
                <a:latin typeface="Arial Rounded MT Bold" pitchFamily="34" charset="0"/>
              </a:rPr>
              <a:t>LIMITADA COORDINACION</a:t>
            </a:r>
            <a:endParaRPr lang="es-PE" sz="1200" b="1" dirty="0">
              <a:solidFill>
                <a:srgbClr val="000000"/>
              </a:solidFill>
              <a:latin typeface="Arial Rounded MT Bold" pitchFamily="34" charset="0"/>
            </a:endParaRPr>
          </a:p>
          <a:p>
            <a:pPr algn="ctr"/>
            <a:endParaRPr lang="es-PE" sz="1200" b="1" dirty="0">
              <a:solidFill>
                <a:srgbClr val="000000"/>
              </a:solidFill>
            </a:endParaRPr>
          </a:p>
        </p:txBody>
      </p:sp>
    </p:spTree>
    <p:extLst>
      <p:ext uri="{BB962C8B-B14F-4D97-AF65-F5344CB8AC3E}">
        <p14:creationId xmlns:p14="http://schemas.microsoft.com/office/powerpoint/2010/main" val="3808997509"/>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691</TotalTime>
  <Words>3900</Words>
  <Application>Microsoft Office PowerPoint</Application>
  <PresentationFormat>Presentación en pantalla (4:3)</PresentationFormat>
  <Paragraphs>771</Paragraphs>
  <Slides>120</Slides>
  <Notes>0</Notes>
  <HiddenSlides>0</HiddenSlides>
  <MMClips>0</MMClips>
  <ScaleCrop>false</ScaleCrop>
  <HeadingPairs>
    <vt:vector size="4" baseType="variant">
      <vt:variant>
        <vt:lpstr>Tema</vt:lpstr>
      </vt:variant>
      <vt:variant>
        <vt:i4>1</vt:i4>
      </vt:variant>
      <vt:variant>
        <vt:lpstr>Títulos de diapositiva</vt:lpstr>
      </vt:variant>
      <vt:variant>
        <vt:i4>120</vt:i4>
      </vt:variant>
    </vt:vector>
  </HeadingPairs>
  <TitlesOfParts>
    <vt:vector size="121" baseType="lpstr">
      <vt:lpstr>Tema de Office</vt:lpstr>
      <vt:lpstr>Presentación de PowerPoint</vt:lpstr>
      <vt:lpstr>GERENCIA DE EDUCACIÓN, CULTURA Y JUVENTUD</vt:lpstr>
      <vt:lpstr>LÍNEA ESTRATÉGICA :     Educación de calidad con equidad que promueve el desarrollo humano y el desarrollo local</vt:lpstr>
      <vt:lpstr>Presentación de PowerPoint</vt:lpstr>
      <vt:lpstr>Presentación de PowerPoint</vt:lpstr>
      <vt:lpstr>Mejora mostrada por las Regiones en función a su desempeño en el Nivel Satisfactorio</vt:lpstr>
      <vt:lpstr>Resultados Generales</vt:lpstr>
      <vt:lpstr>Conclusiones</vt:lpstr>
      <vt:lpstr>Presentación de PowerPoint</vt:lpstr>
      <vt:lpstr>Presentación de PowerPoint</vt:lpstr>
      <vt:lpstr>LÍNEA ESTRATÉGICA 2: Ventanilla saludable con énfasis en salud materno infantil</vt:lpstr>
      <vt:lpstr>SALUD MATERNO INFANTIL</vt:lpstr>
      <vt:lpstr>SALUD MATERNO INFANTIL</vt:lpstr>
      <vt:lpstr>SALUD MATERNO INFANTIL</vt:lpstr>
      <vt:lpstr>ATENCIÓN EN SALUD</vt:lpstr>
      <vt:lpstr>ATENCIÓN EN SALUD</vt:lpstr>
      <vt:lpstr>ATENCIÓN EN SALUD</vt:lpstr>
      <vt:lpstr>ATENCIÓN EN SALUD</vt:lpstr>
      <vt:lpstr>ATENCIÓN EN SALUD</vt:lpstr>
      <vt:lpstr>ATENCIÓN EN SALUD</vt:lpstr>
      <vt:lpstr>ATENCIÓN EN SALUD</vt:lpstr>
      <vt:lpstr>TENENCIA RESPONSABLE DE MASCOTAS</vt:lpstr>
      <vt:lpstr>TENENCIA RESPONSABLE DE MASCOTAS</vt:lpstr>
      <vt:lpstr>CONTROL DE PLAGAS URBANAS</vt:lpstr>
      <vt:lpstr>CONTROL DE PLAGAS URBANAS</vt:lpstr>
      <vt:lpstr>Presentación de PowerPoint</vt:lpstr>
      <vt:lpstr>Presentación de PowerPoint</vt:lpstr>
      <vt:lpstr>SUBGERENCIA DE PROGRAMAS SOCIALES</vt:lpstr>
      <vt:lpstr>Presentación de PowerPoint</vt:lpstr>
      <vt:lpstr>Actividades Principales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GERENCIA DE PROTECCIÓN Y FAMILIA</vt:lpstr>
      <vt:lpstr>Gerencia de Protección y Familia</vt:lpstr>
      <vt:lpstr>Presentación de PowerPoint</vt:lpstr>
      <vt:lpstr>Presentación de PowerPoint</vt:lpstr>
      <vt:lpstr>Subgerencia de Mujer y Familia</vt:lpstr>
      <vt:lpstr>Vulneración de Derechos de los Niños y Niñas</vt:lpstr>
      <vt:lpstr>Vulneración de Derechos de los Niños y Niñas</vt:lpstr>
      <vt:lpstr>Subgerencia de Protección</vt:lpstr>
      <vt:lpstr>Accesibilidad para Personas con Discapacidad</vt:lpstr>
      <vt:lpstr>Integración de las Personas Adultas Mayores</vt:lpstr>
      <vt:lpstr>Presentación de PowerPoint</vt:lpstr>
      <vt:lpstr>Presentación de PowerPoint</vt:lpstr>
      <vt:lpstr>GERENCIA DE DESARROLLO URBANO</vt:lpstr>
      <vt:lpstr>Gerencia de Desarrollo Urbano</vt:lpstr>
      <vt:lpstr>Gerencia de Desarrollo Urbano</vt:lpstr>
      <vt:lpstr>Gerencia de Desarrollo Urbano</vt:lpstr>
      <vt:lpstr>Gerencia de Desarrollo Urbano</vt:lpstr>
      <vt:lpstr>Gerencia de Desarrollo Urbano</vt:lpstr>
      <vt:lpstr>Gerencia de Desarrollo Urbano</vt:lpstr>
      <vt:lpstr>Gerencia de Desarrollo Urbano</vt:lpstr>
      <vt:lpstr>Gerencia de Desarrollo Urbano</vt:lpstr>
      <vt:lpstr>Gerencia de Desarrollo Urbano</vt:lpstr>
      <vt:lpstr>Gerencia de Desarrollo Urbano</vt:lpstr>
      <vt:lpstr>Gerencia de Desarrollo Urbano</vt:lpstr>
      <vt:lpstr>Presentación de PowerPoint</vt:lpstr>
      <vt:lpstr>Presentación de PowerPoint</vt:lpstr>
      <vt:lpstr>OD-SISTEMA DE SERVICIOS A LA CIUDAD Y GESTIÓN AMBIENTAL</vt:lpstr>
      <vt:lpstr>OD- Sistema de Servicios a la Ciudad y Gestión Ambiental</vt:lpstr>
      <vt:lpstr>OD- Sistema de Servicios a la Ciudad y Gestión Ambiental</vt:lpstr>
      <vt:lpstr>Presentación de PowerPoint</vt:lpstr>
      <vt:lpstr>Problemas Ambientales Prioritarios</vt:lpstr>
      <vt:lpstr>Gerencia de Mantenimiento Urbano</vt:lpstr>
      <vt:lpstr>Actividades Diarias</vt:lpstr>
      <vt:lpstr>Problemática de la Infraestructura Urbana</vt:lpstr>
      <vt:lpstr>Gerencia de Áreas Verdes</vt:lpstr>
      <vt:lpstr>Gerencia de Áreas Verdes</vt:lpstr>
      <vt:lpstr>Actividades</vt:lpstr>
      <vt:lpstr>Principales Problemas</vt:lpstr>
      <vt:lpstr>Gerencia de Limpieza Pública</vt:lpstr>
      <vt:lpstr>Servicio de Recolección Domiciliaria</vt:lpstr>
      <vt:lpstr>Servicio de Barrido y Limpieza de Espacios Públicos</vt:lpstr>
      <vt:lpstr>Servicio de Barrido y Limpieza de Espacios Públicos</vt:lpstr>
      <vt:lpstr>Puntos Críticos</vt:lpstr>
      <vt:lpstr>Puntos Críticos</vt:lpstr>
      <vt:lpstr>Arrojo de Desmonte</vt:lpstr>
      <vt:lpstr>Quema e Incineración de Residuos Sólidos</vt:lpstr>
      <vt:lpstr>Infracciones en el ACR-Zonas de Amortiguamiento</vt:lpstr>
      <vt:lpstr>Acciones a Vigilar</vt:lpstr>
      <vt:lpstr>Presentación de PowerPoint</vt:lpstr>
      <vt:lpstr>Presentación de PowerPoint</vt:lpstr>
      <vt:lpstr>GERENCIA DE SEGURIDAD CIUDADANA</vt:lpstr>
      <vt:lpstr>Presentación de PowerPoint</vt:lpstr>
      <vt:lpstr>Alineamiento Estratégico del Plan</vt:lpstr>
      <vt:lpstr>Alineamiento Estratégico del Plan</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Contribuyente para el Impuesto Predial</vt:lpstr>
      <vt:lpstr>Contribuyente para los Arbitrios Municipales</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Oscar Guztavo Ramos Blanco</dc:creator>
  <cp:lastModifiedBy>Isabel Bruno Albines</cp:lastModifiedBy>
  <cp:revision>40</cp:revision>
  <cp:lastPrinted>2015-04-27T12:36:39Z</cp:lastPrinted>
  <dcterms:created xsi:type="dcterms:W3CDTF">2015-04-15T17:51:42Z</dcterms:created>
  <dcterms:modified xsi:type="dcterms:W3CDTF">2015-06-16T15:42:17Z</dcterms:modified>
</cp:coreProperties>
</file>